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1" r:id="rId5"/>
    <p:sldId id="262" r:id="rId6"/>
    <p:sldId id="279" r:id="rId7"/>
    <p:sldId id="264" r:id="rId8"/>
    <p:sldId id="265" r:id="rId9"/>
    <p:sldId id="268" r:id="rId10"/>
    <p:sldId id="269" r:id="rId11"/>
    <p:sldId id="274" r:id="rId12"/>
    <p:sldId id="280" r:id="rId13"/>
    <p:sldId id="281" r:id="rId14"/>
    <p:sldId id="272" r:id="rId15"/>
    <p:sldId id="270" r:id="rId16"/>
    <p:sldId id="273" r:id="rId17"/>
    <p:sldId id="271" r:id="rId18"/>
    <p:sldId id="282" r:id="rId19"/>
    <p:sldId id="277" r:id="rId20"/>
    <p:sldId id="276" r:id="rId21"/>
    <p:sldId id="283" r:id="rId22"/>
    <p:sldId id="284" r:id="rId23"/>
    <p:sldId id="259" r:id="rId24"/>
    <p:sldId id="278" r:id="rId25"/>
    <p:sldId id="267" r:id="rId26"/>
    <p:sldId id="285" r:id="rId27"/>
    <p:sldId id="26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15" autoAdjust="0"/>
  </p:normalViewPr>
  <p:slideViewPr>
    <p:cSldViewPr>
      <p:cViewPr varScale="1">
        <p:scale>
          <a:sx n="51" d="100"/>
          <a:sy n="51" d="100"/>
        </p:scale>
        <p:origin x="-19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1F01B-AD59-428E-AA03-5AAA1AD4C333}" type="datetimeFigureOut">
              <a:rPr lang="en-GB" smtClean="0"/>
              <a:t>07/09/2012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9B143-CE26-46AA-B466-646D1A316AFC}" type="slidenum">
              <a:rPr lang="en-GB" smtClean="0"/>
              <a:t>‹#›</a:t>
            </a:fld>
            <a:endParaRPr lang="en-GB"/>
          </a:p>
        </p:txBody>
      </p:sp>
    </p:spTree>
    <p:extLst>
      <p:ext uri="{BB962C8B-B14F-4D97-AF65-F5344CB8AC3E}">
        <p14:creationId xmlns:p14="http://schemas.microsoft.com/office/powerpoint/2010/main" val="164218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althstatus.sgul.ac.uk/downloads/respiratory_questionairre.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smtClean="0">
                <a:effectLst/>
              </a:rPr>
              <a:t>There is increased apparent enthusiasm for modelling in clinical trials.</a:t>
            </a:r>
          </a:p>
          <a:p>
            <a:pPr rtl="0"/>
            <a:r>
              <a:rPr lang="en-GB" sz="1200" kern="1200" dirty="0" smtClean="0">
                <a:solidFill>
                  <a:schemeClr val="tx1"/>
                </a:solidFill>
                <a:effectLst/>
                <a:latin typeface="+mn-lt"/>
                <a:ea typeface="+mn-ea"/>
                <a:cs typeface="+mn-cs"/>
              </a:rPr>
              <a:t>This is particularly apparent in early phase trials but there are also some signs of a greater willingness to be more adventurous in analysing phase III trials. The modelling in question covers the relationship between outcome variables and predictor variables, including, of course, assigned treatment and sometimes elaborate schemes for preserving type I error rates. However, there are two respects in which we could do much better and are failing to do so. One is in the definition of primary outcome variables and the other is the more intelligent use of predictor variables. In fact there are examples going back over decades in which the obsession with apparent simplicity combined with an enthusiasm for new techniques produces absurd combinations.</a:t>
            </a:r>
            <a:endParaRPr lang="en-GB" dirty="0" smtClean="0">
              <a:effectLst/>
            </a:endParaRPr>
          </a:p>
          <a:p>
            <a:pPr rtl="0"/>
            <a:endParaRPr lang="en-GB" dirty="0" smtClean="0">
              <a:effectLst/>
            </a:endParaRPr>
          </a:p>
          <a:p>
            <a:pPr rtl="0"/>
            <a:r>
              <a:rPr lang="en-GB" sz="1200" kern="1200" dirty="0" smtClean="0">
                <a:solidFill>
                  <a:schemeClr val="tx1"/>
                </a:solidFill>
                <a:effectLst/>
                <a:latin typeface="+mn-lt"/>
                <a:ea typeface="+mn-ea"/>
                <a:cs typeface="+mn-cs"/>
              </a:rPr>
              <a:t>For instance, when the general estimating equation methodology of Liang and </a:t>
            </a:r>
            <a:r>
              <a:rPr lang="en-GB" sz="1200" kern="1200" dirty="0" err="1" smtClean="0">
                <a:solidFill>
                  <a:schemeClr val="tx1"/>
                </a:solidFill>
                <a:effectLst/>
                <a:latin typeface="+mn-lt"/>
                <a:ea typeface="+mn-ea"/>
                <a:cs typeface="+mn-cs"/>
              </a:rPr>
              <a:t>Zeger</a:t>
            </a:r>
            <a:r>
              <a:rPr lang="en-GB" sz="1200" kern="1200" dirty="0" smtClean="0">
                <a:solidFill>
                  <a:schemeClr val="tx1"/>
                </a:solidFill>
                <a:effectLst/>
                <a:latin typeface="+mn-lt"/>
                <a:ea typeface="+mn-ea"/>
                <a:cs typeface="+mn-cs"/>
              </a:rPr>
              <a:t> was introduced in the mid 1980s it was rapidly enthusiastically embraced in the regulatory context as a practical solution to handling repeated binary data. (I speculate that a possible explanation was that there was an influx of statisticians in the 1990s to the FDA with freshly minted PhDs, some of them from Johns Hopkins, who just liked what they were used to.) In many cases, however, the data in question were simply arbitrary dichotomisations and it was only the wasteful and arbitrary division of patients into two which made the use of a standard mixed model impossible.</a:t>
            </a:r>
            <a:endParaRPr lang="en-GB" dirty="0" smtClean="0">
              <a:effectLst/>
            </a:endParaRPr>
          </a:p>
          <a:p>
            <a:pPr rtl="0"/>
            <a:endParaRPr lang="en-GB" dirty="0" smtClean="0">
              <a:effectLst/>
            </a:endParaRPr>
          </a:p>
          <a:p>
            <a:pPr rtl="0"/>
            <a:r>
              <a:rPr lang="en-GB" sz="1200" kern="1200" dirty="0" smtClean="0">
                <a:solidFill>
                  <a:schemeClr val="tx1"/>
                </a:solidFill>
                <a:effectLst/>
                <a:latin typeface="+mn-lt"/>
                <a:ea typeface="+mn-ea"/>
                <a:cs typeface="+mn-cs"/>
              </a:rPr>
              <a:t>As regards the mixed model itself, however, this is a very fine and flexible tool but in many cases it gives scarcely any increase in precision compared to the summary measures approach. The main benefit in gain is precision is not in using the more complex compared to the simpler approach but in defining the appropriate measure of treatment effect and in choosing and using prognostic covariates effectively.</a:t>
            </a:r>
            <a:endParaRPr lang="en-GB" dirty="0" smtClean="0">
              <a:effectLst/>
            </a:endParaRPr>
          </a:p>
          <a:p>
            <a:pPr rtl="0"/>
            <a:endParaRPr lang="en-GB" dirty="0" smtClean="0">
              <a:effectLst/>
            </a:endParaRPr>
          </a:p>
          <a:p>
            <a:pPr rtl="0"/>
            <a:r>
              <a:rPr lang="en-GB" sz="1200" kern="1200" dirty="0" smtClean="0">
                <a:solidFill>
                  <a:schemeClr val="tx1"/>
                </a:solidFill>
                <a:effectLst/>
                <a:latin typeface="+mn-lt"/>
                <a:ea typeface="+mn-ea"/>
                <a:cs typeface="+mn-cs"/>
              </a:rPr>
              <a:t>Another example is increasingly sophisticated methods for dealing with ordinal data. However, in many cases, the presumed </a:t>
            </a:r>
            <a:r>
              <a:rPr lang="en-GB" sz="1200" kern="1200" dirty="0" err="1" smtClean="0">
                <a:solidFill>
                  <a:schemeClr val="tx1"/>
                </a:solidFill>
                <a:effectLst/>
                <a:latin typeface="+mn-lt"/>
                <a:ea typeface="+mn-ea"/>
                <a:cs typeface="+mn-cs"/>
              </a:rPr>
              <a:t>ordinality</a:t>
            </a:r>
            <a:r>
              <a:rPr lang="en-GB" sz="1200" kern="1200" dirty="0" smtClean="0">
                <a:solidFill>
                  <a:schemeClr val="tx1"/>
                </a:solidFill>
                <a:effectLst/>
                <a:latin typeface="+mn-lt"/>
                <a:ea typeface="+mn-ea"/>
                <a:cs typeface="+mn-cs"/>
              </a:rPr>
              <a:t> is very late on the scene. Consider the example of a change score in the Beck depression inventory. The score is a sum of 21 items and thus involves 20 linear operations, to which a 21st is added by taking change from baseline. To say at this stage that it cannot be treated parametrically is absurd.</a:t>
            </a:r>
            <a:endParaRPr lang="en-GB" dirty="0" smtClean="0">
              <a:effectLst/>
            </a:endParaRPr>
          </a:p>
          <a:p>
            <a:pPr rtl="0"/>
            <a:endParaRPr lang="en-GB" dirty="0" smtClean="0">
              <a:effectLst/>
            </a:endParaRPr>
          </a:p>
          <a:p>
            <a:pPr rtl="0"/>
            <a:r>
              <a:rPr lang="en-GB" sz="1200" kern="1200" dirty="0" smtClean="0">
                <a:solidFill>
                  <a:schemeClr val="tx1"/>
                </a:solidFill>
                <a:effectLst/>
                <a:latin typeface="+mn-lt"/>
                <a:ea typeface="+mn-ea"/>
                <a:cs typeface="+mn-cs"/>
              </a:rPr>
              <a:t>I claim that being consistent in our approach to clinical trials and applying the same sophistication to thinking about outcomes and predictors that we do to choosing the 'statistical model' would yield huge benefits in efficiency. It is nothing short of a scandal that we continue to use, and that regulators continue to promote, so-called 'responder analyses'. I propose that every pharmaceutical company should require that the power analysis for a clinical trial in which a responder analysis is proposed should be done using the continuous outcome also and the medical advisor and the statistician should then be asked to explain in detail why they propose to spend millions more than is necessary.</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1</a:t>
            </a:fld>
            <a:endParaRPr lang="en-GB"/>
          </a:p>
        </p:txBody>
      </p:sp>
    </p:spTree>
    <p:extLst>
      <p:ext uri="{BB962C8B-B14F-4D97-AF65-F5344CB8AC3E}">
        <p14:creationId xmlns:p14="http://schemas.microsoft.com/office/powerpoint/2010/main" val="385234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3</a:t>
            </a:fld>
            <a:endParaRPr lang="en-GB"/>
          </a:p>
        </p:txBody>
      </p:sp>
    </p:spTree>
    <p:extLst>
      <p:ext uri="{BB962C8B-B14F-4D97-AF65-F5344CB8AC3E}">
        <p14:creationId xmlns:p14="http://schemas.microsoft.com/office/powerpoint/2010/main" val="417116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B684BD0-395D-46A2-BF3F-FC0E67B69D8F}" type="slidenum">
              <a:rPr smtClean="0"/>
              <a:pPr eaLnBrk="1" fontAlgn="base" hangingPunct="1">
                <a:spcBef>
                  <a:spcPct val="0"/>
                </a:spcBef>
                <a:spcAft>
                  <a:spcPct val="0"/>
                </a:spcAft>
              </a:pPr>
              <a:t>18</a:t>
            </a:fld>
            <a:endParaRPr smtClean="0"/>
          </a:p>
        </p:txBody>
      </p:sp>
      <p:sp>
        <p:nvSpPr>
          <p:cNvPr id="72707" name="Rectangle 2"/>
          <p:cNvSpPr>
            <a:spLocks noGrp="1" noRot="1" noChangeArrowheads="1" noTextEdit="1"/>
          </p:cNvSpPr>
          <p:nvPr>
            <p:ph type="sldImg"/>
          </p:nvPr>
        </p:nvSpPr>
        <p:spPr>
          <a:ln/>
        </p:spPr>
      </p:sp>
      <p:sp>
        <p:nvSpPr>
          <p:cNvPr id="72708"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eaLnBrk="1" hangingPunct="1"/>
            <a:r>
              <a:rPr lang="en-GB" smtClean="0"/>
              <a:t>The SGRQ is the St George’s Respiratory Questionnaire</a:t>
            </a:r>
          </a:p>
          <a:p>
            <a:pPr eaLnBrk="1" hangingPunct="1"/>
            <a:r>
              <a:rPr lang="en-GB" smtClean="0"/>
              <a:t>http://www.healthstatus.sgul.ac.uk/</a:t>
            </a:r>
          </a:p>
          <a:p>
            <a:pPr eaLnBrk="1" hangingPunct="1"/>
            <a:endParaRPr lang="en-GB" smtClean="0"/>
          </a:p>
          <a:p>
            <a:pPr eaLnBrk="1" hangingPunct="1"/>
            <a:r>
              <a:rPr lang="en-GB" smtClean="0"/>
              <a:t>“This questionnaire has 50 items with 76 weighted responses. It has good discriminative and evaluative properties and is responsive to therapeutic trials. It was developed and validated in both asthma and COPD, although it has also been validated for use in bronchiectasis and has been applied to patients with sarcoidosis. There is a large literature concerning the use of the questionnaire in many settings, including normal values. It takes 8-15 minutes to complete and is best scored using a computer. (Further information is provided on the </a:t>
            </a:r>
            <a:r>
              <a:rPr lang="en-GB" smtClean="0">
                <a:hlinkClick r:id="rId3"/>
              </a:rPr>
              <a:t>downloads</a:t>
            </a:r>
            <a:r>
              <a:rPr lang="en-GB" smtClean="0"/>
              <a:t> page.) The SGRQ is best thought of as a research or audit tool.”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FD37363-29BF-40F2-A753-9EB41DD66B4B}" type="slidenum">
              <a:rPr smtClean="0"/>
              <a:pPr eaLnBrk="1" fontAlgn="base" hangingPunct="1">
                <a:spcBef>
                  <a:spcPct val="0"/>
                </a:spcBef>
                <a:spcAft>
                  <a:spcPct val="0"/>
                </a:spcAft>
              </a:pPr>
              <a:t>22</a:t>
            </a:fld>
            <a:endParaRPr smtClean="0"/>
          </a:p>
        </p:txBody>
      </p:sp>
      <p:sp>
        <p:nvSpPr>
          <p:cNvPr id="75779" name="Rectangle 2"/>
          <p:cNvSpPr>
            <a:spLocks noGrp="1" noRot="1" noChangeArrowheads="1" noTextEdit="1"/>
          </p:cNvSpPr>
          <p:nvPr>
            <p:ph type="sldImg"/>
          </p:nvPr>
        </p:nvSpPr>
        <p:spPr>
          <a:ln/>
        </p:spPr>
      </p:sp>
      <p:sp>
        <p:nvSpPr>
          <p:cNvPr id="75780"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Baron R, Mayoral V, </a:t>
            </a:r>
            <a:r>
              <a:rPr lang="en-GB" dirty="0" err="1" smtClean="0"/>
              <a:t>Leijon</a:t>
            </a:r>
            <a:r>
              <a:rPr lang="en-GB" dirty="0" smtClean="0"/>
              <a:t> G, Binder A, </a:t>
            </a:r>
            <a:r>
              <a:rPr lang="en-GB" dirty="0" err="1" smtClean="0"/>
              <a:t>Steigerwald</a:t>
            </a:r>
            <a:r>
              <a:rPr lang="en-GB" dirty="0" smtClean="0"/>
              <a:t> I, </a:t>
            </a:r>
            <a:r>
              <a:rPr lang="en-GB" dirty="0" err="1" smtClean="0"/>
              <a:t>Serpell</a:t>
            </a:r>
            <a:r>
              <a:rPr lang="en-GB" dirty="0" smtClean="0"/>
              <a:t> M. </a:t>
            </a:r>
          </a:p>
          <a:p>
            <a:r>
              <a:rPr lang="en-GB" dirty="0" smtClean="0"/>
              <a:t>Efficacy and Safety of 5% </a:t>
            </a:r>
            <a:r>
              <a:rPr lang="en-GB" dirty="0" err="1" smtClean="0"/>
              <a:t>Lidocaine</a:t>
            </a:r>
            <a:r>
              <a:rPr lang="en-GB" dirty="0" smtClean="0"/>
              <a:t> (Lignocaine) Medicated Plaster in </a:t>
            </a:r>
          </a:p>
          <a:p>
            <a:r>
              <a:rPr lang="en-GB" dirty="0" smtClean="0"/>
              <a:t>Comparison with </a:t>
            </a:r>
            <a:r>
              <a:rPr lang="en-GB" dirty="0" err="1" smtClean="0"/>
              <a:t>Pregabalin</a:t>
            </a:r>
            <a:r>
              <a:rPr lang="en-GB" dirty="0" smtClean="0"/>
              <a:t> in Patients with </a:t>
            </a:r>
            <a:r>
              <a:rPr lang="en-GB" dirty="0" err="1" smtClean="0"/>
              <a:t>Postherpetic</a:t>
            </a:r>
            <a:r>
              <a:rPr lang="en-GB" dirty="0" smtClean="0"/>
              <a:t> Neuralgia and Diabetic Polyneuropathy  Interim Analysis from an Open-Label, Two-Stage Adaptive, Randomized, Controlled Trial.  Clinical Drug Investigation 2009; 29: 231-241.</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24</a:t>
            </a:fld>
            <a:endParaRPr lang="en-GB"/>
          </a:p>
        </p:txBody>
      </p:sp>
    </p:spTree>
    <p:extLst>
      <p:ext uri="{BB962C8B-B14F-4D97-AF65-F5344CB8AC3E}">
        <p14:creationId xmlns:p14="http://schemas.microsoft.com/office/powerpoint/2010/main" val="301490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363419-6E5E-4137-B1AB-B3B0490E64E8}" type="datetime1">
              <a:rPr lang="en-GB" smtClean="0"/>
              <a:t>07/09/2012</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87191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AC7FF0-062D-49DB-89E6-087071F98804}" type="datetime1">
              <a:rPr lang="en-GB" smtClean="0"/>
              <a:t>07/09/2012</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120770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B98E4-7C2C-4DB2-BB7D-4A69FDBC7EAE}" type="datetime1">
              <a:rPr lang="en-GB" smtClean="0"/>
              <a:t>07/09/2012</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372605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998089-2FE3-4BCE-B93F-4F23EB33B929}" type="datetime1">
              <a:rPr lang="en-GB" smtClean="0"/>
              <a:t>07/09/2012</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47521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32CC2-8915-4E73-9EF4-CD29B423309D}" type="datetime1">
              <a:rPr lang="en-GB" smtClean="0"/>
              <a:t>07/09/2012</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232648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F7F20B-1184-4E12-9D5E-5736900B5100}" type="datetime1">
              <a:rPr lang="en-GB" smtClean="0"/>
              <a:t>07/09/2012</a:t>
            </a:fld>
            <a:endParaRPr lang="en-GB"/>
          </a:p>
        </p:txBody>
      </p:sp>
      <p:sp>
        <p:nvSpPr>
          <p:cNvPr id="6" name="Footer Placeholder 5"/>
          <p:cNvSpPr>
            <a:spLocks noGrp="1"/>
          </p:cNvSpPr>
          <p:nvPr>
            <p:ph type="ftr" sz="quarter" idx="11"/>
          </p:nvPr>
        </p:nvSpPr>
        <p:spPr/>
        <p:txBody>
          <a:bodyPr/>
          <a:lstStyle/>
          <a:p>
            <a:r>
              <a:rPr lang="en-GB" smtClean="0"/>
              <a:t>(c) Stephen Senn</a:t>
            </a:r>
            <a:endParaRPr lang="en-GB"/>
          </a:p>
        </p:txBody>
      </p:sp>
      <p:sp>
        <p:nvSpPr>
          <p:cNvPr id="7" name="Slide Number Placeholder 6"/>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218189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C944F9-4E94-40F3-91EF-F84CDBA89014}" type="datetime1">
              <a:rPr lang="en-GB" smtClean="0"/>
              <a:t>07/09/2012</a:t>
            </a:fld>
            <a:endParaRPr lang="en-GB"/>
          </a:p>
        </p:txBody>
      </p:sp>
      <p:sp>
        <p:nvSpPr>
          <p:cNvPr id="8" name="Footer Placeholder 7"/>
          <p:cNvSpPr>
            <a:spLocks noGrp="1"/>
          </p:cNvSpPr>
          <p:nvPr>
            <p:ph type="ftr" sz="quarter" idx="11"/>
          </p:nvPr>
        </p:nvSpPr>
        <p:spPr/>
        <p:txBody>
          <a:bodyPr/>
          <a:lstStyle/>
          <a:p>
            <a:r>
              <a:rPr lang="en-GB" smtClean="0"/>
              <a:t>(c) Stephen Senn</a:t>
            </a:r>
            <a:endParaRPr lang="en-GB"/>
          </a:p>
        </p:txBody>
      </p:sp>
      <p:sp>
        <p:nvSpPr>
          <p:cNvPr id="9" name="Slide Number Placeholder 8"/>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300308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1613DC-B432-4CDF-B186-640A3D3EE898}" type="datetime1">
              <a:rPr lang="en-GB" smtClean="0"/>
              <a:t>07/09/2012</a:t>
            </a:fld>
            <a:endParaRPr lang="en-GB"/>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283419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561CF-CA1E-41EE-84FD-B7DFFD945367}" type="datetime1">
              <a:rPr lang="en-GB" smtClean="0"/>
              <a:t>07/09/2012</a:t>
            </a:fld>
            <a:endParaRPr lang="en-GB"/>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425840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D1087-CB63-4A56-9462-A045380412E5}" type="datetime1">
              <a:rPr lang="en-GB" smtClean="0"/>
              <a:t>07/09/2012</a:t>
            </a:fld>
            <a:endParaRPr lang="en-GB"/>
          </a:p>
        </p:txBody>
      </p:sp>
      <p:sp>
        <p:nvSpPr>
          <p:cNvPr id="6" name="Footer Placeholder 5"/>
          <p:cNvSpPr>
            <a:spLocks noGrp="1"/>
          </p:cNvSpPr>
          <p:nvPr>
            <p:ph type="ftr" sz="quarter" idx="11"/>
          </p:nvPr>
        </p:nvSpPr>
        <p:spPr/>
        <p:txBody>
          <a:bodyPr/>
          <a:lstStyle/>
          <a:p>
            <a:r>
              <a:rPr lang="en-GB" smtClean="0"/>
              <a:t>(c) Stephen Senn</a:t>
            </a:r>
            <a:endParaRPr lang="en-GB"/>
          </a:p>
        </p:txBody>
      </p:sp>
      <p:sp>
        <p:nvSpPr>
          <p:cNvPr id="7" name="Slide Number Placeholder 6"/>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369693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42E55-9D84-4405-B79A-0FEB55E718EB}" type="datetime1">
              <a:rPr lang="en-GB" smtClean="0"/>
              <a:t>07/09/2012</a:t>
            </a:fld>
            <a:endParaRPr lang="en-GB"/>
          </a:p>
        </p:txBody>
      </p:sp>
      <p:sp>
        <p:nvSpPr>
          <p:cNvPr id="6" name="Footer Placeholder 5"/>
          <p:cNvSpPr>
            <a:spLocks noGrp="1"/>
          </p:cNvSpPr>
          <p:nvPr>
            <p:ph type="ftr" sz="quarter" idx="11"/>
          </p:nvPr>
        </p:nvSpPr>
        <p:spPr/>
        <p:txBody>
          <a:bodyPr/>
          <a:lstStyle/>
          <a:p>
            <a:r>
              <a:rPr lang="en-GB" smtClean="0"/>
              <a:t>(c) Stephen Senn</a:t>
            </a:r>
            <a:endParaRPr lang="en-GB"/>
          </a:p>
        </p:txBody>
      </p:sp>
      <p:sp>
        <p:nvSpPr>
          <p:cNvPr id="7" name="Slide Number Placeholder 6"/>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17497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E7831-C235-4053-85E3-5D4228C915C6}" type="datetime1">
              <a:rPr lang="en-GB" smtClean="0"/>
              <a:t>07/09/2012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 Stephen Senn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1A4D9-E311-43A7-82C1-BB3E88653657}" type="slidenum">
              <a:rPr lang="en-GB" smtClean="0"/>
              <a:t>‹#›</a:t>
            </a:fld>
            <a:endParaRPr lang="en-GB"/>
          </a:p>
        </p:txBody>
      </p:sp>
    </p:spTree>
    <p:extLst>
      <p:ext uri="{BB962C8B-B14F-4D97-AF65-F5344CB8AC3E}">
        <p14:creationId xmlns:p14="http://schemas.microsoft.com/office/powerpoint/2010/main" val="409229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chemeClr val="tx2"/>
                </a:solidFill>
              </a:rPr>
              <a:t>Simplicity, Complexity and Modelling</a:t>
            </a:r>
          </a:p>
        </p:txBody>
      </p:sp>
      <p:sp>
        <p:nvSpPr>
          <p:cNvPr id="3" name="Subtitle 2"/>
          <p:cNvSpPr>
            <a:spLocks noGrp="1"/>
          </p:cNvSpPr>
          <p:nvPr>
            <p:ph type="subTitle" idx="1"/>
          </p:nvPr>
        </p:nvSpPr>
        <p:spPr/>
        <p:txBody>
          <a:bodyPr/>
          <a:lstStyle/>
          <a:p>
            <a:r>
              <a:rPr lang="en-GB" dirty="0" smtClean="0"/>
              <a:t>Stephen </a:t>
            </a:r>
            <a:r>
              <a:rPr lang="en-GB" dirty="0" err="1" smtClean="0"/>
              <a:t>Senn</a:t>
            </a:r>
            <a:endParaRPr lang="en-GB" dirty="0"/>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4794027"/>
            <a:ext cx="15795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3527834"/>
            <a:ext cx="1667872" cy="253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06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10</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161925"/>
            <a:ext cx="6534150" cy="6534150"/>
          </a:xfrm>
          <a:prstGeom prst="rect">
            <a:avLst/>
          </a:prstGeom>
        </p:spPr>
      </p:pic>
    </p:spTree>
    <p:extLst>
      <p:ext uri="{BB962C8B-B14F-4D97-AF65-F5344CB8AC3E}">
        <p14:creationId xmlns:p14="http://schemas.microsoft.com/office/powerpoint/2010/main" val="381581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11</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80"/>
            <a:ext cx="6534150" cy="6534150"/>
          </a:xfrm>
          <a:prstGeom prst="rect">
            <a:avLst/>
          </a:prstGeom>
        </p:spPr>
      </p:pic>
      <p:sp>
        <p:nvSpPr>
          <p:cNvPr id="5" name="TextBox 4"/>
          <p:cNvSpPr txBox="1"/>
          <p:nvPr/>
        </p:nvSpPr>
        <p:spPr>
          <a:xfrm>
            <a:off x="6300192" y="1700808"/>
            <a:ext cx="2843808" cy="2308324"/>
          </a:xfrm>
          <a:prstGeom prst="rect">
            <a:avLst/>
          </a:prstGeom>
          <a:noFill/>
        </p:spPr>
        <p:txBody>
          <a:bodyPr wrap="square" rtlCol="0">
            <a:spAutoFit/>
          </a:bodyPr>
          <a:lstStyle/>
          <a:p>
            <a:pPr>
              <a:spcBef>
                <a:spcPct val="50000"/>
              </a:spcBef>
            </a:pPr>
            <a:r>
              <a:rPr lang="en-GB" dirty="0" smtClean="0"/>
              <a:t>A common definition of response in hypertension</a:t>
            </a:r>
          </a:p>
          <a:p>
            <a:pPr>
              <a:spcBef>
                <a:spcPct val="50000"/>
              </a:spcBef>
            </a:pPr>
            <a:r>
              <a:rPr lang="en-GB" dirty="0" smtClean="0"/>
              <a:t>Y </a:t>
            </a:r>
            <a:r>
              <a:rPr lang="en-GB" dirty="0"/>
              <a:t>= outcome, </a:t>
            </a:r>
            <a:endParaRPr lang="en-GB" dirty="0" smtClean="0"/>
          </a:p>
          <a:p>
            <a:pPr>
              <a:spcBef>
                <a:spcPct val="50000"/>
              </a:spcBef>
            </a:pPr>
            <a:r>
              <a:rPr lang="en-GB" dirty="0" smtClean="0"/>
              <a:t>X </a:t>
            </a:r>
            <a:r>
              <a:rPr lang="en-GB" dirty="0"/>
              <a:t>= baseline</a:t>
            </a:r>
          </a:p>
          <a:p>
            <a:pPr>
              <a:spcBef>
                <a:spcPct val="50000"/>
              </a:spcBef>
            </a:pPr>
            <a:r>
              <a:rPr lang="en-GB" dirty="0"/>
              <a:t>If (Y &lt; 90 </a:t>
            </a:r>
            <a:r>
              <a:rPr lang="en-GB" dirty="0">
                <a:sym typeface="Symbol" pitchFamily="18" charset="2"/>
              </a:rPr>
              <a:t> X  &gt; 95)  </a:t>
            </a:r>
            <a:endParaRPr lang="en-GB" dirty="0" smtClean="0">
              <a:sym typeface="Symbol" pitchFamily="18" charset="2"/>
            </a:endParaRPr>
          </a:p>
          <a:p>
            <a:pPr>
              <a:spcBef>
                <a:spcPct val="50000"/>
              </a:spcBef>
            </a:pPr>
            <a:r>
              <a:rPr lang="en-GB" dirty="0" smtClean="0">
                <a:sym typeface="Symbol" pitchFamily="18" charset="2"/>
              </a:rPr>
              <a:t>(</a:t>
            </a:r>
            <a:r>
              <a:rPr lang="en-GB" dirty="0">
                <a:sym typeface="Symbol" pitchFamily="18" charset="2"/>
              </a:rPr>
              <a:t>Y &lt;  0.9X) patient ‘responds</a:t>
            </a:r>
            <a:endParaRPr lang="en-GB" dirty="0"/>
          </a:p>
        </p:txBody>
      </p:sp>
    </p:spTree>
    <p:extLst>
      <p:ext uri="{BB962C8B-B14F-4D97-AF65-F5344CB8AC3E}">
        <p14:creationId xmlns:p14="http://schemas.microsoft.com/office/powerpoint/2010/main" val="387445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tx2"/>
                </a:solidFill>
              </a:rPr>
              <a:t>A Thought Experiment</a:t>
            </a:r>
            <a:endParaRPr lang="en-GB" b="1" dirty="0">
              <a:solidFill>
                <a:schemeClr val="tx2"/>
              </a:solidFill>
            </a:endParaRPr>
          </a:p>
        </p:txBody>
      </p:sp>
      <p:sp>
        <p:nvSpPr>
          <p:cNvPr id="5" name="Content Placeholder 4"/>
          <p:cNvSpPr>
            <a:spLocks noGrp="1"/>
          </p:cNvSpPr>
          <p:nvPr>
            <p:ph idx="1"/>
          </p:nvPr>
        </p:nvSpPr>
        <p:spPr/>
        <p:txBody>
          <a:bodyPr/>
          <a:lstStyle/>
          <a:p>
            <a:r>
              <a:rPr lang="en-GB" dirty="0"/>
              <a:t>Imagine a cross-over trial in hypertension</a:t>
            </a:r>
          </a:p>
          <a:p>
            <a:r>
              <a:rPr lang="en-GB" dirty="0"/>
              <a:t>Patients randomised to receive ACE II inhibitor or placebo in random order</a:t>
            </a:r>
          </a:p>
          <a:p>
            <a:r>
              <a:rPr lang="en-GB" dirty="0"/>
              <a:t>Then we do it again</a:t>
            </a:r>
          </a:p>
          <a:p>
            <a:r>
              <a:rPr lang="en-GB" dirty="0"/>
              <a:t>Each patient does the cross-over twice</a:t>
            </a:r>
          </a:p>
          <a:p>
            <a:r>
              <a:rPr lang="en-GB" dirty="0"/>
              <a:t>We can compare each patient’s response under ACE II to placebo twice</a:t>
            </a:r>
          </a:p>
          <a:p>
            <a:endParaRPr lang="en-GB" dirty="0"/>
          </a:p>
        </p:txBody>
      </p:sp>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12</a:t>
            </a:fld>
            <a:endParaRPr lang="en-GB"/>
          </a:p>
        </p:txBody>
      </p:sp>
    </p:spTree>
    <p:extLst>
      <p:ext uri="{BB962C8B-B14F-4D97-AF65-F5344CB8AC3E}">
        <p14:creationId xmlns:p14="http://schemas.microsoft.com/office/powerpoint/2010/main" val="325046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noGrp="1"/>
          </p:cNvSpPr>
          <p:nvPr>
            <p:ph type="title"/>
          </p:nvPr>
        </p:nvSpPr>
        <p:spPr/>
        <p:txBody>
          <a:bodyPr/>
          <a:lstStyle/>
          <a:p>
            <a:r>
              <a:rPr lang="en-GB" b="1" dirty="0" smtClean="0">
                <a:solidFill>
                  <a:schemeClr val="tx2"/>
                </a:solidFill>
                <a:latin typeface="Calibri" pitchFamily="34" charset="0"/>
              </a:rPr>
              <a:t>Design</a:t>
            </a:r>
          </a:p>
        </p:txBody>
      </p:sp>
      <p:graphicFrame>
        <p:nvGraphicFramePr>
          <p:cNvPr id="24" name="Content Placeholder 23"/>
          <p:cNvGraphicFramePr>
            <a:graphicFrameLocks noGrp="1"/>
          </p:cNvGraphicFramePr>
          <p:nvPr>
            <p:ph idx="1"/>
          </p:nvPr>
        </p:nvGraphicFramePr>
        <p:xfrm>
          <a:off x="457200" y="1600200"/>
          <a:ext cx="8229600" cy="2865437"/>
        </p:xfrm>
        <a:graphic>
          <a:graphicData uri="http://schemas.openxmlformats.org/drawingml/2006/table">
            <a:tbl>
              <a:tblPr firstRow="1" firstCol="1" bandRow="1">
                <a:tableStyleId>{F5AB1C69-6EDB-4FF4-983F-18BD219EF322}</a:tableStyleId>
              </a:tblPr>
              <a:tblGrid>
                <a:gridCol w="1645920"/>
                <a:gridCol w="1645920"/>
                <a:gridCol w="1645920"/>
                <a:gridCol w="1645920"/>
                <a:gridCol w="1645920"/>
              </a:tblGrid>
              <a:tr h="640151">
                <a:tc>
                  <a:txBody>
                    <a:bodyPr/>
                    <a:lstStyle/>
                    <a:p>
                      <a:endParaRPr lang="en-GB" sz="1800" dirty="0"/>
                    </a:p>
                  </a:txBody>
                  <a:tcPr marT="45725" marB="45725"/>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800" dirty="0" smtClean="0"/>
                        <a:t>First Cross-over</a:t>
                      </a:r>
                    </a:p>
                    <a:p>
                      <a:pPr algn="ctr"/>
                      <a:endParaRPr lang="en-GB" sz="1800" dirty="0"/>
                    </a:p>
                  </a:txBody>
                  <a:tcPr marT="45725" marB="45725"/>
                </a:tc>
                <a:tc hMerge="1">
                  <a:txBody>
                    <a:bodyPr/>
                    <a:lstStyle/>
                    <a:p>
                      <a:endParaRPr lang="en-GB" dirty="0"/>
                    </a:p>
                  </a:txBody>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800" dirty="0" smtClean="0"/>
                        <a:t>Second Cross-over</a:t>
                      </a:r>
                    </a:p>
                    <a:p>
                      <a:pPr algn="ctr"/>
                      <a:endParaRPr lang="en-GB" sz="1800" dirty="0"/>
                    </a:p>
                  </a:txBody>
                  <a:tcPr marT="45725" marB="45725"/>
                </a:tc>
                <a:tc hMerge="1">
                  <a:txBody>
                    <a:bodyPr/>
                    <a:lstStyle/>
                    <a:p>
                      <a:endParaRPr lang="en-GB" dirty="0"/>
                    </a:p>
                  </a:txBody>
                  <a:tcPr/>
                </a:tc>
              </a:tr>
              <a:tr h="370881">
                <a:tc>
                  <a:txBody>
                    <a:bodyPr/>
                    <a:lstStyle/>
                    <a:p>
                      <a:endParaRPr lang="en-GB" sz="1800" dirty="0"/>
                    </a:p>
                  </a:txBody>
                  <a:tcPr marT="45725" marB="45725"/>
                </a:tc>
                <a:tc gridSpan="4">
                  <a:txBody>
                    <a:bodyPr/>
                    <a:lstStyle/>
                    <a:p>
                      <a:pPr algn="ctr"/>
                      <a:r>
                        <a:rPr lang="en-GB" sz="1800" dirty="0" smtClean="0"/>
                        <a:t>Period</a:t>
                      </a:r>
                      <a:endParaRPr lang="en-GB" sz="1800" dirty="0"/>
                    </a:p>
                  </a:txBody>
                  <a:tcPr marT="45725" marB="45725">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81">
                <a:tc>
                  <a:txBody>
                    <a:bodyPr/>
                    <a:lstStyle/>
                    <a:p>
                      <a:r>
                        <a:rPr lang="en-GB" sz="1800" dirty="0" smtClean="0"/>
                        <a:t>Sequence</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1</a:t>
                      </a:r>
                      <a:endParaRPr lang="en-GB" sz="1800" dirty="0"/>
                    </a:p>
                  </a:txBody>
                  <a:tcPr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800" dirty="0" smtClean="0"/>
                        <a:t>2</a:t>
                      </a:r>
                      <a:endParaRPr lang="en-GB" sz="1800" dirty="0"/>
                    </a:p>
                  </a:txBody>
                  <a:tcPr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800" dirty="0" smtClean="0"/>
                        <a:t>3</a:t>
                      </a:r>
                      <a:endParaRPr lang="en-GB" sz="1800" dirty="0"/>
                    </a:p>
                  </a:txBody>
                  <a:tcPr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800" dirty="0" smtClean="0"/>
                        <a:t>4</a:t>
                      </a:r>
                      <a:endParaRPr lang="en-GB" sz="1800" dirty="0"/>
                    </a:p>
                  </a:txBody>
                  <a:tcPr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81">
                <a:tc>
                  <a:txBody>
                    <a:bodyPr/>
                    <a:lstStyle/>
                    <a:p>
                      <a:pPr lvl="2" algn="r"/>
                      <a:r>
                        <a:rPr lang="en-GB" sz="1800" dirty="0" smtClean="0"/>
                        <a:t>I</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A</a:t>
                      </a:r>
                      <a:endParaRPr lang="en-GB" sz="1800" dirty="0"/>
                    </a:p>
                  </a:txBody>
                  <a:tcPr marT="45725" marB="45725">
                    <a:lnL w="12700" cap="flat" cmpd="sng" algn="ctr">
                      <a:solidFill>
                        <a:schemeClr val="tx1"/>
                      </a:solidFill>
                      <a:prstDash val="solid"/>
                      <a:round/>
                      <a:headEnd type="none" w="med" len="med"/>
                      <a:tailEnd type="none" w="med" len="med"/>
                    </a:lnL>
                  </a:tcPr>
                </a:tc>
                <a:tc>
                  <a:txBody>
                    <a:bodyPr/>
                    <a:lstStyle/>
                    <a:p>
                      <a:pPr algn="ctr"/>
                      <a:r>
                        <a:rPr lang="en-GB" sz="1800" dirty="0" smtClean="0"/>
                        <a:t>B</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A</a:t>
                      </a:r>
                      <a:endParaRPr lang="en-GB" sz="1800" dirty="0"/>
                    </a:p>
                  </a:txBody>
                  <a:tcPr marT="45725" marB="45725">
                    <a:lnL w="12700" cap="flat" cmpd="sng" algn="ctr">
                      <a:solidFill>
                        <a:schemeClr val="tx1"/>
                      </a:solidFill>
                      <a:prstDash val="solid"/>
                      <a:round/>
                      <a:headEnd type="none" w="med" len="med"/>
                      <a:tailEnd type="none" w="med" len="med"/>
                    </a:lnL>
                  </a:tcPr>
                </a:tc>
                <a:tc>
                  <a:txBody>
                    <a:bodyPr/>
                    <a:lstStyle/>
                    <a:p>
                      <a:pPr algn="ctr"/>
                      <a:r>
                        <a:rPr lang="en-GB" sz="1800" dirty="0" smtClean="0"/>
                        <a:t>B</a:t>
                      </a:r>
                      <a:endParaRPr lang="en-GB" sz="1800" dirty="0"/>
                    </a:p>
                  </a:txBody>
                  <a:tcPr marT="45725" marB="45725">
                    <a:lnR w="12700" cap="flat" cmpd="sng" algn="ctr">
                      <a:solidFill>
                        <a:schemeClr val="tx1"/>
                      </a:solidFill>
                      <a:prstDash val="solid"/>
                      <a:round/>
                      <a:headEnd type="none" w="med" len="med"/>
                      <a:tailEnd type="none" w="med" len="med"/>
                    </a:lnR>
                  </a:tcPr>
                </a:tc>
              </a:tr>
              <a:tr h="370881">
                <a:tc>
                  <a:txBody>
                    <a:bodyPr/>
                    <a:lstStyle/>
                    <a:p>
                      <a:pPr lvl="2" algn="r"/>
                      <a:r>
                        <a:rPr lang="en-GB" sz="1800" dirty="0" smtClean="0"/>
                        <a:t>II</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B</a:t>
                      </a:r>
                      <a:endParaRPr lang="en-GB" sz="1800" dirty="0"/>
                    </a:p>
                  </a:txBody>
                  <a:tcPr marT="45725" marB="45725">
                    <a:lnL w="12700" cap="flat" cmpd="sng" algn="ctr">
                      <a:solidFill>
                        <a:schemeClr val="tx1"/>
                      </a:solidFill>
                      <a:prstDash val="solid"/>
                      <a:round/>
                      <a:headEnd type="none" w="med" len="med"/>
                      <a:tailEnd type="none" w="med" len="med"/>
                    </a:lnL>
                  </a:tcPr>
                </a:tc>
                <a:tc>
                  <a:txBody>
                    <a:bodyPr/>
                    <a:lstStyle/>
                    <a:p>
                      <a:pPr algn="ctr"/>
                      <a:r>
                        <a:rPr lang="en-GB" sz="1800" dirty="0" smtClean="0"/>
                        <a:t>A</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B</a:t>
                      </a:r>
                      <a:endParaRPr lang="en-GB" sz="1800" dirty="0"/>
                    </a:p>
                  </a:txBody>
                  <a:tcPr marT="45725" marB="45725">
                    <a:lnL w="12700" cap="flat" cmpd="sng" algn="ctr">
                      <a:solidFill>
                        <a:schemeClr val="tx1"/>
                      </a:solidFill>
                      <a:prstDash val="solid"/>
                      <a:round/>
                      <a:headEnd type="none" w="med" len="med"/>
                      <a:tailEnd type="none" w="med" len="med"/>
                    </a:lnL>
                  </a:tcPr>
                </a:tc>
                <a:tc>
                  <a:txBody>
                    <a:bodyPr/>
                    <a:lstStyle/>
                    <a:p>
                      <a:pPr algn="ctr"/>
                      <a:r>
                        <a:rPr lang="en-GB" sz="1800" dirty="0" smtClean="0"/>
                        <a:t>A</a:t>
                      </a:r>
                      <a:endParaRPr lang="en-GB" sz="1800" dirty="0"/>
                    </a:p>
                  </a:txBody>
                  <a:tcPr marT="45725" marB="45725">
                    <a:lnR w="12700" cap="flat" cmpd="sng" algn="ctr">
                      <a:solidFill>
                        <a:schemeClr val="tx1"/>
                      </a:solidFill>
                      <a:prstDash val="solid"/>
                      <a:round/>
                      <a:headEnd type="none" w="med" len="med"/>
                      <a:tailEnd type="none" w="med" len="med"/>
                    </a:lnR>
                  </a:tcPr>
                </a:tc>
              </a:tr>
              <a:tr h="370881">
                <a:tc>
                  <a:txBody>
                    <a:bodyPr/>
                    <a:lstStyle/>
                    <a:p>
                      <a:pPr lvl="2" algn="r"/>
                      <a:r>
                        <a:rPr lang="en-GB" sz="1800" dirty="0" smtClean="0"/>
                        <a:t>III</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A</a:t>
                      </a:r>
                      <a:endParaRPr lang="en-GB" sz="1800" dirty="0"/>
                    </a:p>
                  </a:txBody>
                  <a:tcPr marT="45725" marB="45725">
                    <a:lnL w="12700" cap="flat" cmpd="sng" algn="ctr">
                      <a:solidFill>
                        <a:schemeClr val="tx1"/>
                      </a:solidFill>
                      <a:prstDash val="solid"/>
                      <a:round/>
                      <a:headEnd type="none" w="med" len="med"/>
                      <a:tailEnd type="none" w="med" len="med"/>
                    </a:lnL>
                  </a:tcPr>
                </a:tc>
                <a:tc>
                  <a:txBody>
                    <a:bodyPr/>
                    <a:lstStyle/>
                    <a:p>
                      <a:pPr algn="ctr"/>
                      <a:r>
                        <a:rPr lang="en-GB" sz="1800" dirty="0" smtClean="0"/>
                        <a:t>B</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B</a:t>
                      </a:r>
                      <a:endParaRPr lang="en-GB" sz="1800" dirty="0"/>
                    </a:p>
                  </a:txBody>
                  <a:tcPr marT="45725" marB="45725">
                    <a:lnL w="12700" cap="flat" cmpd="sng" algn="ctr">
                      <a:solidFill>
                        <a:schemeClr val="tx1"/>
                      </a:solidFill>
                      <a:prstDash val="solid"/>
                      <a:round/>
                      <a:headEnd type="none" w="med" len="med"/>
                      <a:tailEnd type="none" w="med" len="med"/>
                    </a:lnL>
                  </a:tcPr>
                </a:tc>
                <a:tc>
                  <a:txBody>
                    <a:bodyPr/>
                    <a:lstStyle/>
                    <a:p>
                      <a:pPr algn="ctr"/>
                      <a:r>
                        <a:rPr lang="en-GB" sz="1800" dirty="0" smtClean="0"/>
                        <a:t>A</a:t>
                      </a:r>
                      <a:endParaRPr lang="en-GB" sz="1800" dirty="0"/>
                    </a:p>
                  </a:txBody>
                  <a:tcPr marT="45725" marB="45725">
                    <a:lnR w="12700" cap="flat" cmpd="sng" algn="ctr">
                      <a:solidFill>
                        <a:schemeClr val="tx1"/>
                      </a:solidFill>
                      <a:prstDash val="solid"/>
                      <a:round/>
                      <a:headEnd type="none" w="med" len="med"/>
                      <a:tailEnd type="none" w="med" len="med"/>
                    </a:lnR>
                  </a:tcPr>
                </a:tc>
              </a:tr>
              <a:tr h="370881">
                <a:tc>
                  <a:txBody>
                    <a:bodyPr/>
                    <a:lstStyle/>
                    <a:p>
                      <a:pPr lvl="2" algn="r"/>
                      <a:r>
                        <a:rPr lang="en-GB" sz="1800" dirty="0" smtClean="0"/>
                        <a:t>IV</a:t>
                      </a:r>
                      <a:endParaRPr lang="en-GB" sz="1800" dirty="0"/>
                    </a:p>
                  </a:txBody>
                  <a:tcPr marT="45725" marB="45725">
                    <a:lnR w="12700" cap="flat" cmpd="sng" algn="ctr">
                      <a:solidFill>
                        <a:schemeClr val="tx1"/>
                      </a:solidFill>
                      <a:prstDash val="solid"/>
                      <a:round/>
                      <a:headEnd type="none" w="med" len="med"/>
                      <a:tailEnd type="none" w="med" len="med"/>
                    </a:lnR>
                  </a:tcPr>
                </a:tc>
                <a:tc>
                  <a:txBody>
                    <a:bodyPr/>
                    <a:lstStyle/>
                    <a:p>
                      <a:pPr algn="ctr"/>
                      <a:r>
                        <a:rPr lang="en-GB" sz="1800" dirty="0" smtClean="0"/>
                        <a:t>B</a:t>
                      </a:r>
                      <a:endParaRPr lang="en-GB" sz="1800" dirty="0"/>
                    </a:p>
                  </a:txBody>
                  <a:tcPr marT="45725" marB="457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smtClean="0"/>
                        <a:t>A</a:t>
                      </a:r>
                      <a:endParaRPr lang="en-GB" sz="1800" dirty="0"/>
                    </a:p>
                  </a:txBody>
                  <a:tcPr marT="45725" marB="45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800" dirty="0" smtClean="0"/>
                        <a:t>A</a:t>
                      </a:r>
                      <a:endParaRPr lang="en-GB" sz="1800" dirty="0"/>
                    </a:p>
                  </a:txBody>
                  <a:tcPr marT="45725" marB="457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smtClean="0"/>
                        <a:t>B</a:t>
                      </a:r>
                      <a:endParaRPr lang="en-GB" sz="1800" dirty="0"/>
                    </a:p>
                  </a:txBody>
                  <a:tcPr marT="45725" marB="45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5893" name="Footer Placeholder 2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mtClean="0">
                <a:solidFill>
                  <a:srgbClr val="898989"/>
                </a:solidFill>
                <a:latin typeface="Calibri" pitchFamily="34" charset="0"/>
              </a:rPr>
              <a:t>(c) Stephen Senn</a:t>
            </a:r>
            <a:endParaRPr dirty="0" smtClean="0">
              <a:solidFill>
                <a:srgbClr val="898989"/>
              </a:solidFill>
              <a:latin typeface="Calibri" pitchFamily="34" charset="0"/>
            </a:endParaRPr>
          </a:p>
        </p:txBody>
      </p:sp>
      <p:sp>
        <p:nvSpPr>
          <p:cNvPr id="35894" name="Slide Number Placeholder 2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9BC64CB-3703-45A9-B6D6-AB61E191F0C0}" type="slidenum">
              <a:rPr smtClean="0">
                <a:solidFill>
                  <a:srgbClr val="898989"/>
                </a:solidFill>
                <a:latin typeface="Calibri" pitchFamily="34" charset="0"/>
              </a:rPr>
              <a:pPr eaLnBrk="1" fontAlgn="base" hangingPunct="1">
                <a:spcBef>
                  <a:spcPct val="0"/>
                </a:spcBef>
                <a:spcAft>
                  <a:spcPct val="0"/>
                </a:spcAft>
              </a:pPr>
              <a:t>13</a:t>
            </a:fld>
            <a:endParaRPr smtClean="0">
              <a:solidFill>
                <a:srgbClr val="898989"/>
              </a:solidFill>
              <a:latin typeface="Calibri" pitchFamily="34" charset="0"/>
            </a:endParaRPr>
          </a:p>
        </p:txBody>
      </p:sp>
    </p:spTree>
    <p:extLst>
      <p:ext uri="{BB962C8B-B14F-4D97-AF65-F5344CB8AC3E}">
        <p14:creationId xmlns:p14="http://schemas.microsoft.com/office/powerpoint/2010/main" val="56691968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14</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161925"/>
            <a:ext cx="6534150" cy="6534150"/>
          </a:xfrm>
          <a:prstGeom prst="rect">
            <a:avLst/>
          </a:prstGeom>
        </p:spPr>
      </p:pic>
    </p:spTree>
    <p:extLst>
      <p:ext uri="{BB962C8B-B14F-4D97-AF65-F5344CB8AC3E}">
        <p14:creationId xmlns:p14="http://schemas.microsoft.com/office/powerpoint/2010/main" val="89593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15</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161925"/>
            <a:ext cx="6534150" cy="6534150"/>
          </a:xfrm>
          <a:prstGeom prst="rect">
            <a:avLst/>
          </a:prstGeom>
        </p:spPr>
      </p:pic>
    </p:spTree>
    <p:extLst>
      <p:ext uri="{BB962C8B-B14F-4D97-AF65-F5344CB8AC3E}">
        <p14:creationId xmlns:p14="http://schemas.microsoft.com/office/powerpoint/2010/main" val="216473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16</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161925"/>
            <a:ext cx="6534150" cy="6534150"/>
          </a:xfrm>
          <a:prstGeom prst="rect">
            <a:avLst/>
          </a:prstGeom>
        </p:spPr>
      </p:pic>
    </p:spTree>
    <p:extLst>
      <p:ext uri="{BB962C8B-B14F-4D97-AF65-F5344CB8AC3E}">
        <p14:creationId xmlns:p14="http://schemas.microsoft.com/office/powerpoint/2010/main" val="226614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17</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161925"/>
            <a:ext cx="6534150" cy="6534150"/>
          </a:xfrm>
          <a:prstGeom prst="rect">
            <a:avLst/>
          </a:prstGeom>
        </p:spPr>
      </p:pic>
    </p:spTree>
    <p:extLst>
      <p:ext uri="{BB962C8B-B14F-4D97-AF65-F5344CB8AC3E}">
        <p14:creationId xmlns:p14="http://schemas.microsoft.com/office/powerpoint/2010/main" val="136219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50825" y="2492375"/>
            <a:ext cx="83534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Significant differences in favor of tiotropium were observed at all time points for the mean absolute change in the SGRQ total score (ranging from 2.3</a:t>
            </a:r>
          </a:p>
          <a:p>
            <a:pPr eaLnBrk="1" hangingPunct="1"/>
            <a:r>
              <a:rPr lang="en-US"/>
              <a:t>to 3.3 units, P&lt;0.001), although the differences on average were below what is considered to have clinical significance (Fig. 2D). </a:t>
            </a:r>
            <a:r>
              <a:rPr lang="en-US" b="1"/>
              <a:t>The overall mean</a:t>
            </a:r>
          </a:p>
          <a:p>
            <a:pPr eaLnBrk="1" hangingPunct="1"/>
            <a:r>
              <a:rPr lang="en-US" b="1"/>
              <a:t>between-group difference in the SGRQ total score at any time point was 2.7</a:t>
            </a:r>
            <a:r>
              <a:rPr lang="en-US"/>
              <a:t> (95% confidence interval [CI], 2.0 to 3.3) in favor of tiotropium</a:t>
            </a:r>
          </a:p>
          <a:p>
            <a:pPr eaLnBrk="1" hangingPunct="1"/>
            <a:r>
              <a:rPr lang="en-US"/>
              <a:t>(P&lt;0.001). </a:t>
            </a:r>
            <a:r>
              <a:rPr lang="en-US" b="1"/>
              <a:t>A higher proportion of patients in the tiotropium group than in the placebo group had an improvement of 4 units or more in the SGRQ</a:t>
            </a:r>
          </a:p>
          <a:p>
            <a:pPr eaLnBrk="1" hangingPunct="1"/>
            <a:r>
              <a:rPr lang="en-US" b="1"/>
              <a:t>total scores from baseline at</a:t>
            </a:r>
            <a:r>
              <a:rPr lang="en-US"/>
              <a:t> 1 year (49% vs. 41%), 2 years (48% vs. 39%), 3 years (46% vs. 37%), and </a:t>
            </a:r>
            <a:r>
              <a:rPr lang="en-US" b="1"/>
              <a:t>4 years (45% vs. 36%)</a:t>
            </a:r>
            <a:r>
              <a:rPr lang="en-US"/>
              <a:t> (P&lt;0.001 for all comparisons).</a:t>
            </a:r>
          </a:p>
          <a:p>
            <a:pPr eaLnBrk="1" hangingPunct="1"/>
            <a:endParaRPr lang="en-US"/>
          </a:p>
          <a:p>
            <a:pPr eaLnBrk="1" hangingPunct="1"/>
            <a:r>
              <a:rPr lang="en-US"/>
              <a:t>(My emphasis)</a:t>
            </a:r>
          </a:p>
        </p:txBody>
      </p:sp>
      <p:sp>
        <p:nvSpPr>
          <p:cNvPr id="47107" name="Text Box 5"/>
          <p:cNvSpPr txBox="1">
            <a:spLocks noChangeArrowheads="1"/>
          </p:cNvSpPr>
          <p:nvPr/>
        </p:nvSpPr>
        <p:spPr bwMode="auto">
          <a:xfrm>
            <a:off x="395288" y="1700213"/>
            <a:ext cx="684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t>From the UPLIFT Study, </a:t>
            </a:r>
            <a:r>
              <a:rPr lang="en-GB" sz="2400" i="1"/>
              <a:t>NEJM</a:t>
            </a:r>
            <a:r>
              <a:rPr lang="en-GB" sz="2400"/>
              <a:t>, 2008</a:t>
            </a:r>
            <a:endParaRPr lang="en-US" sz="2400"/>
          </a:p>
        </p:txBody>
      </p:sp>
      <p:sp>
        <p:nvSpPr>
          <p:cNvPr id="47108" name="Rectangle 6"/>
          <p:cNvSpPr txBox="1">
            <a:spLocks noGrp="1" noChangeArrowheads="1"/>
          </p:cNvSpPr>
          <p:nvPr>
            <p:ph type="title"/>
          </p:nvPr>
        </p:nvSpPr>
        <p:spPr>
          <a:xfrm>
            <a:off x="250825" y="274638"/>
            <a:ext cx="8497888" cy="1143000"/>
          </a:xfrm>
        </p:spPr>
        <p:txBody>
          <a:bodyPr/>
          <a:lstStyle/>
          <a:p>
            <a:pPr eaLnBrk="1" hangingPunct="1"/>
            <a:r>
              <a:rPr lang="en-GB" sz="3200" b="1" dirty="0" err="1" smtClean="0">
                <a:solidFill>
                  <a:schemeClr val="tx2"/>
                </a:solidFill>
                <a:latin typeface="Calibri" pitchFamily="34" charset="0"/>
              </a:rPr>
              <a:t>Tiotropium</a:t>
            </a:r>
            <a:r>
              <a:rPr lang="en-GB" sz="3200" b="1" dirty="0" smtClean="0">
                <a:solidFill>
                  <a:schemeClr val="tx2"/>
                </a:solidFill>
                <a:latin typeface="Calibri" pitchFamily="34" charset="0"/>
              </a:rPr>
              <a:t> v Placebo </a:t>
            </a:r>
            <a:br>
              <a:rPr lang="en-GB" sz="3200" b="1" dirty="0" smtClean="0">
                <a:solidFill>
                  <a:schemeClr val="tx2"/>
                </a:solidFill>
                <a:latin typeface="Calibri" pitchFamily="34" charset="0"/>
              </a:rPr>
            </a:br>
            <a:r>
              <a:rPr lang="en-GB" sz="3200" b="1" dirty="0" smtClean="0">
                <a:solidFill>
                  <a:schemeClr val="tx2"/>
                </a:solidFill>
                <a:latin typeface="Calibri" pitchFamily="34" charset="0"/>
              </a:rPr>
              <a:t>in Chronic Obstructive Pulmonary Disease</a:t>
            </a:r>
          </a:p>
        </p:txBody>
      </p:sp>
      <p:sp>
        <p:nvSpPr>
          <p:cNvPr id="4710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srgbClr val="898989"/>
                </a:solidFill>
                <a:latin typeface="Calibri" pitchFamily="34" charset="0"/>
              </a:rPr>
              <a:t>(c) Stephen Senn</a:t>
            </a:r>
            <a:endParaRPr lang="en-US">
              <a:solidFill>
                <a:srgbClr val="898989"/>
              </a:solidFill>
              <a:latin typeface="Calibri" pitchFamily="34" charset="0"/>
            </a:endParaRPr>
          </a:p>
        </p:txBody>
      </p:sp>
      <p:sp>
        <p:nvSpPr>
          <p:cNvPr id="4711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D471665-07A8-4F30-9960-F4B48704BE6D}" type="slidenum">
              <a:rPr lang="en-US" smtClean="0">
                <a:solidFill>
                  <a:srgbClr val="898989"/>
                </a:solidFill>
                <a:latin typeface="Calibri" pitchFamily="34" charset="0"/>
              </a:rPr>
              <a:pPr eaLnBrk="1" fontAlgn="base" hangingPunct="1">
                <a:spcBef>
                  <a:spcPct val="0"/>
                </a:spcBef>
                <a:spcAft>
                  <a:spcPct val="0"/>
                </a:spcAft>
              </a:pPr>
              <a:t>18</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165333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19</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2" y="133350"/>
            <a:ext cx="4943475" cy="6591300"/>
          </a:xfrm>
          <a:prstGeom prst="rect">
            <a:avLst/>
          </a:prstGeom>
        </p:spPr>
      </p:pic>
    </p:spTree>
    <p:extLst>
      <p:ext uri="{BB962C8B-B14F-4D97-AF65-F5344CB8AC3E}">
        <p14:creationId xmlns:p14="http://schemas.microsoft.com/office/powerpoint/2010/main" val="152339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Basic Thesis</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t>There is an increased enthusiasm for modelling in the pharmaceutical industry</a:t>
            </a:r>
          </a:p>
          <a:p>
            <a:r>
              <a:rPr lang="en-GB" dirty="0" smtClean="0"/>
              <a:t>A great deal of interesting work is being done</a:t>
            </a:r>
          </a:p>
          <a:p>
            <a:r>
              <a:rPr lang="en-GB" dirty="0" smtClean="0"/>
              <a:t>However many simple things that we have known about for decades are not being done</a:t>
            </a:r>
          </a:p>
          <a:p>
            <a:r>
              <a:rPr lang="en-GB" dirty="0" smtClean="0"/>
              <a:t>It is time we changed this</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2</a:t>
            </a:fld>
            <a:endParaRPr lang="en-GB"/>
          </a:p>
        </p:txBody>
      </p:sp>
    </p:spTree>
    <p:extLst>
      <p:ext uri="{BB962C8B-B14F-4D97-AF65-F5344CB8AC3E}">
        <p14:creationId xmlns:p14="http://schemas.microsoft.com/office/powerpoint/2010/main" val="412089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20</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2" y="133350"/>
            <a:ext cx="4943475" cy="6591300"/>
          </a:xfrm>
          <a:prstGeom prst="rect">
            <a:avLst/>
          </a:prstGeom>
        </p:spPr>
      </p:pic>
    </p:spTree>
    <p:extLst>
      <p:ext uri="{BB962C8B-B14F-4D97-AF65-F5344CB8AC3E}">
        <p14:creationId xmlns:p14="http://schemas.microsoft.com/office/powerpoint/2010/main" val="347671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Grp="1" noChangeArrowheads="1"/>
          </p:cNvSpPr>
          <p:nvPr>
            <p:ph type="title"/>
          </p:nvPr>
        </p:nvSpPr>
        <p:spPr/>
        <p:txBody>
          <a:bodyPr/>
          <a:lstStyle/>
          <a:p>
            <a:pPr eaLnBrk="1" hangingPunct="1"/>
            <a:r>
              <a:rPr lang="en-GB" sz="4000" b="1" dirty="0" smtClean="0">
                <a:solidFill>
                  <a:schemeClr val="tx2"/>
                </a:solidFill>
                <a:latin typeface="Calibri" pitchFamily="34" charset="0"/>
              </a:rPr>
              <a:t>In summary…this is rather silly</a:t>
            </a:r>
            <a:endParaRPr sz="4000" b="1" dirty="0" smtClean="0">
              <a:solidFill>
                <a:schemeClr val="tx2"/>
              </a:solidFill>
              <a:latin typeface="Calibri" pitchFamily="34" charset="0"/>
            </a:endParaRPr>
          </a:p>
        </p:txBody>
      </p:sp>
      <p:sp>
        <p:nvSpPr>
          <p:cNvPr id="50179" name="Rectangle 3"/>
          <p:cNvSpPr txBox="1">
            <a:spLocks noGrp="1" noChangeArrowheads="1"/>
          </p:cNvSpPr>
          <p:nvPr>
            <p:ph type="body" idx="1"/>
          </p:nvPr>
        </p:nvSpPr>
        <p:spPr/>
        <p:txBody>
          <a:bodyPr/>
          <a:lstStyle/>
          <a:p>
            <a:pPr eaLnBrk="1" hangingPunct="1">
              <a:lnSpc>
                <a:spcPct val="90000"/>
              </a:lnSpc>
            </a:pPr>
            <a:r>
              <a:rPr lang="en-GB" smtClean="0">
                <a:latin typeface="Calibri" pitchFamily="34" charset="0"/>
              </a:rPr>
              <a:t>If there is sufficient measurement error even if the true improvement is identically 2.7, some will show an ‘improvement’ of 4</a:t>
            </a:r>
          </a:p>
          <a:p>
            <a:pPr eaLnBrk="1" hangingPunct="1">
              <a:lnSpc>
                <a:spcPct val="90000"/>
              </a:lnSpc>
            </a:pPr>
            <a:r>
              <a:rPr lang="en-GB" smtClean="0">
                <a:latin typeface="Calibri" pitchFamily="34" charset="0"/>
              </a:rPr>
              <a:t>The conclusion that there is a higher proportion of </a:t>
            </a:r>
            <a:r>
              <a:rPr lang="en-GB" i="1" smtClean="0">
                <a:latin typeface="Calibri" pitchFamily="34" charset="0"/>
              </a:rPr>
              <a:t>true</a:t>
            </a:r>
            <a:r>
              <a:rPr lang="en-GB" smtClean="0">
                <a:latin typeface="Calibri" pitchFamily="34" charset="0"/>
              </a:rPr>
              <a:t> responders </a:t>
            </a:r>
            <a:r>
              <a:rPr lang="en-GB" i="1" smtClean="0">
                <a:latin typeface="Calibri" pitchFamily="34" charset="0"/>
              </a:rPr>
              <a:t>by the standard of 4 points</a:t>
            </a:r>
            <a:r>
              <a:rPr lang="en-GB" smtClean="0">
                <a:latin typeface="Calibri" pitchFamily="34" charset="0"/>
              </a:rPr>
              <a:t> under treatment than under placebo is quite unwarranted</a:t>
            </a:r>
          </a:p>
          <a:p>
            <a:pPr eaLnBrk="1" hangingPunct="1">
              <a:lnSpc>
                <a:spcPct val="90000"/>
              </a:lnSpc>
            </a:pPr>
            <a:r>
              <a:rPr lang="en-GB" smtClean="0">
                <a:latin typeface="Calibri" pitchFamily="34" charset="0"/>
              </a:rPr>
              <a:t>So what is the point of analysing ‘responders’?</a:t>
            </a:r>
            <a:endParaRPr smtClean="0">
              <a:latin typeface="Calibri" pitchFamily="34" charset="0"/>
            </a:endParaRPr>
          </a:p>
        </p:txBody>
      </p:sp>
      <p:sp>
        <p:nvSpPr>
          <p:cNvPr id="5018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srgbClr val="898989"/>
                </a:solidFill>
                <a:latin typeface="Calibri" pitchFamily="34" charset="0"/>
              </a:rPr>
              <a:t>(c) Stephen Senn</a:t>
            </a:r>
            <a:endParaRPr lang="en-US">
              <a:solidFill>
                <a:srgbClr val="898989"/>
              </a:solidFill>
              <a:latin typeface="Calibri" pitchFamily="34" charset="0"/>
            </a:endParaRPr>
          </a:p>
        </p:txBody>
      </p:sp>
      <p:sp>
        <p:nvSpPr>
          <p:cNvPr id="501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25AB0F9-43A6-47B7-BB7C-AFFA9B322199}" type="slidenum">
              <a:rPr lang="en-US" smtClean="0">
                <a:solidFill>
                  <a:srgbClr val="898989"/>
                </a:solidFill>
                <a:latin typeface="Calibri" pitchFamily="34" charset="0"/>
              </a:rPr>
              <a:pPr eaLnBrk="1" fontAlgn="base" hangingPunct="1">
                <a:spcBef>
                  <a:spcPct val="0"/>
                </a:spcBef>
                <a:spcAft>
                  <a:spcPct val="0"/>
                </a:spcAft>
              </a:pPr>
              <a:t>21</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91232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txBox="1">
            <a:spLocks noGrp="1" noChangeArrowheads="1"/>
          </p:cNvSpPr>
          <p:nvPr>
            <p:ph type="title"/>
          </p:nvPr>
        </p:nvSpPr>
        <p:spPr/>
        <p:txBody>
          <a:bodyPr/>
          <a:lstStyle/>
          <a:p>
            <a:pPr eaLnBrk="1" hangingPunct="1"/>
            <a:r>
              <a:rPr lang="en-GB" b="1" dirty="0" smtClean="0">
                <a:solidFill>
                  <a:schemeClr val="tx2"/>
                </a:solidFill>
                <a:latin typeface="Calibri" pitchFamily="34" charset="0"/>
              </a:rPr>
              <a:t>Who are the authors?</a:t>
            </a:r>
            <a:endParaRPr b="1" dirty="0" smtClean="0">
              <a:solidFill>
                <a:schemeClr val="tx2"/>
              </a:solidFill>
              <a:latin typeface="Calibri" pitchFamily="34" charset="0"/>
            </a:endParaRPr>
          </a:p>
        </p:txBody>
      </p:sp>
      <p:sp>
        <p:nvSpPr>
          <p:cNvPr id="286725" name="Text Box 5"/>
          <p:cNvSpPr txBox="1">
            <a:spLocks noChangeArrowheads="1"/>
          </p:cNvSpPr>
          <p:nvPr/>
        </p:nvSpPr>
        <p:spPr bwMode="auto">
          <a:xfrm>
            <a:off x="395288" y="1557338"/>
            <a:ext cx="80645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1.	Tashkin, DP, Celli, B, Senn, S, Burkhart, D, Kesten, S, Menjoge, S, Decramer, M. A 4-Year Trial of Tiotropium in Chronic Obstructive Pulmonary Disease, </a:t>
            </a:r>
            <a:r>
              <a:rPr lang="en-US" i="1"/>
              <a:t>N Engl J Med </a:t>
            </a:r>
            <a:r>
              <a:rPr lang="en-US"/>
              <a:t>2008.</a:t>
            </a:r>
          </a:p>
          <a:p>
            <a:pPr eaLnBrk="1" hangingPunct="1">
              <a:spcBef>
                <a:spcPct val="50000"/>
              </a:spcBef>
            </a:pPr>
            <a:endParaRPr lang="en-US"/>
          </a:p>
        </p:txBody>
      </p:sp>
      <p:sp>
        <p:nvSpPr>
          <p:cNvPr id="286726" name="Oval 6"/>
          <p:cNvSpPr>
            <a:spLocks noChangeArrowheads="1"/>
          </p:cNvSpPr>
          <p:nvPr/>
        </p:nvSpPr>
        <p:spPr bwMode="auto">
          <a:xfrm>
            <a:off x="3492500" y="1412875"/>
            <a:ext cx="1079500" cy="5762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286727" name="Text Box 7"/>
          <p:cNvSpPr txBox="1">
            <a:spLocks noChangeArrowheads="1"/>
          </p:cNvSpPr>
          <p:nvPr/>
        </p:nvSpPr>
        <p:spPr bwMode="auto">
          <a:xfrm>
            <a:off x="468313" y="3068638"/>
            <a:ext cx="79216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GB"/>
              <a:t>Personal note. I am proud to have been involved in this important study and have nothing but respect for my collaborators. The fact that, despite the fact that two of us are statisticians, we have ended up publishing something like this shows how deeply ingrained the practice of responder analysis is in medical research. We must do something to change this.</a:t>
            </a:r>
          </a:p>
          <a:p>
            <a:pPr eaLnBrk="1" hangingPunct="1">
              <a:spcBef>
                <a:spcPct val="50000"/>
              </a:spcBef>
            </a:pPr>
            <a:endParaRPr lang="en-GB"/>
          </a:p>
        </p:txBody>
      </p:sp>
      <p:sp>
        <p:nvSpPr>
          <p:cNvPr id="51206"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srgbClr val="898989"/>
                </a:solidFill>
                <a:latin typeface="Calibri" pitchFamily="34" charset="0"/>
              </a:rPr>
              <a:t>(c) Stephen Senn</a:t>
            </a:r>
            <a:endParaRPr lang="en-US">
              <a:solidFill>
                <a:srgbClr val="898989"/>
              </a:solidFill>
              <a:latin typeface="Calibri" pitchFamily="34" charset="0"/>
            </a:endParaRPr>
          </a:p>
        </p:txBody>
      </p:sp>
      <p:sp>
        <p:nvSpPr>
          <p:cNvPr id="5120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E0FB2E6-74C2-4F8C-B6EC-D7185BD136BC}" type="slidenum">
              <a:rPr lang="en-US" smtClean="0">
                <a:solidFill>
                  <a:srgbClr val="898989"/>
                </a:solidFill>
                <a:latin typeface="Calibri" pitchFamily="34" charset="0"/>
              </a:rPr>
              <a:pPr eaLnBrk="1" fontAlgn="base" hangingPunct="1">
                <a:spcBef>
                  <a:spcPct val="0"/>
                </a:spcBef>
                <a:spcAft>
                  <a:spcPct val="0"/>
                </a:spcAft>
              </a:pPr>
              <a:t>22</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653858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p:bldP spid="286726" grpId="0" animBg="1"/>
      <p:bldP spid="2867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smtClean="0">
                <a:solidFill>
                  <a:schemeClr val="tx2"/>
                </a:solidFill>
              </a:rPr>
              <a:t>The “Wisdom” of the CHMP</a:t>
            </a:r>
            <a:endParaRPr lang="en-GB" b="1" dirty="0">
              <a:solidFill>
                <a:schemeClr val="tx2"/>
              </a:solidFill>
            </a:endParaRPr>
          </a:p>
        </p:txBody>
      </p:sp>
      <p:sp>
        <p:nvSpPr>
          <p:cNvPr id="7" name="Footer Placeholder 6"/>
          <p:cNvSpPr>
            <a:spLocks noGrp="1"/>
          </p:cNvSpPr>
          <p:nvPr>
            <p:ph type="ftr" sz="quarter" idx="11"/>
          </p:nvPr>
        </p:nvSpPr>
        <p:spPr/>
        <p:txBody>
          <a:bodyPr/>
          <a:lstStyle/>
          <a:p>
            <a:r>
              <a:rPr lang="en-GB" smtClean="0"/>
              <a:t>(c) Stephen Senn</a:t>
            </a:r>
            <a:endParaRPr lang="en-GB"/>
          </a:p>
        </p:txBody>
      </p:sp>
      <p:sp>
        <p:nvSpPr>
          <p:cNvPr id="8" name="Slide Number Placeholder 7"/>
          <p:cNvSpPr>
            <a:spLocks noGrp="1"/>
          </p:cNvSpPr>
          <p:nvPr>
            <p:ph type="sldNum" sz="quarter" idx="12"/>
          </p:nvPr>
        </p:nvSpPr>
        <p:spPr/>
        <p:txBody>
          <a:bodyPr/>
          <a:lstStyle/>
          <a:p>
            <a:fld id="{1D81A4D9-E311-43A7-82C1-BB3E88653657}" type="slidenum">
              <a:rPr lang="en-GB" smtClean="0"/>
              <a:t>23</a:t>
            </a:fld>
            <a:endParaRPr lang="en-GB"/>
          </a:p>
        </p:txBody>
      </p:sp>
      <p:sp>
        <p:nvSpPr>
          <p:cNvPr id="10" name="TextBox 9"/>
          <p:cNvSpPr txBox="1"/>
          <p:nvPr/>
        </p:nvSpPr>
        <p:spPr>
          <a:xfrm>
            <a:off x="827584" y="2132856"/>
            <a:ext cx="7416824" cy="1477328"/>
          </a:xfrm>
          <a:prstGeom prst="rect">
            <a:avLst/>
          </a:prstGeom>
          <a:noFill/>
        </p:spPr>
        <p:txBody>
          <a:bodyPr wrap="square" rtlCol="0">
            <a:spAutoFit/>
          </a:bodyPr>
          <a:lstStyle/>
          <a:p>
            <a:r>
              <a:rPr lang="en-US" dirty="0"/>
              <a:t>It is recommended to define responders, for an assessment of proportions of patients with a clinical relevant reduction in pain score. Subjects with a 30% to 50% reduction in assessment scale as compared to baseline are considered responders. </a:t>
            </a:r>
            <a:r>
              <a:rPr lang="en-US" i="1" dirty="0"/>
              <a:t>The between treatment groups comparison of responder rates is recommended as primary end-point of the confirmatory studies</a:t>
            </a:r>
            <a:r>
              <a:rPr lang="en-US" dirty="0"/>
              <a:t>. (My italics.)</a:t>
            </a:r>
            <a:endParaRPr lang="en-GB" dirty="0"/>
          </a:p>
        </p:txBody>
      </p:sp>
    </p:spTree>
    <p:extLst>
      <p:ext uri="{BB962C8B-B14F-4D97-AF65-F5344CB8AC3E}">
        <p14:creationId xmlns:p14="http://schemas.microsoft.com/office/powerpoint/2010/main" val="270555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An Example of What I Mean</a:t>
            </a:r>
            <a:endParaRPr lang="en-GB" b="1" dirty="0">
              <a:solidFill>
                <a:schemeClr val="tx2"/>
              </a:solidFill>
            </a:endParaRPr>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24</a:t>
            </a:fld>
            <a:endParaRPr lang="en-GB"/>
          </a:p>
        </p:txBody>
      </p:sp>
      <p:sp>
        <p:nvSpPr>
          <p:cNvPr id="5" name="TextBox 4"/>
          <p:cNvSpPr txBox="1"/>
          <p:nvPr/>
        </p:nvSpPr>
        <p:spPr>
          <a:xfrm>
            <a:off x="323529" y="1412776"/>
            <a:ext cx="4104455" cy="5078313"/>
          </a:xfrm>
          <a:prstGeom prst="rect">
            <a:avLst/>
          </a:prstGeom>
          <a:noFill/>
        </p:spPr>
        <p:txBody>
          <a:bodyPr wrap="square" rtlCol="0">
            <a:spAutoFit/>
          </a:bodyPr>
          <a:lstStyle/>
          <a:p>
            <a:r>
              <a:rPr lang="en-GB" dirty="0"/>
              <a:t>Baron R, Mayoral V, </a:t>
            </a:r>
            <a:r>
              <a:rPr lang="en-GB" dirty="0" err="1"/>
              <a:t>Leijon</a:t>
            </a:r>
            <a:r>
              <a:rPr lang="en-GB" dirty="0"/>
              <a:t> G, Binder A, </a:t>
            </a:r>
            <a:r>
              <a:rPr lang="en-GB" dirty="0" err="1"/>
              <a:t>Steigerwald</a:t>
            </a:r>
            <a:r>
              <a:rPr lang="en-GB" dirty="0"/>
              <a:t> I, </a:t>
            </a:r>
            <a:r>
              <a:rPr lang="en-GB" dirty="0" err="1"/>
              <a:t>Serpell</a:t>
            </a:r>
            <a:r>
              <a:rPr lang="en-GB" dirty="0"/>
              <a:t> M. </a:t>
            </a:r>
            <a:r>
              <a:rPr lang="en-GB" dirty="0" smtClean="0"/>
              <a:t> (2009)</a:t>
            </a:r>
            <a:endParaRPr lang="en-GB" dirty="0"/>
          </a:p>
          <a:p>
            <a:endParaRPr lang="en-GB" dirty="0"/>
          </a:p>
          <a:p>
            <a:endParaRPr lang="en-GB" dirty="0" smtClean="0"/>
          </a:p>
          <a:p>
            <a:r>
              <a:rPr lang="en-GB" dirty="0" smtClean="0"/>
              <a:t>The </a:t>
            </a:r>
            <a:r>
              <a:rPr lang="en-GB" dirty="0"/>
              <a:t>study was a two-stage adaptive, randomized, </a:t>
            </a:r>
            <a:r>
              <a:rPr lang="en-GB" dirty="0" smtClean="0"/>
              <a:t>controlled</a:t>
            </a:r>
            <a:r>
              <a:rPr lang="en-GB" dirty="0"/>
              <a:t>, open-label, multicentre trial </a:t>
            </a:r>
            <a:r>
              <a:rPr lang="en-GB" dirty="0" smtClean="0"/>
              <a:t>. </a:t>
            </a:r>
          </a:p>
          <a:p>
            <a:endParaRPr lang="en-GB" dirty="0" smtClean="0"/>
          </a:p>
          <a:p>
            <a:r>
              <a:rPr lang="en-GB" dirty="0"/>
              <a:t>The </a:t>
            </a:r>
            <a:r>
              <a:rPr lang="en-GB" b="1" dirty="0"/>
              <a:t>pre-planned primary study end-point </a:t>
            </a:r>
            <a:r>
              <a:rPr lang="en-GB" dirty="0"/>
              <a:t>was the rate of treatment </a:t>
            </a:r>
            <a:r>
              <a:rPr lang="en-GB" b="1" dirty="0"/>
              <a:t>responders</a:t>
            </a:r>
            <a:r>
              <a:rPr lang="en-GB" dirty="0"/>
              <a:t>, defined as </a:t>
            </a:r>
            <a:r>
              <a:rPr lang="en-GB" b="1" dirty="0"/>
              <a:t>completing patients experiencing a reduction from baseline of &gt;= 2 points or an absolute value of &lt;= 4 </a:t>
            </a:r>
            <a:r>
              <a:rPr lang="en-GB" dirty="0"/>
              <a:t>points on the 11-item numerical rating scale of recalled average pain intensity over the last 3 days (NRS-3), after 4 weeks of </a:t>
            </a:r>
            <a:r>
              <a:rPr lang="en-GB" dirty="0" smtClean="0"/>
              <a:t>treatment.</a:t>
            </a:r>
            <a:endParaRPr lang="en-GB" dirty="0"/>
          </a:p>
          <a:p>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295177"/>
            <a:ext cx="4716016" cy="4716016"/>
          </a:xfrm>
          <a:prstGeom prst="rect">
            <a:avLst/>
          </a:prstGeom>
        </p:spPr>
      </p:pic>
    </p:spTree>
    <p:extLst>
      <p:ext uri="{BB962C8B-B14F-4D97-AF65-F5344CB8AC3E}">
        <p14:creationId xmlns:p14="http://schemas.microsoft.com/office/powerpoint/2010/main" val="1566142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Statements I Hate</a:t>
            </a:r>
          </a:p>
        </p:txBody>
      </p:sp>
      <p:sp>
        <p:nvSpPr>
          <p:cNvPr id="3" name="Content Placeholder 2"/>
          <p:cNvSpPr>
            <a:spLocks noGrp="1"/>
          </p:cNvSpPr>
          <p:nvPr>
            <p:ph idx="1"/>
          </p:nvPr>
        </p:nvSpPr>
        <p:spPr/>
        <p:txBody>
          <a:bodyPr/>
          <a:lstStyle/>
          <a:p>
            <a:r>
              <a:rPr lang="en-GB" dirty="0" smtClean="0"/>
              <a:t>‘Because the hazard might not be proportional we will use the log rank test’</a:t>
            </a:r>
          </a:p>
          <a:p>
            <a:r>
              <a:rPr lang="en-GB" dirty="0" smtClean="0"/>
              <a:t>‘Change from baseline is more relevant clinically’</a:t>
            </a:r>
          </a:p>
          <a:p>
            <a:r>
              <a:rPr lang="en-GB" dirty="0" smtClean="0"/>
              <a:t>‘We can’t use ANCOVA because there might be a baseline by treatment interaction’</a:t>
            </a:r>
          </a:p>
          <a:p>
            <a:r>
              <a:rPr lang="en-GB" dirty="0" smtClean="0"/>
              <a:t>‘</a:t>
            </a:r>
            <a:r>
              <a:rPr lang="en-GB" dirty="0" smtClean="0"/>
              <a:t>Physicians </a:t>
            </a:r>
            <a:r>
              <a:rPr lang="en-GB" dirty="0" smtClean="0"/>
              <a:t>find responder analyses easier to understand’</a:t>
            </a:r>
          </a:p>
          <a:p>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25</a:t>
            </a:fld>
            <a:endParaRPr lang="en-GB"/>
          </a:p>
        </p:txBody>
      </p:sp>
    </p:spTree>
    <p:extLst>
      <p:ext uri="{BB962C8B-B14F-4D97-AF65-F5344CB8AC3E}">
        <p14:creationId xmlns:p14="http://schemas.microsoft.com/office/powerpoint/2010/main" val="361905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In Summary</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t>There are many new complex things we can do to improve efficiency of clinical trials</a:t>
            </a:r>
          </a:p>
          <a:p>
            <a:pPr lvl="1"/>
            <a:r>
              <a:rPr lang="en-GB" dirty="0" smtClean="0"/>
              <a:t>These things have required theoretical and computational advances</a:t>
            </a:r>
          </a:p>
          <a:p>
            <a:pPr lvl="1"/>
            <a:r>
              <a:rPr lang="en-GB" dirty="0" smtClean="0"/>
              <a:t>They are either relatively new or it is relatively new that we have software to make them easy</a:t>
            </a:r>
            <a:endParaRPr lang="en-GB" dirty="0"/>
          </a:p>
          <a:p>
            <a:r>
              <a:rPr lang="en-GB" dirty="0" smtClean="0"/>
              <a:t>However, there are many simple things we could do which would bring an even bigger dividend</a:t>
            </a:r>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26</a:t>
            </a:fld>
            <a:endParaRPr lang="en-GB"/>
          </a:p>
        </p:txBody>
      </p:sp>
    </p:spTree>
    <p:extLst>
      <p:ext uri="{BB962C8B-B14F-4D97-AF65-F5344CB8AC3E}">
        <p14:creationId xmlns:p14="http://schemas.microsoft.com/office/powerpoint/2010/main" val="49004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chemeClr val="tx2"/>
                </a:solidFill>
              </a:rPr>
              <a:t>A Modest Proposal</a:t>
            </a:r>
            <a:endParaRPr lang="en-GB" b="1" dirty="0">
              <a:solidFill>
                <a:schemeClr val="tx2"/>
              </a:solidFill>
            </a:endParaRPr>
          </a:p>
        </p:txBody>
      </p:sp>
      <p:sp>
        <p:nvSpPr>
          <p:cNvPr id="6" name="Content Placeholder 5"/>
          <p:cNvSpPr>
            <a:spLocks noGrp="1"/>
          </p:cNvSpPr>
          <p:nvPr>
            <p:ph idx="1"/>
          </p:nvPr>
        </p:nvSpPr>
        <p:spPr/>
        <p:txBody>
          <a:bodyPr>
            <a:normAutofit fontScale="92500" lnSpcReduction="10000"/>
          </a:bodyPr>
          <a:lstStyle/>
          <a:p>
            <a:r>
              <a:rPr lang="en-GB" dirty="0" smtClean="0"/>
              <a:t>Every time a medical advisor proposes to have a simple responder analysis based on a dichotomy as the primary approach </a:t>
            </a:r>
            <a:r>
              <a:rPr lang="en-GB" b="1" i="1" dirty="0" smtClean="0"/>
              <a:t>two</a:t>
            </a:r>
            <a:r>
              <a:rPr lang="en-GB" dirty="0" smtClean="0"/>
              <a:t> sample size calculations should be done</a:t>
            </a:r>
          </a:p>
          <a:p>
            <a:pPr lvl="1"/>
            <a:r>
              <a:rPr lang="en-GB" dirty="0" smtClean="0"/>
              <a:t>One using the dichotomy</a:t>
            </a:r>
          </a:p>
          <a:p>
            <a:pPr lvl="1"/>
            <a:r>
              <a:rPr lang="en-GB" dirty="0" smtClean="0"/>
              <a:t>The other using the continuous outcome and including prognostic covariates</a:t>
            </a:r>
          </a:p>
          <a:p>
            <a:r>
              <a:rPr lang="en-GB" dirty="0" smtClean="0"/>
              <a:t>The medical advisor should then be required to write an essay justifying the extra cost of his or her preferred approach</a:t>
            </a:r>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27</a:t>
            </a:fld>
            <a:endParaRPr lang="en-GB"/>
          </a:p>
        </p:txBody>
      </p:sp>
    </p:spTree>
    <p:extLst>
      <p:ext uri="{BB962C8B-B14F-4D97-AF65-F5344CB8AC3E}">
        <p14:creationId xmlns:p14="http://schemas.microsoft.com/office/powerpoint/2010/main" val="158965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b="1" dirty="0" smtClean="0">
                <a:solidFill>
                  <a:schemeClr val="tx2"/>
                </a:solidFill>
              </a:rPr>
              <a:t>Examples</a:t>
            </a:r>
            <a:br>
              <a:rPr lang="en-GB" b="1" dirty="0" smtClean="0">
                <a:solidFill>
                  <a:schemeClr val="tx2"/>
                </a:solidFill>
              </a:rPr>
            </a:br>
            <a:endParaRPr lang="en-GB" b="1" dirty="0">
              <a:solidFill>
                <a:schemeClr val="tx2"/>
              </a:solidFill>
            </a:endParaRPr>
          </a:p>
        </p:txBody>
      </p:sp>
      <p:sp>
        <p:nvSpPr>
          <p:cNvPr id="9" name="Text Placeholder 8"/>
          <p:cNvSpPr>
            <a:spLocks noGrp="1"/>
          </p:cNvSpPr>
          <p:nvPr>
            <p:ph type="body" idx="1"/>
          </p:nvPr>
        </p:nvSpPr>
        <p:spPr/>
        <p:txBody>
          <a:bodyPr/>
          <a:lstStyle/>
          <a:p>
            <a:r>
              <a:rPr lang="en-GB" dirty="0" smtClean="0"/>
              <a:t>Improvements</a:t>
            </a:r>
            <a:endParaRPr lang="en-GB" dirty="0"/>
          </a:p>
        </p:txBody>
      </p:sp>
      <p:sp>
        <p:nvSpPr>
          <p:cNvPr id="10" name="Content Placeholder 9"/>
          <p:cNvSpPr>
            <a:spLocks noGrp="1"/>
          </p:cNvSpPr>
          <p:nvPr>
            <p:ph sz="half" idx="2"/>
          </p:nvPr>
        </p:nvSpPr>
        <p:spPr/>
        <p:txBody>
          <a:bodyPr/>
          <a:lstStyle/>
          <a:p>
            <a:r>
              <a:rPr lang="en-GB" dirty="0" smtClean="0"/>
              <a:t>Mixed models replacing summary measures</a:t>
            </a:r>
          </a:p>
          <a:p>
            <a:r>
              <a:rPr lang="en-GB" dirty="0" smtClean="0"/>
              <a:t>Better approaches to missing data</a:t>
            </a:r>
          </a:p>
          <a:p>
            <a:r>
              <a:rPr lang="en-GB" dirty="0" smtClean="0"/>
              <a:t>More use of non-linear models</a:t>
            </a:r>
            <a:endParaRPr lang="en-GB" dirty="0"/>
          </a:p>
        </p:txBody>
      </p:sp>
      <p:sp>
        <p:nvSpPr>
          <p:cNvPr id="11" name="Text Placeholder 10"/>
          <p:cNvSpPr>
            <a:spLocks noGrp="1"/>
          </p:cNvSpPr>
          <p:nvPr>
            <p:ph type="body" sz="quarter" idx="3"/>
          </p:nvPr>
        </p:nvSpPr>
        <p:spPr/>
        <p:txBody>
          <a:bodyPr/>
          <a:lstStyle/>
          <a:p>
            <a:r>
              <a:rPr lang="en-GB" dirty="0" smtClean="0"/>
              <a:t>Continued bad practice</a:t>
            </a:r>
            <a:endParaRPr lang="en-GB" dirty="0"/>
          </a:p>
        </p:txBody>
      </p:sp>
      <p:sp>
        <p:nvSpPr>
          <p:cNvPr id="12" name="Content Placeholder 11"/>
          <p:cNvSpPr>
            <a:spLocks noGrp="1"/>
          </p:cNvSpPr>
          <p:nvPr>
            <p:ph sz="quarter" idx="4"/>
          </p:nvPr>
        </p:nvSpPr>
        <p:spPr/>
        <p:txBody>
          <a:bodyPr>
            <a:normAutofit fontScale="92500" lnSpcReduction="20000"/>
          </a:bodyPr>
          <a:lstStyle/>
          <a:p>
            <a:r>
              <a:rPr lang="en-GB" dirty="0" smtClean="0"/>
              <a:t>Obsession with the log rank test</a:t>
            </a:r>
          </a:p>
          <a:p>
            <a:r>
              <a:rPr lang="en-GB" dirty="0" smtClean="0"/>
              <a:t>Change from baseline</a:t>
            </a:r>
          </a:p>
          <a:p>
            <a:pPr lvl="1"/>
            <a:r>
              <a:rPr lang="en-GB" dirty="0" smtClean="0"/>
              <a:t>Percentage change from baseline</a:t>
            </a:r>
          </a:p>
          <a:p>
            <a:r>
              <a:rPr lang="en-GB" b="1" dirty="0" smtClean="0"/>
              <a:t>Dichotomisation</a:t>
            </a:r>
          </a:p>
          <a:p>
            <a:pPr lvl="1"/>
            <a:r>
              <a:rPr lang="en-GB" b="1" dirty="0" smtClean="0"/>
              <a:t>Responder analysis</a:t>
            </a:r>
          </a:p>
          <a:p>
            <a:r>
              <a:rPr lang="en-GB" dirty="0" smtClean="0"/>
              <a:t>Ordinal measures treated as categorical</a:t>
            </a:r>
          </a:p>
          <a:p>
            <a:r>
              <a:rPr lang="en-GB" dirty="0" smtClean="0"/>
              <a:t>Fear of linearity</a:t>
            </a:r>
          </a:p>
          <a:p>
            <a:r>
              <a:rPr lang="en-GB" dirty="0" smtClean="0"/>
              <a:t>Failure to implement decision analysis</a:t>
            </a:r>
          </a:p>
          <a:p>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3</a:t>
            </a:fld>
            <a:endParaRPr lang="en-GB"/>
          </a:p>
        </p:txBody>
      </p:sp>
    </p:spTree>
    <p:extLst>
      <p:ext uri="{BB962C8B-B14F-4D97-AF65-F5344CB8AC3E}">
        <p14:creationId xmlns:p14="http://schemas.microsoft.com/office/powerpoint/2010/main" val="78281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Information and Inference 1</a:t>
            </a:r>
            <a:br>
              <a:rPr lang="en-GB" b="1" dirty="0" smtClean="0">
                <a:solidFill>
                  <a:schemeClr val="tx2"/>
                </a:solidFill>
              </a:rPr>
            </a:br>
            <a:r>
              <a:rPr lang="en-GB" sz="3600" b="1" dirty="0" smtClean="0">
                <a:solidFill>
                  <a:schemeClr val="tx2"/>
                </a:solidFill>
              </a:rPr>
              <a:t>A Simple Model</a:t>
            </a:r>
            <a:endParaRPr lang="en-GB" sz="3600" b="1" dirty="0">
              <a:solidFill>
                <a:schemeClr val="tx2"/>
              </a:solidFill>
            </a:endParaRPr>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4</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827584" y="1628800"/>
                <a:ext cx="7704856" cy="3711144"/>
              </a:xfrm>
              <a:prstGeom prst="rect">
                <a:avLst/>
              </a:prstGeom>
              <a:noFill/>
            </p:spPr>
            <p:txBody>
              <a:bodyPr wrap="square" rtlCol="0">
                <a:spAutoFit/>
              </a:bodyPr>
              <a:lstStyle/>
              <a:p>
                <a14:m>
                  <m:oMath xmlns:m="http://schemas.openxmlformats.org/officeDocument/2006/math">
                    <m:r>
                      <a:rPr lang="en-GB" b="0" i="1" smtClean="0">
                        <a:latin typeface="Cambria Math"/>
                        <a:ea typeface="Cambria Math"/>
                      </a:rPr>
                      <m:t>𝜏</m:t>
                    </m:r>
                    <m:r>
                      <a:rPr lang="en-GB" b="0" i="1" smtClean="0">
                        <a:latin typeface="Cambria Math"/>
                        <a:ea typeface="Cambria Math"/>
                      </a:rPr>
                      <m:t> </m:t>
                    </m:r>
                  </m:oMath>
                </a14:m>
                <a:r>
                  <a:rPr lang="en-GB" b="0" i="1" dirty="0" smtClean="0">
                    <a:latin typeface="Cambria Math"/>
                  </a:rPr>
                  <a:t>‘</a:t>
                </a:r>
                <a:r>
                  <a:rPr lang="en-GB" b="0" dirty="0" smtClean="0">
                    <a:latin typeface="Cambria Math"/>
                  </a:rPr>
                  <a:t>true ‘ </a:t>
                </a:r>
                <a:r>
                  <a:rPr lang="en-GB" dirty="0">
                    <a:latin typeface="Cambria Math"/>
                  </a:rPr>
                  <a:t>t</a:t>
                </a:r>
                <a:r>
                  <a:rPr lang="en-GB" b="0" dirty="0" smtClean="0">
                    <a:latin typeface="Cambria Math"/>
                  </a:rPr>
                  <a:t>reatment effect</a:t>
                </a:r>
                <a:r>
                  <a:rPr lang="en-GB" b="0" i="1" dirty="0" smtClean="0">
                    <a:latin typeface="Cambria Math"/>
                  </a:rPr>
                  <a:t>, </a:t>
                </a:r>
                <a14:m>
                  <m:oMath xmlns:m="http://schemas.openxmlformats.org/officeDocument/2006/math">
                    <m:r>
                      <a:rPr lang="en-GB" b="0" i="1" smtClean="0">
                        <a:latin typeface="Cambria Math"/>
                        <a:ea typeface="Cambria Math"/>
                      </a:rPr>
                      <m:t>𝜖</m:t>
                    </m:r>
                  </m:oMath>
                </a14:m>
                <a:r>
                  <a:rPr lang="en-GB" b="0" i="1" dirty="0" smtClean="0">
                    <a:latin typeface="Cambria Math"/>
                  </a:rPr>
                  <a:t> </a:t>
                </a:r>
                <a:r>
                  <a:rPr lang="en-GB" b="0" dirty="0" smtClean="0">
                    <a:latin typeface="Cambria Math"/>
                  </a:rPr>
                  <a:t>experimental error</a:t>
                </a:r>
                <a:r>
                  <a:rPr lang="en-GB" b="0" i="1" dirty="0" smtClean="0">
                    <a:latin typeface="Cambria Math"/>
                  </a:rPr>
                  <a:t>, Y </a:t>
                </a:r>
                <a:r>
                  <a:rPr lang="en-GB" b="0" dirty="0" smtClean="0">
                    <a:latin typeface="Cambria Math"/>
                  </a:rPr>
                  <a:t>observed effect</a:t>
                </a:r>
              </a:p>
              <a:p>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ea typeface="Cambria Math"/>
                        </a:rPr>
                        <m:t>𝜏</m:t>
                      </m:r>
                      <m:r>
                        <a:rPr lang="en-GB" b="0" i="1" smtClean="0">
                          <a:latin typeface="Cambria Math"/>
                          <a:ea typeface="Cambria Math"/>
                        </a:rPr>
                        <m:t>+</m:t>
                      </m:r>
                      <m:r>
                        <a:rPr lang="en-GB" b="0" i="1" smtClean="0">
                          <a:latin typeface="Cambria Math"/>
                          <a:ea typeface="Cambria Math"/>
                        </a:rPr>
                        <m:t>𝜀</m:t>
                      </m:r>
                    </m:oMath>
                  </m:oMathPara>
                </a14:m>
                <a:endParaRPr lang="en-GB" dirty="0" smtClean="0"/>
              </a:p>
              <a:p>
                <a:pPr/>
                <a14:m>
                  <m:oMathPara xmlns:m="http://schemas.openxmlformats.org/officeDocument/2006/math">
                    <m:oMathParaPr>
                      <m:jc m:val="centerGroup"/>
                    </m:oMathParaPr>
                    <m:oMath xmlns:m="http://schemas.openxmlformats.org/officeDocument/2006/math">
                      <m:r>
                        <a:rPr lang="en-GB" b="0" i="1" smtClean="0">
                          <a:latin typeface="Cambria Math"/>
                        </a:rPr>
                        <m:t>𝐸</m:t>
                      </m:r>
                      <m:d>
                        <m:dPr>
                          <m:begChr m:val="["/>
                          <m:endChr m:val="]"/>
                          <m:ctrlPr>
                            <a:rPr lang="en-GB" b="0" i="1" smtClean="0">
                              <a:latin typeface="Cambria Math"/>
                            </a:rPr>
                          </m:ctrlPr>
                        </m:dPr>
                        <m:e>
                          <m:r>
                            <a:rPr lang="en-GB" b="0" i="1" smtClean="0">
                              <a:latin typeface="Cambria Math"/>
                              <a:ea typeface="Cambria Math"/>
                            </a:rPr>
                            <m:t>𝜏</m:t>
                          </m:r>
                        </m:e>
                      </m:d>
                      <m:r>
                        <a:rPr lang="en-GB" b="0" i="1" smtClean="0">
                          <a:latin typeface="Cambria Math"/>
                        </a:rPr>
                        <m:t>=</m:t>
                      </m:r>
                      <m:r>
                        <a:rPr lang="en-GB" b="0" i="1" smtClean="0">
                          <a:latin typeface="Cambria Math"/>
                          <a:ea typeface="Cambria Math"/>
                        </a:rPr>
                        <m:t>𝜇</m:t>
                      </m:r>
                      <m:r>
                        <a:rPr lang="en-GB" b="0" i="1" smtClean="0">
                          <a:latin typeface="Cambria Math"/>
                          <a:ea typeface="Cambria Math"/>
                        </a:rPr>
                        <m:t>, </m:t>
                      </m:r>
                      <m:r>
                        <a:rPr lang="en-GB" b="0" i="1" smtClean="0">
                          <a:latin typeface="Cambria Math"/>
                          <a:ea typeface="Cambria Math"/>
                        </a:rPr>
                        <m:t>𝑉</m:t>
                      </m:r>
                      <m:d>
                        <m:dPr>
                          <m:begChr m:val="["/>
                          <m:endChr m:val="]"/>
                          <m:ctrlPr>
                            <a:rPr lang="en-GB" b="0" i="1" smtClean="0">
                              <a:latin typeface="Cambria Math"/>
                              <a:ea typeface="Cambria Math"/>
                            </a:rPr>
                          </m:ctrlPr>
                        </m:dPr>
                        <m:e>
                          <m:r>
                            <a:rPr lang="en-GB" b="0" i="1" smtClean="0">
                              <a:latin typeface="Cambria Math"/>
                              <a:ea typeface="Cambria Math"/>
                            </a:rPr>
                            <m:t>𝜏</m:t>
                          </m:r>
                        </m:e>
                      </m:d>
                      <m:r>
                        <a:rPr lang="en-GB" b="0" i="1" smtClean="0">
                          <a:latin typeface="Cambria Math"/>
                          <a:ea typeface="Cambria Math"/>
                        </a:rPr>
                        <m:t>=</m:t>
                      </m:r>
                      <m:sSup>
                        <m:sSupPr>
                          <m:ctrlPr>
                            <a:rPr lang="en-GB" b="0" i="1" smtClean="0">
                              <a:latin typeface="Cambria Math"/>
                              <a:ea typeface="Cambria Math"/>
                            </a:rPr>
                          </m:ctrlPr>
                        </m:sSupPr>
                        <m:e>
                          <m:r>
                            <a:rPr lang="en-GB" b="0" i="1" smtClean="0">
                              <a:latin typeface="Cambria Math"/>
                              <a:ea typeface="Cambria Math"/>
                            </a:rPr>
                            <m:t>𝛾</m:t>
                          </m:r>
                        </m:e>
                        <m:sup>
                          <m:r>
                            <a:rPr lang="en-GB" b="0" i="1" smtClean="0">
                              <a:latin typeface="Cambria Math"/>
                              <a:ea typeface="Cambria Math"/>
                            </a:rPr>
                            <m:t>2</m:t>
                          </m:r>
                        </m:sup>
                      </m:sSup>
                      <m:r>
                        <a:rPr lang="en-GB" b="0" i="1" smtClean="0">
                          <a:latin typeface="Cambria Math"/>
                          <a:ea typeface="Cambria Math"/>
                        </a:rPr>
                        <m:t>, </m:t>
                      </m:r>
                      <m:r>
                        <a:rPr lang="en-GB" b="0" i="1" smtClean="0">
                          <a:latin typeface="Cambria Math"/>
                          <a:ea typeface="Cambria Math"/>
                        </a:rPr>
                        <m:t>𝐸</m:t>
                      </m:r>
                      <m:d>
                        <m:dPr>
                          <m:begChr m:val="["/>
                          <m:endChr m:val="]"/>
                          <m:ctrlPr>
                            <a:rPr lang="en-GB" b="0" i="1" smtClean="0">
                              <a:latin typeface="Cambria Math"/>
                              <a:ea typeface="Cambria Math"/>
                            </a:rPr>
                          </m:ctrlPr>
                        </m:dPr>
                        <m:e>
                          <m:r>
                            <a:rPr lang="en-GB" b="0" i="1" smtClean="0">
                              <a:latin typeface="Cambria Math"/>
                              <a:ea typeface="Cambria Math"/>
                            </a:rPr>
                            <m:t>𝜖</m:t>
                          </m:r>
                        </m:e>
                      </m:d>
                      <m:r>
                        <a:rPr lang="en-GB" b="0" i="1" smtClean="0">
                          <a:latin typeface="Cambria Math"/>
                          <a:ea typeface="Cambria Math"/>
                        </a:rPr>
                        <m:t>=0, </m:t>
                      </m:r>
                      <m:r>
                        <a:rPr lang="en-GB" b="0" i="1" smtClean="0">
                          <a:latin typeface="Cambria Math"/>
                          <a:ea typeface="Cambria Math"/>
                        </a:rPr>
                        <m:t>𝑉</m:t>
                      </m:r>
                      <m:d>
                        <m:dPr>
                          <m:begChr m:val="["/>
                          <m:endChr m:val="]"/>
                          <m:ctrlPr>
                            <a:rPr lang="en-GB" b="0" i="1" smtClean="0">
                              <a:latin typeface="Cambria Math"/>
                              <a:ea typeface="Cambria Math"/>
                            </a:rPr>
                          </m:ctrlPr>
                        </m:dPr>
                        <m:e>
                          <m:r>
                            <a:rPr lang="en-GB" b="0" i="1" smtClean="0">
                              <a:latin typeface="Cambria Math"/>
                              <a:ea typeface="Cambria Math"/>
                            </a:rPr>
                            <m:t>𝜖</m:t>
                          </m:r>
                        </m:e>
                      </m:d>
                      <m:sSup>
                        <m:sSupPr>
                          <m:ctrlPr>
                            <a:rPr lang="en-GB" b="0" i="1" smtClean="0">
                              <a:latin typeface="Cambria Math"/>
                              <a:ea typeface="Cambria Math"/>
                            </a:rPr>
                          </m:ctrlPr>
                        </m:sSupPr>
                        <m:e>
                          <m:r>
                            <a:rPr lang="en-GB" b="0" i="1" smtClean="0">
                              <a:latin typeface="Cambria Math"/>
                              <a:ea typeface="Cambria Math"/>
                            </a:rPr>
                            <m:t>=</m:t>
                          </m:r>
                          <m:r>
                            <a:rPr lang="en-GB" b="0" i="1" smtClean="0">
                              <a:latin typeface="Cambria Math"/>
                              <a:ea typeface="Cambria Math"/>
                            </a:rPr>
                            <m:t>𝜑</m:t>
                          </m:r>
                        </m:e>
                        <m:sup>
                          <m:r>
                            <a:rPr lang="en-GB" b="0" i="1" smtClean="0">
                              <a:latin typeface="Cambria Math"/>
                              <a:ea typeface="Cambria Math"/>
                            </a:rPr>
                            <m:t>2</m:t>
                          </m:r>
                        </m:sup>
                      </m:sSup>
                      <m:d>
                        <m:dPr>
                          <m:ctrlPr>
                            <a:rPr lang="en-GB" b="0" i="1" smtClean="0">
                              <a:latin typeface="Cambria Math"/>
                              <a:ea typeface="Cambria Math"/>
                            </a:rPr>
                          </m:ctrlPr>
                        </m:dPr>
                        <m:e>
                          <m:r>
                            <a:rPr lang="en-GB" b="0" i="1" smtClean="0">
                              <a:latin typeface="Cambria Math"/>
                              <a:ea typeface="Cambria Math"/>
                            </a:rPr>
                            <m:t>𝑛</m:t>
                          </m:r>
                        </m:e>
                      </m:d>
                    </m:oMath>
                  </m:oMathPara>
                </a14:m>
                <a:endParaRPr lang="en-GB" dirty="0" smtClean="0"/>
              </a:p>
              <a:p>
                <a:endParaRPr lang="en-GB" dirty="0"/>
              </a:p>
              <a:p>
                <a:r>
                  <a:rPr lang="en-GB" dirty="0" smtClean="0"/>
                  <a:t>Here </a:t>
                </a:r>
                <a14:m>
                  <m:oMath xmlns:m="http://schemas.openxmlformats.org/officeDocument/2006/math">
                    <m:sSup>
                      <m:sSupPr>
                        <m:ctrlPr>
                          <a:rPr lang="en-GB" i="1" smtClean="0">
                            <a:latin typeface="Cambria Math"/>
                          </a:rPr>
                        </m:ctrlPr>
                      </m:sSupPr>
                      <m:e>
                        <m:r>
                          <a:rPr lang="en-GB" i="1" smtClean="0">
                            <a:latin typeface="Cambria Math"/>
                            <a:ea typeface="Cambria Math"/>
                          </a:rPr>
                          <m:t>𝜑</m:t>
                        </m:r>
                      </m:e>
                      <m:sup>
                        <m:r>
                          <a:rPr lang="en-GB" b="0" i="1" smtClean="0">
                            <a:latin typeface="Cambria Math"/>
                          </a:rPr>
                          <m:t>2</m:t>
                        </m:r>
                      </m:sup>
                    </m:sSup>
                    <m:d>
                      <m:dPr>
                        <m:ctrlPr>
                          <a:rPr lang="en-GB" i="1" smtClean="0">
                            <a:latin typeface="Cambria Math"/>
                          </a:rPr>
                        </m:ctrlPr>
                      </m:dPr>
                      <m:e>
                        <m:r>
                          <a:rPr lang="en-GB" b="0" i="1" smtClean="0">
                            <a:latin typeface="Cambria Math"/>
                          </a:rPr>
                          <m:t>𝑛</m:t>
                        </m:r>
                      </m:e>
                    </m:d>
                  </m:oMath>
                </a14:m>
                <a:r>
                  <a:rPr lang="en-GB" dirty="0" smtClean="0"/>
                  <a:t>is the variance of the experimental result. It is a decreasing function of the number of observations. For example in a parallel group trial with patients allocated  with equal probability to one of two groups we have </a:t>
                </a:r>
                <a14:m>
                  <m:oMath xmlns:m="http://schemas.openxmlformats.org/officeDocument/2006/math">
                    <m:sSup>
                      <m:sSupPr>
                        <m:ctrlPr>
                          <a:rPr lang="en-GB" i="1" smtClean="0">
                            <a:latin typeface="Cambria Math"/>
                          </a:rPr>
                        </m:ctrlPr>
                      </m:sSupPr>
                      <m:e>
                        <m:r>
                          <a:rPr lang="en-GB" i="1" smtClean="0">
                            <a:latin typeface="Cambria Math"/>
                            <a:ea typeface="Cambria Math"/>
                          </a:rPr>
                          <m:t>𝜑</m:t>
                        </m:r>
                      </m:e>
                      <m:sup>
                        <m:r>
                          <a:rPr lang="en-GB" b="0" i="1" smtClean="0">
                            <a:latin typeface="Cambria Math"/>
                          </a:rPr>
                          <m:t>2</m:t>
                        </m:r>
                      </m:sup>
                    </m:sSup>
                    <m:d>
                      <m:dPr>
                        <m:ctrlPr>
                          <a:rPr lang="en-GB" i="1" smtClean="0">
                            <a:latin typeface="Cambria Math"/>
                          </a:rPr>
                        </m:ctrlPr>
                      </m:dPr>
                      <m:e>
                        <m:r>
                          <a:rPr lang="en-GB" b="0" i="1" smtClean="0">
                            <a:latin typeface="Cambria Math"/>
                          </a:rPr>
                          <m:t>𝑛</m:t>
                        </m:r>
                      </m:e>
                    </m:d>
                    <m:r>
                      <a:rPr lang="en-GB" i="1" smtClean="0">
                        <a:latin typeface="Cambria Math"/>
                        <a:ea typeface="Cambria Math"/>
                      </a:rPr>
                      <m:t>≅</m:t>
                    </m:r>
                    <m:r>
                      <a:rPr lang="en-GB" b="0" i="1" smtClean="0">
                        <a:latin typeface="Cambria Math"/>
                        <a:ea typeface="Cambria Math"/>
                      </a:rPr>
                      <m:t>4</m:t>
                    </m:r>
                    <m:f>
                      <m:fPr>
                        <m:ctrlPr>
                          <a:rPr lang="en-GB" b="0" i="1" smtClean="0">
                            <a:latin typeface="Cambria Math"/>
                            <a:ea typeface="Cambria Math"/>
                          </a:rPr>
                        </m:ctrlPr>
                      </m:fPr>
                      <m:num>
                        <m:sSup>
                          <m:sSupPr>
                            <m:ctrlPr>
                              <a:rPr lang="en-GB" b="0" i="1" smtClean="0">
                                <a:latin typeface="Cambria Math"/>
                                <a:ea typeface="Cambria Math"/>
                              </a:rPr>
                            </m:ctrlPr>
                          </m:sSupPr>
                          <m:e>
                            <m:r>
                              <a:rPr lang="en-GB" b="0" i="1" smtClean="0">
                                <a:latin typeface="Cambria Math"/>
                                <a:ea typeface="Cambria Math"/>
                              </a:rPr>
                              <m:t>𝜎</m:t>
                            </m:r>
                          </m:e>
                          <m:sup>
                            <m:r>
                              <a:rPr lang="en-GB" b="0" i="1" smtClean="0">
                                <a:latin typeface="Cambria Math"/>
                                <a:ea typeface="Cambria Math"/>
                              </a:rPr>
                              <m:t>2</m:t>
                            </m:r>
                          </m:sup>
                        </m:sSup>
                      </m:num>
                      <m:den>
                        <m:r>
                          <a:rPr lang="en-GB" b="0" i="1" smtClean="0">
                            <a:latin typeface="Cambria Math"/>
                            <a:ea typeface="Cambria Math"/>
                          </a:rPr>
                          <m:t>𝑛</m:t>
                        </m:r>
                      </m:den>
                    </m:f>
                  </m:oMath>
                </a14:m>
                <a:r>
                  <a:rPr lang="en-GB" dirty="0" smtClean="0"/>
                  <a:t>.</a:t>
                </a:r>
              </a:p>
              <a:p>
                <a:endParaRPr lang="en-GB" dirty="0"/>
              </a:p>
              <a:p>
                <a:r>
                  <a:rPr lang="en-GB" dirty="0" smtClean="0"/>
                  <a:t>The unconditional variance of </a:t>
                </a:r>
                <a:r>
                  <a:rPr lang="en-GB" i="1" dirty="0" smtClean="0"/>
                  <a:t>Y</a:t>
                </a:r>
                <a:r>
                  <a:rPr lang="en-GB" dirty="0" smtClean="0"/>
                  <a:t> is  </a:t>
                </a:r>
                <a14:m>
                  <m:oMath xmlns:m="http://schemas.openxmlformats.org/officeDocument/2006/math">
                    <m:r>
                      <a:rPr lang="en-GB" b="0" i="1" smtClean="0">
                        <a:latin typeface="Cambria Math"/>
                      </a:rPr>
                      <m:t>𝑉</m:t>
                    </m:r>
                    <m:d>
                      <m:dPr>
                        <m:ctrlPr>
                          <a:rPr lang="en-GB" b="0" i="1" smtClean="0">
                            <a:latin typeface="Cambria Math"/>
                          </a:rPr>
                        </m:ctrlPr>
                      </m:dPr>
                      <m:e>
                        <m:r>
                          <a:rPr lang="en-GB" b="0" i="1" smtClean="0">
                            <a:latin typeface="Cambria Math"/>
                          </a:rPr>
                          <m:t>𝑌</m:t>
                        </m:r>
                      </m:e>
                    </m:d>
                    <m:r>
                      <a:rPr lang="en-GB" b="0" i="1" smtClean="0">
                        <a:latin typeface="Cambria Math"/>
                      </a:rPr>
                      <m:t>=</m:t>
                    </m:r>
                    <m:sSup>
                      <m:sSupPr>
                        <m:ctrlPr>
                          <a:rPr lang="en-GB" b="0" i="1" smtClean="0">
                            <a:latin typeface="Cambria Math"/>
                          </a:rPr>
                        </m:ctrlPr>
                      </m:sSupPr>
                      <m:e>
                        <m:r>
                          <a:rPr lang="en-GB" b="0" i="1" smtClean="0">
                            <a:latin typeface="Cambria Math"/>
                            <a:ea typeface="Cambria Math"/>
                          </a:rPr>
                          <m:t>𝛾</m:t>
                        </m:r>
                      </m:e>
                      <m:sup>
                        <m:r>
                          <a:rPr lang="en-GB" b="0" i="1" smtClean="0">
                            <a:latin typeface="Cambria Math"/>
                          </a:rPr>
                          <m:t>2</m:t>
                        </m:r>
                      </m:sup>
                    </m:sSup>
                    <m:r>
                      <a:rPr lang="en-GB" b="0" i="1" smtClean="0">
                        <a:latin typeface="Cambria Math"/>
                      </a:rPr>
                      <m:t>+</m:t>
                    </m:r>
                    <m:sSup>
                      <m:sSupPr>
                        <m:ctrlPr>
                          <a:rPr lang="en-GB" b="0" i="1" smtClean="0">
                            <a:latin typeface="Cambria Math"/>
                          </a:rPr>
                        </m:ctrlPr>
                      </m:sSupPr>
                      <m:e>
                        <m:r>
                          <a:rPr lang="en-GB" b="0" i="1" smtClean="0">
                            <a:latin typeface="Cambria Math"/>
                            <a:ea typeface="Cambria Math"/>
                          </a:rPr>
                          <m:t>𝜑</m:t>
                        </m:r>
                      </m:e>
                      <m:sup>
                        <m:r>
                          <a:rPr lang="en-GB" b="0" i="1" smtClean="0">
                            <a:latin typeface="Cambria Math"/>
                          </a:rPr>
                          <m:t>2</m:t>
                        </m:r>
                      </m:sup>
                    </m:sSup>
                    <m:d>
                      <m:dPr>
                        <m:ctrlPr>
                          <a:rPr lang="en-GB" b="0" i="1" smtClean="0">
                            <a:latin typeface="Cambria Math"/>
                          </a:rPr>
                        </m:ctrlPr>
                      </m:dPr>
                      <m:e>
                        <m:r>
                          <a:rPr lang="en-GB" b="0" i="1" smtClean="0">
                            <a:latin typeface="Cambria Math"/>
                          </a:rPr>
                          <m:t>𝑛</m:t>
                        </m:r>
                      </m:e>
                    </m:d>
                  </m:oMath>
                </a14:m>
                <a:r>
                  <a:rPr lang="en-GB" dirty="0" smtClean="0"/>
                  <a:t> and the ratio of the variance of I to the variance of </a:t>
                </a:r>
                <a:r>
                  <a:rPr lang="en-GB" dirty="0" smtClean="0">
                    <a:sym typeface="Symbol"/>
                  </a:rPr>
                  <a:t> is </a:t>
                </a:r>
                <a14:m>
                  <m:oMath xmlns:m="http://schemas.openxmlformats.org/officeDocument/2006/math">
                    <m:r>
                      <a:rPr lang="en-GB" i="1" smtClean="0">
                        <a:latin typeface="Cambria Math"/>
                        <a:ea typeface="Cambria Math"/>
                        <a:sym typeface="Symbol"/>
                      </a:rPr>
                      <m:t>𝜌</m:t>
                    </m:r>
                    <m:d>
                      <m:dPr>
                        <m:ctrlPr>
                          <a:rPr lang="en-GB" i="1" smtClean="0">
                            <a:latin typeface="Cambria Math"/>
                            <a:ea typeface="Cambria Math"/>
                            <a:sym typeface="Symbol"/>
                          </a:rPr>
                        </m:ctrlPr>
                      </m:dPr>
                      <m:e>
                        <m:r>
                          <a:rPr lang="en-GB" b="0" i="1" smtClean="0">
                            <a:latin typeface="Cambria Math"/>
                            <a:ea typeface="Cambria Math"/>
                            <a:sym typeface="Symbol"/>
                          </a:rPr>
                          <m:t>𝑛</m:t>
                        </m:r>
                      </m:e>
                    </m:d>
                    <m:r>
                      <a:rPr lang="en-GB" b="0" i="1" smtClean="0">
                        <a:latin typeface="Cambria Math"/>
                        <a:ea typeface="Cambria Math"/>
                        <a:sym typeface="Symbol"/>
                      </a:rPr>
                      <m:t>=</m:t>
                    </m:r>
                    <m:f>
                      <m:fPr>
                        <m:type m:val="lin"/>
                        <m:ctrlPr>
                          <a:rPr lang="en-GB" b="0" i="1" smtClean="0">
                            <a:latin typeface="Cambria Math"/>
                            <a:ea typeface="Cambria Math"/>
                            <a:sym typeface="Symbol"/>
                          </a:rPr>
                        </m:ctrlPr>
                      </m:fPr>
                      <m:num>
                        <m:sSup>
                          <m:sSupPr>
                            <m:ctrlPr>
                              <a:rPr lang="en-GB" b="0" i="1" smtClean="0">
                                <a:latin typeface="Cambria Math"/>
                                <a:ea typeface="Cambria Math"/>
                                <a:sym typeface="Symbol"/>
                              </a:rPr>
                            </m:ctrlPr>
                          </m:sSupPr>
                          <m:e>
                            <m:r>
                              <a:rPr lang="en-GB" b="0" i="1" smtClean="0">
                                <a:latin typeface="Cambria Math"/>
                                <a:ea typeface="Cambria Math"/>
                                <a:sym typeface="Symbol"/>
                              </a:rPr>
                              <m:t>𝛾</m:t>
                            </m:r>
                          </m:e>
                          <m:sup>
                            <m:r>
                              <a:rPr lang="en-GB" b="0" i="1" smtClean="0">
                                <a:latin typeface="Cambria Math"/>
                                <a:ea typeface="Cambria Math"/>
                                <a:sym typeface="Symbol"/>
                              </a:rPr>
                              <m:t>2</m:t>
                            </m:r>
                          </m:sup>
                        </m:sSup>
                      </m:num>
                      <m:den>
                        <m:d>
                          <m:dPr>
                            <m:begChr m:val="{"/>
                            <m:endChr m:val="}"/>
                            <m:ctrlPr>
                              <a:rPr lang="en-GB" b="0" i="1" smtClean="0">
                                <a:latin typeface="Cambria Math"/>
                                <a:ea typeface="Cambria Math"/>
                                <a:sym typeface="Symbol"/>
                              </a:rPr>
                            </m:ctrlPr>
                          </m:dPr>
                          <m:e>
                            <m:sSup>
                              <m:sSupPr>
                                <m:ctrlPr>
                                  <a:rPr lang="en-GB" i="1">
                                    <a:latin typeface="Cambria Math"/>
                                    <a:ea typeface="Cambria Math"/>
                                    <a:sym typeface="Symbol"/>
                                  </a:rPr>
                                </m:ctrlPr>
                              </m:sSupPr>
                              <m:e>
                                <m:r>
                                  <a:rPr lang="en-GB" i="1">
                                    <a:latin typeface="Cambria Math"/>
                                    <a:ea typeface="Cambria Math"/>
                                    <a:sym typeface="Symbol"/>
                                  </a:rPr>
                                  <m:t>𝛾</m:t>
                                </m:r>
                              </m:e>
                              <m:sup>
                                <m:r>
                                  <a:rPr lang="en-GB" i="1">
                                    <a:latin typeface="Cambria Math"/>
                                    <a:ea typeface="Cambria Math"/>
                                    <a:sym typeface="Symbol"/>
                                  </a:rPr>
                                  <m:t>2</m:t>
                                </m:r>
                              </m:sup>
                            </m:sSup>
                            <m:r>
                              <a:rPr lang="en-GB" i="1">
                                <a:latin typeface="Cambria Math"/>
                                <a:ea typeface="Cambria Math"/>
                                <a:sym typeface="Symbol"/>
                              </a:rPr>
                              <m:t>+</m:t>
                            </m:r>
                            <m:sSup>
                              <m:sSupPr>
                                <m:ctrlPr>
                                  <a:rPr lang="en-GB" i="1">
                                    <a:latin typeface="Cambria Math"/>
                                    <a:ea typeface="Cambria Math"/>
                                    <a:sym typeface="Symbol"/>
                                  </a:rPr>
                                </m:ctrlPr>
                              </m:sSupPr>
                              <m:e>
                                <m:r>
                                  <a:rPr lang="en-GB" i="1" smtClean="0">
                                    <a:latin typeface="Cambria Math"/>
                                    <a:ea typeface="Cambria Math"/>
                                    <a:sym typeface="Symbol"/>
                                  </a:rPr>
                                  <m:t>𝜑</m:t>
                                </m:r>
                              </m:e>
                              <m:sup>
                                <m:r>
                                  <a:rPr lang="en-GB" i="1">
                                    <a:latin typeface="Cambria Math"/>
                                    <a:ea typeface="Cambria Math"/>
                                    <a:sym typeface="Symbol"/>
                                  </a:rPr>
                                  <m:t>2</m:t>
                                </m:r>
                              </m:sup>
                            </m:sSup>
                            <m:d>
                              <m:dPr>
                                <m:ctrlPr>
                                  <a:rPr lang="en-GB" i="1" smtClean="0">
                                    <a:latin typeface="Cambria Math"/>
                                    <a:ea typeface="Cambria Math"/>
                                    <a:sym typeface="Symbol"/>
                                  </a:rPr>
                                </m:ctrlPr>
                              </m:dPr>
                              <m:e>
                                <m:r>
                                  <a:rPr lang="en-GB" b="0" i="1" smtClean="0">
                                    <a:latin typeface="Cambria Math"/>
                                    <a:ea typeface="Cambria Math"/>
                                    <a:sym typeface="Symbol"/>
                                  </a:rPr>
                                  <m:t>𝑛</m:t>
                                </m:r>
                              </m:e>
                            </m:d>
                          </m:e>
                        </m:d>
                      </m:den>
                    </m:f>
                  </m:oMath>
                </a14:m>
                <a:r>
                  <a:rPr lang="en-GB" dirty="0" smtClean="0"/>
                  <a:t>.</a:t>
                </a:r>
              </a:p>
              <a:p>
                <a:endParaRPr lang="en-GB" dirty="0" smtClean="0"/>
              </a:p>
              <a:p>
                <a:r>
                  <a:rPr lang="en-GB" dirty="0" smtClean="0"/>
                  <a:t>                                                        </a:t>
                </a:r>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4" y="1628800"/>
                <a:ext cx="7704856" cy="3711144"/>
              </a:xfrm>
              <a:prstGeom prst="rect">
                <a:avLst/>
              </a:prstGeom>
              <a:blipFill rotWithShape="1">
                <a:blip r:embed="rId2"/>
                <a:stretch>
                  <a:fillRect l="-712" t="-985" r="-949"/>
                </a:stretch>
              </a:blipFill>
            </p:spPr>
            <p:txBody>
              <a:bodyPr/>
              <a:lstStyle/>
              <a:p>
                <a:r>
                  <a:rPr lang="en-GB">
                    <a:noFill/>
                  </a:rPr>
                  <a:t> </a:t>
                </a:r>
              </a:p>
            </p:txBody>
          </p:sp>
        </mc:Fallback>
      </mc:AlternateContent>
    </p:spTree>
    <p:extLst>
      <p:ext uri="{BB962C8B-B14F-4D97-AF65-F5344CB8AC3E}">
        <p14:creationId xmlns:p14="http://schemas.microsoft.com/office/powerpoint/2010/main" val="295278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Information and Inference 2</a:t>
            </a:r>
            <a:br>
              <a:rPr lang="en-GB" b="1" dirty="0" smtClean="0">
                <a:solidFill>
                  <a:schemeClr val="tx2"/>
                </a:solidFill>
              </a:rPr>
            </a:br>
            <a:r>
              <a:rPr lang="en-GB" sz="3600" b="1" dirty="0" smtClean="0">
                <a:solidFill>
                  <a:schemeClr val="tx2"/>
                </a:solidFill>
              </a:rPr>
              <a:t>A Simple Model</a:t>
            </a:r>
            <a:endParaRPr lang="en-GB" sz="3600" b="1" dirty="0">
              <a:solidFill>
                <a:schemeClr val="tx2"/>
              </a:solidFill>
            </a:endParaRPr>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5</a:t>
            </a:fld>
            <a:endParaRPr lang="en-GB"/>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10152392"/>
                  </p:ext>
                </p:extLst>
              </p:nvPr>
            </p:nvGraphicFramePr>
            <p:xfrm>
              <a:off x="1415988" y="1844824"/>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GB" dirty="0"/>
                        </a:p>
                      </a:txBody>
                      <a:tcPr>
                        <a:solidFill>
                          <a:schemeClr val="bg1"/>
                        </a:solidFill>
                      </a:tcPr>
                    </a:tc>
                    <a:tc>
                      <a:txBody>
                        <a:bodyPr/>
                        <a:lstStyle/>
                        <a:p>
                          <a:pPr algn="ctr"/>
                          <a:r>
                            <a:rPr lang="en-GB" dirty="0" smtClean="0">
                              <a:sym typeface="Symbol"/>
                            </a:rPr>
                            <a:t></a:t>
                          </a:r>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GB" dirty="0" smtClean="0"/>
                            <a:t>Y</a:t>
                          </a:r>
                          <a:endParaRPr lang="en-GB" dirty="0"/>
                        </a:p>
                      </a:txBody>
                      <a:tcPr>
                        <a:lnB w="12700" cap="flat" cmpd="sng" algn="ctr">
                          <a:solidFill>
                            <a:schemeClr val="tx1"/>
                          </a:solidFill>
                          <a:prstDash val="solid"/>
                          <a:round/>
                          <a:headEnd type="none" w="med" len="med"/>
                          <a:tailEnd type="none" w="med" len="med"/>
                        </a:lnB>
                      </a:tcPr>
                    </a:tc>
                  </a:tr>
                  <a:tr h="370840">
                    <a:tc>
                      <a:txBody>
                        <a:bodyPr/>
                        <a:lstStyle/>
                        <a:p>
                          <a:pPr algn="ctr"/>
                          <a:r>
                            <a:rPr lang="en-GB" dirty="0" smtClean="0">
                              <a:solidFill>
                                <a:schemeClr val="bg1"/>
                              </a:solidFill>
                              <a:sym typeface="Symbol"/>
                            </a:rPr>
                            <a:t></a:t>
                          </a: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i="1" smtClean="0">
                                        <a:latin typeface="Cambria Math"/>
                                        <a:ea typeface="Cambria Math"/>
                                      </a:rPr>
                                      <m:t>𝛾</m:t>
                                    </m:r>
                                  </m:e>
                                  <m:sup>
                                    <m:r>
                                      <a:rPr lang="en-GB" b="0" i="1" smtClean="0">
                                        <a:latin typeface="Cambria Math"/>
                                      </a:rPr>
                                      <m:t>2</m:t>
                                    </m:r>
                                  </m:sup>
                                </m:sSup>
                              </m:oMath>
                            </m:oMathPara>
                          </a14:m>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i="1" smtClean="0">
                                        <a:latin typeface="Cambria Math"/>
                                        <a:ea typeface="Cambria Math"/>
                                      </a:rPr>
                                      <m:t>𝛾</m:t>
                                    </m:r>
                                  </m:e>
                                  <m:sup>
                                    <m:r>
                                      <a:rPr lang="en-GB" b="0" i="1" smtClean="0">
                                        <a:latin typeface="Cambria Math"/>
                                      </a:rPr>
                                      <m:t>2</m:t>
                                    </m:r>
                                  </m:sup>
                                </m:sSup>
                              </m:oMath>
                            </m:oMathPara>
                          </a14:m>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70840">
                    <a:tc>
                      <a:txBody>
                        <a:bodyPr/>
                        <a:lstStyle/>
                        <a:p>
                          <a:pPr algn="ctr"/>
                          <a:r>
                            <a:rPr lang="en-GB" dirty="0" smtClean="0">
                              <a:solidFill>
                                <a:schemeClr val="bg1"/>
                              </a:solidFill>
                            </a:rPr>
                            <a:t>Y</a:t>
                          </a: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i="1" smtClean="0">
                                        <a:latin typeface="Cambria Math"/>
                                        <a:ea typeface="Cambria Math"/>
                                      </a:rPr>
                                      <m:t>𝛾</m:t>
                                    </m:r>
                                  </m:e>
                                  <m:sup>
                                    <m:r>
                                      <a:rPr lang="en-GB" b="0" i="1" smtClean="0">
                                        <a:latin typeface="Cambria Math"/>
                                      </a:rPr>
                                      <m:t>2</m:t>
                                    </m:r>
                                  </m:sup>
                                </m:sSup>
                              </m:oMath>
                            </m:oMathPara>
                          </a14:m>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i="1" smtClean="0">
                                        <a:latin typeface="Cambria Math"/>
                                        <a:ea typeface="Cambria Math"/>
                                      </a:rPr>
                                      <m:t>𝛾</m:t>
                                    </m:r>
                                  </m:e>
                                  <m:sup>
                                    <m:r>
                                      <a:rPr lang="en-GB" b="0" i="1" smtClean="0">
                                        <a:latin typeface="Cambria Math"/>
                                      </a:rPr>
                                      <m:t>2</m:t>
                                    </m:r>
                                  </m:sup>
                                </m:sSup>
                                <m:r>
                                  <a:rPr lang="en-GB" b="0" i="1" smtClean="0">
                                    <a:latin typeface="Cambria Math"/>
                                  </a:rPr>
                                  <m:t>+</m:t>
                                </m:r>
                                <m:sSup>
                                  <m:sSupPr>
                                    <m:ctrlPr>
                                      <a:rPr lang="en-GB" b="0" i="1" smtClean="0">
                                        <a:latin typeface="Cambria Math"/>
                                      </a:rPr>
                                    </m:ctrlPr>
                                  </m:sSupPr>
                                  <m:e>
                                    <m:r>
                                      <a:rPr lang="en-GB" b="0" i="1" smtClean="0">
                                        <a:latin typeface="Cambria Math"/>
                                        <a:ea typeface="Cambria Math"/>
                                      </a:rPr>
                                      <m:t>𝜑</m:t>
                                    </m:r>
                                  </m:e>
                                  <m:sup>
                                    <m:r>
                                      <a:rPr lang="en-GB" b="0" i="1" smtClean="0">
                                        <a:latin typeface="Cambria Math"/>
                                      </a:rPr>
                                      <m:t>2</m:t>
                                    </m:r>
                                  </m:sup>
                                </m:sSup>
                                <m:d>
                                  <m:dPr>
                                    <m:ctrlPr>
                                      <a:rPr lang="en-GB" b="0" i="1" smtClean="0">
                                        <a:latin typeface="Cambria Math"/>
                                      </a:rPr>
                                    </m:ctrlPr>
                                  </m:dPr>
                                  <m:e>
                                    <m:r>
                                      <a:rPr lang="en-GB" b="0" i="1" smtClean="0">
                                        <a:latin typeface="Cambria Math"/>
                                      </a:rPr>
                                      <m:t>𝑛</m:t>
                                    </m:r>
                                  </m:e>
                                </m:d>
                              </m:oMath>
                            </m:oMathPara>
                          </a14:m>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10152392"/>
                  </p:ext>
                </p:extLst>
              </p:nvPr>
            </p:nvGraphicFramePr>
            <p:xfrm>
              <a:off x="1415988" y="1844824"/>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GB" dirty="0"/>
                        </a:p>
                      </a:txBody>
                      <a:tcPr>
                        <a:solidFill>
                          <a:schemeClr val="bg1"/>
                        </a:solidFill>
                      </a:tcPr>
                    </a:tc>
                    <a:tc>
                      <a:txBody>
                        <a:bodyPr/>
                        <a:lstStyle/>
                        <a:p>
                          <a:pPr algn="ctr"/>
                          <a:r>
                            <a:rPr lang="en-GB" dirty="0" smtClean="0">
                              <a:sym typeface="Symbol"/>
                            </a:rPr>
                            <a:t></a:t>
                          </a:r>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GB" dirty="0" smtClean="0"/>
                            <a:t>Y</a:t>
                          </a:r>
                          <a:endParaRPr lang="en-GB" dirty="0"/>
                        </a:p>
                      </a:txBody>
                      <a:tcPr>
                        <a:lnB w="12700" cap="flat" cmpd="sng" algn="ctr">
                          <a:solidFill>
                            <a:schemeClr val="tx1"/>
                          </a:solidFill>
                          <a:prstDash val="solid"/>
                          <a:round/>
                          <a:headEnd type="none" w="med" len="med"/>
                          <a:tailEnd type="none" w="med" len="med"/>
                        </a:lnB>
                      </a:tcPr>
                    </a:tc>
                  </a:tr>
                  <a:tr h="370840">
                    <a:tc>
                      <a:txBody>
                        <a:bodyPr/>
                        <a:lstStyle/>
                        <a:p>
                          <a:pPr algn="ctr"/>
                          <a:r>
                            <a:rPr lang="en-GB" dirty="0" smtClean="0">
                              <a:solidFill>
                                <a:schemeClr val="bg1"/>
                              </a:solidFill>
                              <a:sym typeface="Symbol"/>
                            </a:rPr>
                            <a:t></a:t>
                          </a: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rotWithShape="1">
                          <a:blip r:embed="rId2"/>
                          <a:stretch>
                            <a:fillRect l="-99701" t="-113333" r="-100000" b="-126667"/>
                          </a:stretch>
                        </a:blipFill>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1">
                          <a:blip r:embed="rId2"/>
                          <a:stretch>
                            <a:fillRect l="-200300" t="-113333" r="-300" b="-126667"/>
                          </a:stretch>
                        </a:blipFill>
                      </a:tcPr>
                    </a:tc>
                  </a:tr>
                  <a:tr h="370840">
                    <a:tc>
                      <a:txBody>
                        <a:bodyPr/>
                        <a:lstStyle/>
                        <a:p>
                          <a:pPr algn="ctr"/>
                          <a:r>
                            <a:rPr lang="en-GB" dirty="0" smtClean="0">
                              <a:solidFill>
                                <a:schemeClr val="bg1"/>
                              </a:solidFill>
                            </a:rPr>
                            <a:t>Y</a:t>
                          </a: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rotWithShape="1">
                          <a:blip r:embed="rId2"/>
                          <a:stretch>
                            <a:fillRect l="-99701" t="-209836" r="-100000" b="-24590"/>
                          </a:stretch>
                        </a:blipFill>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1">
                          <a:blip r:embed="rId2"/>
                          <a:stretch>
                            <a:fillRect l="-200300" t="-209836" r="-300" b="-24590"/>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767998" y="3209449"/>
                <a:ext cx="5968044" cy="1571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𝐸</m:t>
                      </m:r>
                      <m:d>
                        <m:dPr>
                          <m:begChr m:val="["/>
                          <m:endChr m:val="]"/>
                          <m:ctrlPr>
                            <a:rPr lang="en-GB" b="0" i="1" smtClean="0">
                              <a:latin typeface="Cambria Math"/>
                            </a:rPr>
                          </m:ctrlPr>
                        </m:dPr>
                        <m:e>
                          <m:r>
                            <a:rPr lang="en-GB" b="0" i="1" smtClean="0">
                              <a:latin typeface="Cambria Math"/>
                            </a:rPr>
                            <m:t>𝑌</m:t>
                          </m:r>
                          <m:d>
                            <m:dPr>
                              <m:begChr m:val="|"/>
                              <m:endChr m:val=""/>
                              <m:ctrlPr>
                                <a:rPr lang="en-GB" b="0" i="1" smtClean="0">
                                  <a:latin typeface="Cambria Math"/>
                                </a:rPr>
                              </m:ctrlPr>
                            </m:dPr>
                            <m:e>
                              <m:r>
                                <a:rPr lang="en-GB" b="0" i="1" smtClean="0">
                                  <a:latin typeface="Cambria Math"/>
                                  <a:ea typeface="Cambria Math"/>
                                </a:rPr>
                                <m:t>𝜏</m:t>
                              </m:r>
                            </m:e>
                          </m:d>
                        </m:e>
                      </m:d>
                      <m:r>
                        <a:rPr lang="en-GB" b="0" i="1" smtClean="0">
                          <a:latin typeface="Cambria Math"/>
                        </a:rPr>
                        <m:t>=</m:t>
                      </m:r>
                      <m:r>
                        <a:rPr lang="en-GB" b="0" i="1" smtClean="0">
                          <a:latin typeface="Cambria Math"/>
                          <a:ea typeface="Cambria Math"/>
                        </a:rPr>
                        <m:t>𝜇</m:t>
                      </m:r>
                      <m:r>
                        <a:rPr lang="en-GB" b="0" i="1" smtClean="0">
                          <a:latin typeface="Cambria Math"/>
                          <a:ea typeface="Cambria Math"/>
                        </a:rPr>
                        <m:t>+</m:t>
                      </m:r>
                      <m:f>
                        <m:fPr>
                          <m:ctrlPr>
                            <a:rPr lang="en-GB" b="0" i="1" smtClean="0">
                              <a:latin typeface="Cambria Math"/>
                              <a:ea typeface="Cambria Math"/>
                            </a:rPr>
                          </m:ctrlPr>
                        </m:fPr>
                        <m:num>
                          <m:sSup>
                            <m:sSupPr>
                              <m:ctrlPr>
                                <a:rPr lang="en-GB" b="0" i="1" smtClean="0">
                                  <a:latin typeface="Cambria Math"/>
                                  <a:ea typeface="Cambria Math"/>
                                </a:rPr>
                              </m:ctrlPr>
                            </m:sSupPr>
                            <m:e>
                              <m:r>
                                <a:rPr lang="en-GB" b="0" i="1" smtClean="0">
                                  <a:latin typeface="Cambria Math"/>
                                  <a:ea typeface="Cambria Math"/>
                                </a:rPr>
                                <m:t>𝛾</m:t>
                              </m:r>
                            </m:e>
                            <m:sup>
                              <m:r>
                                <a:rPr lang="en-GB" b="0" i="1" smtClean="0">
                                  <a:latin typeface="Cambria Math"/>
                                  <a:ea typeface="Cambria Math"/>
                                </a:rPr>
                                <m:t>2</m:t>
                              </m:r>
                            </m:sup>
                          </m:sSup>
                        </m:num>
                        <m:den>
                          <m:sSup>
                            <m:sSupPr>
                              <m:ctrlPr>
                                <a:rPr lang="en-GB" b="0" i="1" smtClean="0">
                                  <a:latin typeface="Cambria Math"/>
                                  <a:ea typeface="Cambria Math"/>
                                </a:rPr>
                              </m:ctrlPr>
                            </m:sSupPr>
                            <m:e>
                              <m:r>
                                <a:rPr lang="en-GB" b="0" i="1" smtClean="0">
                                  <a:latin typeface="Cambria Math"/>
                                  <a:ea typeface="Cambria Math"/>
                                </a:rPr>
                                <m:t>𝛾</m:t>
                              </m:r>
                            </m:e>
                            <m:sup>
                              <m:r>
                                <a:rPr lang="en-GB" b="0" i="1" smtClean="0">
                                  <a:latin typeface="Cambria Math"/>
                                  <a:ea typeface="Cambria Math"/>
                                </a:rPr>
                                <m:t>2</m:t>
                              </m:r>
                            </m:sup>
                          </m:sSup>
                        </m:den>
                      </m:f>
                      <m:d>
                        <m:dPr>
                          <m:ctrlPr>
                            <a:rPr lang="en-GB" b="0" i="1" smtClean="0">
                              <a:latin typeface="Cambria Math"/>
                              <a:ea typeface="Cambria Math"/>
                            </a:rPr>
                          </m:ctrlPr>
                        </m:dPr>
                        <m:e>
                          <m:r>
                            <a:rPr lang="en-GB" b="0" i="1" smtClean="0">
                              <a:latin typeface="Cambria Math"/>
                              <a:ea typeface="Cambria Math"/>
                            </a:rPr>
                            <m:t>𝜏</m:t>
                          </m:r>
                          <m:r>
                            <a:rPr lang="en-GB" b="0" i="1" smtClean="0">
                              <a:latin typeface="Cambria Math"/>
                              <a:ea typeface="Cambria Math"/>
                            </a:rPr>
                            <m:t>−</m:t>
                          </m:r>
                          <m:r>
                            <a:rPr lang="en-GB" b="0" i="1" smtClean="0">
                              <a:latin typeface="Cambria Math"/>
                              <a:ea typeface="Cambria Math"/>
                            </a:rPr>
                            <m:t>𝜇</m:t>
                          </m:r>
                        </m:e>
                      </m:d>
                      <m:r>
                        <a:rPr lang="en-GB" b="0" i="1" smtClean="0">
                          <a:latin typeface="Cambria Math"/>
                          <a:ea typeface="Cambria Math"/>
                        </a:rPr>
                        <m:t>=</m:t>
                      </m:r>
                      <m:r>
                        <a:rPr lang="en-GB" b="0" i="1" smtClean="0">
                          <a:latin typeface="Cambria Math"/>
                          <a:ea typeface="Cambria Math"/>
                        </a:rPr>
                        <m:t>𝜏</m:t>
                      </m:r>
                    </m:oMath>
                  </m:oMathPara>
                </a14:m>
                <a:endParaRPr lang="en-GB" b="0" dirty="0" smtClean="0">
                  <a:ea typeface="Cambria Math"/>
                </a:endParaRPr>
              </a:p>
              <a:p>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𝐸</m:t>
                      </m:r>
                      <m:d>
                        <m:dPr>
                          <m:begChr m:val="["/>
                          <m:endChr m:val="]"/>
                          <m:ctrlPr>
                            <a:rPr lang="en-GB" b="0" i="1" smtClean="0">
                              <a:latin typeface="Cambria Math"/>
                              <a:ea typeface="Cambria Math"/>
                            </a:rPr>
                          </m:ctrlPr>
                        </m:dPr>
                        <m:e>
                          <m:r>
                            <a:rPr lang="en-GB" b="0" i="1" smtClean="0">
                              <a:latin typeface="Cambria Math"/>
                              <a:ea typeface="Cambria Math"/>
                            </a:rPr>
                            <m:t>𝜏</m:t>
                          </m:r>
                          <m:d>
                            <m:dPr>
                              <m:begChr m:val="|"/>
                              <m:endChr m:val=""/>
                              <m:ctrlPr>
                                <a:rPr lang="en-GB" b="0" i="1" smtClean="0">
                                  <a:latin typeface="Cambria Math"/>
                                  <a:ea typeface="Cambria Math"/>
                                </a:rPr>
                              </m:ctrlPr>
                            </m:dPr>
                            <m:e>
                              <m:r>
                                <a:rPr lang="en-GB" b="0" i="1" smtClean="0">
                                  <a:latin typeface="Cambria Math"/>
                                  <a:ea typeface="Cambria Math"/>
                                </a:rPr>
                                <m:t>𝑌</m:t>
                              </m:r>
                            </m:e>
                          </m:d>
                        </m:e>
                      </m:d>
                      <m:r>
                        <a:rPr lang="en-GB" b="0" i="1" smtClean="0">
                          <a:latin typeface="Cambria Math"/>
                          <a:ea typeface="Cambria Math"/>
                        </a:rPr>
                        <m:t>=</m:t>
                      </m:r>
                      <m:r>
                        <a:rPr lang="en-GB" b="0" i="1" smtClean="0">
                          <a:latin typeface="Cambria Math"/>
                          <a:ea typeface="Cambria Math"/>
                        </a:rPr>
                        <m:t>𝜇</m:t>
                      </m:r>
                      <m:r>
                        <a:rPr lang="en-GB" b="0" i="1" smtClean="0">
                          <a:latin typeface="Cambria Math"/>
                          <a:ea typeface="Cambria Math"/>
                        </a:rPr>
                        <m:t>+</m:t>
                      </m:r>
                      <m:f>
                        <m:fPr>
                          <m:ctrlPr>
                            <a:rPr lang="en-GB" b="0" i="1" smtClean="0">
                              <a:latin typeface="Cambria Math"/>
                              <a:ea typeface="Cambria Math"/>
                            </a:rPr>
                          </m:ctrlPr>
                        </m:fPr>
                        <m:num>
                          <m:sSup>
                            <m:sSupPr>
                              <m:ctrlPr>
                                <a:rPr lang="en-GB" b="0" i="1" smtClean="0">
                                  <a:latin typeface="Cambria Math"/>
                                  <a:ea typeface="Cambria Math"/>
                                </a:rPr>
                              </m:ctrlPr>
                            </m:sSupPr>
                            <m:e>
                              <m:r>
                                <a:rPr lang="en-GB" b="0" i="1" smtClean="0">
                                  <a:latin typeface="Cambria Math"/>
                                  <a:ea typeface="Cambria Math"/>
                                </a:rPr>
                                <m:t>𝑦</m:t>
                              </m:r>
                            </m:e>
                            <m:sup>
                              <m:r>
                                <a:rPr lang="en-GB" b="0" i="1" smtClean="0">
                                  <a:latin typeface="Cambria Math"/>
                                  <a:ea typeface="Cambria Math"/>
                                </a:rPr>
                                <m:t>2</m:t>
                              </m:r>
                            </m:sup>
                          </m:sSup>
                        </m:num>
                        <m:den>
                          <m:sSup>
                            <m:sSupPr>
                              <m:ctrlPr>
                                <a:rPr lang="en-GB" b="0" i="1" smtClean="0">
                                  <a:latin typeface="Cambria Math"/>
                                  <a:ea typeface="Cambria Math"/>
                                </a:rPr>
                              </m:ctrlPr>
                            </m:sSupPr>
                            <m:e>
                              <m:r>
                                <a:rPr lang="en-GB" b="0" i="1" smtClean="0">
                                  <a:latin typeface="Cambria Math"/>
                                  <a:ea typeface="Cambria Math"/>
                                </a:rPr>
                                <m:t>𝛾</m:t>
                              </m:r>
                            </m:e>
                            <m:sup>
                              <m:r>
                                <a:rPr lang="en-GB" b="0" i="1" smtClean="0">
                                  <a:latin typeface="Cambria Math"/>
                                  <a:ea typeface="Cambria Math"/>
                                </a:rPr>
                                <m:t>2 </m:t>
                              </m:r>
                            </m:sup>
                          </m:sSup>
                          <m:r>
                            <a:rPr lang="en-GB" b="0" i="1" smtClean="0">
                              <a:latin typeface="Cambria Math"/>
                              <a:ea typeface="Cambria Math"/>
                            </a:rPr>
                            <m:t>+</m:t>
                          </m:r>
                          <m:sSup>
                            <m:sSupPr>
                              <m:ctrlPr>
                                <a:rPr lang="en-GB" b="0" i="1" smtClean="0">
                                  <a:latin typeface="Cambria Math"/>
                                  <a:ea typeface="Cambria Math"/>
                                </a:rPr>
                              </m:ctrlPr>
                            </m:sSupPr>
                            <m:e>
                              <m:r>
                                <a:rPr lang="en-GB" b="0" i="1" smtClean="0">
                                  <a:latin typeface="Cambria Math"/>
                                  <a:ea typeface="Cambria Math"/>
                                </a:rPr>
                                <m:t>𝜑</m:t>
                              </m:r>
                            </m:e>
                            <m:sup>
                              <m:r>
                                <a:rPr lang="en-GB" b="0" i="1" smtClean="0">
                                  <a:latin typeface="Cambria Math"/>
                                  <a:ea typeface="Cambria Math"/>
                                </a:rPr>
                                <m:t>2</m:t>
                              </m:r>
                            </m:sup>
                          </m:sSup>
                          <m:d>
                            <m:dPr>
                              <m:ctrlPr>
                                <a:rPr lang="en-GB" b="0" i="1" smtClean="0">
                                  <a:latin typeface="Cambria Math"/>
                                  <a:ea typeface="Cambria Math"/>
                                </a:rPr>
                              </m:ctrlPr>
                            </m:dPr>
                            <m:e>
                              <m:r>
                                <a:rPr lang="en-GB" b="0" i="1" smtClean="0">
                                  <a:latin typeface="Cambria Math"/>
                                  <a:ea typeface="Cambria Math"/>
                                </a:rPr>
                                <m:t>𝑛</m:t>
                              </m:r>
                            </m:e>
                          </m:d>
                        </m:den>
                      </m:f>
                      <m:d>
                        <m:dPr>
                          <m:ctrlPr>
                            <a:rPr lang="en-GB" b="0" i="1" smtClean="0">
                              <a:latin typeface="Cambria Math"/>
                              <a:ea typeface="Cambria Math"/>
                            </a:rPr>
                          </m:ctrlPr>
                        </m:dPr>
                        <m:e>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𝜇</m:t>
                          </m:r>
                        </m:e>
                      </m:d>
                      <m:r>
                        <a:rPr lang="en-GB" b="0" i="1" smtClean="0">
                          <a:latin typeface="Cambria Math"/>
                          <a:ea typeface="Cambria Math"/>
                        </a:rPr>
                        <m:t>=</m:t>
                      </m:r>
                      <m:r>
                        <a:rPr lang="en-GB" b="0" i="1" smtClean="0">
                          <a:latin typeface="Cambria Math"/>
                          <a:ea typeface="Cambria Math"/>
                        </a:rPr>
                        <m:t>𝜇</m:t>
                      </m:r>
                      <m:r>
                        <a:rPr lang="en-GB" b="0" i="1" smtClean="0">
                          <a:latin typeface="Cambria Math"/>
                          <a:ea typeface="Cambria Math"/>
                        </a:rPr>
                        <m:t>+</m:t>
                      </m:r>
                      <m:r>
                        <a:rPr lang="en-GB" b="0" i="1" smtClean="0">
                          <a:latin typeface="Cambria Math"/>
                          <a:ea typeface="Cambria Math"/>
                        </a:rPr>
                        <m:t>𝜌</m:t>
                      </m:r>
                      <m:d>
                        <m:dPr>
                          <m:ctrlPr>
                            <a:rPr lang="en-GB" b="0" i="1" smtClean="0">
                              <a:latin typeface="Cambria Math"/>
                              <a:ea typeface="Cambria Math"/>
                            </a:rPr>
                          </m:ctrlPr>
                        </m:dPr>
                        <m:e>
                          <m:r>
                            <a:rPr lang="en-GB" b="0" i="1" smtClean="0">
                              <a:latin typeface="Cambria Math"/>
                              <a:ea typeface="Cambria Math"/>
                            </a:rPr>
                            <m:t>𝑛</m:t>
                          </m:r>
                        </m:e>
                      </m:d>
                      <m:d>
                        <m:dPr>
                          <m:ctrlPr>
                            <a:rPr lang="en-GB" b="0" i="1" smtClean="0">
                              <a:latin typeface="Cambria Math"/>
                              <a:ea typeface="Cambria Math"/>
                            </a:rPr>
                          </m:ctrlPr>
                        </m:dPr>
                        <m:e>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𝜇</m:t>
                          </m:r>
                        </m:e>
                      </m:d>
                      <m:r>
                        <a:rPr lang="en-GB" b="0" i="1" smtClean="0">
                          <a:latin typeface="Cambria Math"/>
                          <a:ea typeface="Cambria Math"/>
                        </a:rPr>
                        <m:t>≠</m:t>
                      </m:r>
                      <m:r>
                        <a:rPr lang="en-GB" b="0" i="1" smtClean="0">
                          <a:latin typeface="Cambria Math"/>
                          <a:ea typeface="Cambria Math"/>
                        </a:rPr>
                        <m:t>𝑌</m:t>
                      </m:r>
                    </m:oMath>
                  </m:oMathPara>
                </a14:m>
                <a:endParaRPr lang="en-GB" b="0" dirty="0" smtClean="0">
                  <a:ea typeface="Cambria Math"/>
                </a:endParaRPr>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767998" y="3209449"/>
                <a:ext cx="5968044" cy="1571136"/>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99592" y="4780585"/>
                <a:ext cx="7704856" cy="646331"/>
              </a:xfrm>
              <a:prstGeom prst="rect">
                <a:avLst/>
              </a:prstGeom>
              <a:noFill/>
            </p:spPr>
            <p:txBody>
              <a:bodyPr wrap="square" rtlCol="0">
                <a:spAutoFit/>
              </a:bodyPr>
              <a:lstStyle/>
              <a:p>
                <a:r>
                  <a:rPr lang="en-GB" dirty="0" smtClean="0"/>
                  <a:t>To put it another way, it does not follow from the fact that Y is an unbiased estimate of </a:t>
                </a:r>
                <a:r>
                  <a:rPr lang="en-GB" dirty="0" smtClean="0">
                    <a:sym typeface="Symbol"/>
                  </a:rPr>
                  <a:t> that on average </a:t>
                </a:r>
                <a14:m>
                  <m:oMath xmlns:m="http://schemas.openxmlformats.org/officeDocument/2006/math">
                    <m:r>
                      <a:rPr lang="en-GB" i="1" smtClean="0">
                        <a:latin typeface="Cambria Math"/>
                        <a:ea typeface="Cambria Math"/>
                        <a:sym typeface="Symbol"/>
                      </a:rPr>
                      <m:t>𝜏</m:t>
                    </m:r>
                    <m:r>
                      <a:rPr lang="en-GB" b="0" i="1" smtClean="0">
                        <a:latin typeface="Cambria Math"/>
                        <a:ea typeface="Cambria Math"/>
                        <a:sym typeface="Symbol"/>
                      </a:rPr>
                      <m:t>=</m:t>
                    </m:r>
                    <m:r>
                      <a:rPr lang="en-GB" b="0" i="1" smtClean="0">
                        <a:latin typeface="Cambria Math"/>
                        <a:ea typeface="Cambria Math"/>
                        <a:sym typeface="Symbol"/>
                      </a:rPr>
                      <m:t>𝑌</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99592" y="4780585"/>
                <a:ext cx="7704856" cy="646331"/>
              </a:xfrm>
              <a:prstGeom prst="rect">
                <a:avLst/>
              </a:prstGeom>
              <a:blipFill rotWithShape="1">
                <a:blip r:embed="rId4"/>
                <a:stretch>
                  <a:fillRect l="-713"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325780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Simulation</a:t>
            </a:r>
            <a:br>
              <a:rPr lang="en-GB" b="1" dirty="0" smtClean="0">
                <a:solidFill>
                  <a:schemeClr val="tx2"/>
                </a:solidFill>
              </a:rPr>
            </a:br>
            <a:r>
              <a:rPr lang="en-GB" sz="3600" b="1" dirty="0" smtClean="0">
                <a:solidFill>
                  <a:schemeClr val="tx2"/>
                </a:solidFill>
              </a:rPr>
              <a:t>(An Aside)</a:t>
            </a:r>
            <a:endParaRPr lang="en-GB" sz="3600" b="1" dirty="0">
              <a:solidFill>
                <a:schemeClr val="tx2"/>
              </a:solidFill>
            </a:endParaRPr>
          </a:p>
        </p:txBody>
      </p:sp>
      <p:sp>
        <p:nvSpPr>
          <p:cNvPr id="6" name="Content Placeholder 5"/>
          <p:cNvSpPr>
            <a:spLocks noGrp="1"/>
          </p:cNvSpPr>
          <p:nvPr>
            <p:ph idx="1"/>
          </p:nvPr>
        </p:nvSpPr>
        <p:spPr/>
        <p:txBody>
          <a:bodyPr/>
          <a:lstStyle/>
          <a:p>
            <a:r>
              <a:rPr lang="en-GB" dirty="0"/>
              <a:t>In performing simulations be very careful!</a:t>
            </a:r>
          </a:p>
          <a:p>
            <a:r>
              <a:rPr lang="en-GB" dirty="0"/>
              <a:t>Simulations (generally) run forward from model to data</a:t>
            </a:r>
          </a:p>
          <a:p>
            <a:r>
              <a:rPr lang="en-GB" dirty="0"/>
              <a:t>But inference runs backward from data to model</a:t>
            </a:r>
          </a:p>
          <a:p>
            <a:r>
              <a:rPr lang="en-GB" dirty="0"/>
              <a:t>Are you sure you know the difference?</a:t>
            </a:r>
          </a:p>
          <a:p>
            <a:r>
              <a:rPr lang="en-GB" dirty="0"/>
              <a:t>Are you sure that your simulation is relevant?</a:t>
            </a:r>
          </a:p>
          <a:p>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6</a:t>
            </a:fld>
            <a:endParaRPr lang="en-GB"/>
          </a:p>
        </p:txBody>
      </p:sp>
    </p:spTree>
    <p:extLst>
      <p:ext uri="{BB962C8B-B14F-4D97-AF65-F5344CB8AC3E}">
        <p14:creationId xmlns:p14="http://schemas.microsoft.com/office/powerpoint/2010/main" val="76732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Consequences</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t>Expect to be disappointed</a:t>
            </a:r>
          </a:p>
          <a:p>
            <a:pPr lvl="1"/>
            <a:r>
              <a:rPr lang="en-GB" dirty="0" err="1" smtClean="0"/>
              <a:t>Senn’s</a:t>
            </a:r>
            <a:r>
              <a:rPr lang="en-GB" dirty="0" smtClean="0"/>
              <a:t> law ‘you can expect to be disappointed even if you have taken account of </a:t>
            </a:r>
            <a:r>
              <a:rPr lang="en-GB" dirty="0" err="1" smtClean="0"/>
              <a:t>Senn’s</a:t>
            </a:r>
            <a:r>
              <a:rPr lang="en-GB" dirty="0" smtClean="0"/>
              <a:t> law’</a:t>
            </a:r>
          </a:p>
          <a:p>
            <a:r>
              <a:rPr lang="en-GB" dirty="0" smtClean="0"/>
              <a:t>The less information you gather the more disappointed you will be</a:t>
            </a:r>
          </a:p>
          <a:p>
            <a:r>
              <a:rPr lang="en-GB" dirty="0" smtClean="0"/>
              <a:t>Reducing the cost of the information you have to gather is much more valuable than reducing the amount of information you need to gather</a:t>
            </a:r>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7</a:t>
            </a:fld>
            <a:endParaRPr lang="en-GB"/>
          </a:p>
        </p:txBody>
      </p:sp>
    </p:spTree>
    <p:extLst>
      <p:ext uri="{BB962C8B-B14F-4D97-AF65-F5344CB8AC3E}">
        <p14:creationId xmlns:p14="http://schemas.microsoft.com/office/powerpoint/2010/main" val="410661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Flexible Designs</a:t>
            </a:r>
            <a:endParaRPr lang="en-GB" b="1" dirty="0">
              <a:solidFill>
                <a:schemeClr val="tx2"/>
              </a:solidFill>
            </a:endParaRPr>
          </a:p>
        </p:txBody>
      </p:sp>
      <p:sp>
        <p:nvSpPr>
          <p:cNvPr id="8" name="Text Placeholder 7"/>
          <p:cNvSpPr>
            <a:spLocks noGrp="1"/>
          </p:cNvSpPr>
          <p:nvPr>
            <p:ph type="body" idx="1"/>
          </p:nvPr>
        </p:nvSpPr>
        <p:spPr/>
        <p:txBody>
          <a:bodyPr/>
          <a:lstStyle/>
          <a:p>
            <a:r>
              <a:rPr lang="en-GB" dirty="0" smtClean="0"/>
              <a:t>Good</a:t>
            </a:r>
            <a:endParaRPr lang="en-GB" dirty="0"/>
          </a:p>
        </p:txBody>
      </p:sp>
      <p:sp>
        <p:nvSpPr>
          <p:cNvPr id="9" name="Content Placeholder 8"/>
          <p:cNvSpPr>
            <a:spLocks noGrp="1"/>
          </p:cNvSpPr>
          <p:nvPr>
            <p:ph sz="half" idx="2"/>
          </p:nvPr>
        </p:nvSpPr>
        <p:spPr/>
        <p:txBody>
          <a:bodyPr/>
          <a:lstStyle/>
          <a:p>
            <a:r>
              <a:rPr lang="en-GB" dirty="0" smtClean="0"/>
              <a:t>Flexibility </a:t>
            </a:r>
            <a:r>
              <a:rPr lang="en-GB" i="1" dirty="0" smtClean="0"/>
              <a:t>per se</a:t>
            </a:r>
            <a:r>
              <a:rPr lang="en-GB" dirty="0" smtClean="0"/>
              <a:t> is always valuable</a:t>
            </a:r>
          </a:p>
          <a:p>
            <a:r>
              <a:rPr lang="en-GB" dirty="0" smtClean="0"/>
              <a:t>Killing what is useless is good</a:t>
            </a:r>
          </a:p>
          <a:p>
            <a:pPr lvl="1"/>
            <a:r>
              <a:rPr lang="en-GB" dirty="0" smtClean="0"/>
              <a:t>Treatments</a:t>
            </a:r>
          </a:p>
          <a:p>
            <a:pPr lvl="1"/>
            <a:r>
              <a:rPr lang="en-GB" dirty="0" smtClean="0"/>
              <a:t>Doses</a:t>
            </a:r>
          </a:p>
          <a:p>
            <a:pPr lvl="1"/>
            <a:r>
              <a:rPr lang="en-GB" dirty="0" smtClean="0"/>
              <a:t>Measures?</a:t>
            </a:r>
            <a:endParaRPr lang="en-GB" dirty="0"/>
          </a:p>
        </p:txBody>
      </p:sp>
      <p:sp>
        <p:nvSpPr>
          <p:cNvPr id="10" name="Text Placeholder 9"/>
          <p:cNvSpPr>
            <a:spLocks noGrp="1"/>
          </p:cNvSpPr>
          <p:nvPr>
            <p:ph type="body" sz="quarter" idx="3"/>
          </p:nvPr>
        </p:nvSpPr>
        <p:spPr/>
        <p:txBody>
          <a:bodyPr/>
          <a:lstStyle/>
          <a:p>
            <a:r>
              <a:rPr lang="en-GB" dirty="0" smtClean="0"/>
              <a:t>Bad</a:t>
            </a:r>
            <a:endParaRPr lang="en-GB" dirty="0"/>
          </a:p>
        </p:txBody>
      </p:sp>
      <p:sp>
        <p:nvSpPr>
          <p:cNvPr id="11" name="Content Placeholder 10"/>
          <p:cNvSpPr>
            <a:spLocks noGrp="1"/>
          </p:cNvSpPr>
          <p:nvPr>
            <p:ph sz="quarter" idx="4"/>
          </p:nvPr>
        </p:nvSpPr>
        <p:spPr/>
        <p:txBody>
          <a:bodyPr/>
          <a:lstStyle/>
          <a:p>
            <a:r>
              <a:rPr lang="en-GB" dirty="0" smtClean="0"/>
              <a:t>Can lead to less information on treatments eventually chosen</a:t>
            </a:r>
          </a:p>
          <a:p>
            <a:r>
              <a:rPr lang="en-GB" dirty="0" smtClean="0"/>
              <a:t>What optimises power for a controlled type I error rate is bad for many other criteria</a:t>
            </a:r>
          </a:p>
          <a:p>
            <a:r>
              <a:rPr lang="en-GB" dirty="0" smtClean="0"/>
              <a:t>Can lead to unnatural weighting of information</a:t>
            </a:r>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8</a:t>
            </a:fld>
            <a:endParaRPr lang="en-GB"/>
          </a:p>
        </p:txBody>
      </p:sp>
    </p:spTree>
    <p:extLst>
      <p:ext uri="{BB962C8B-B14F-4D97-AF65-F5344CB8AC3E}">
        <p14:creationId xmlns:p14="http://schemas.microsoft.com/office/powerpoint/2010/main" val="177503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How </a:t>
            </a:r>
            <a:r>
              <a:rPr lang="en-GB" b="1" dirty="0">
                <a:solidFill>
                  <a:schemeClr val="tx2"/>
                </a:solidFill>
              </a:rPr>
              <a:t>t</a:t>
            </a:r>
            <a:r>
              <a:rPr lang="en-GB" b="1" dirty="0" smtClean="0">
                <a:solidFill>
                  <a:schemeClr val="tx2"/>
                </a:solidFill>
              </a:rPr>
              <a:t>o do </a:t>
            </a:r>
            <a:r>
              <a:rPr lang="en-GB" b="1" dirty="0">
                <a:solidFill>
                  <a:schemeClr val="tx2"/>
                </a:solidFill>
              </a:rPr>
              <a:t>b</a:t>
            </a:r>
            <a:r>
              <a:rPr lang="en-GB" b="1" dirty="0" smtClean="0">
                <a:solidFill>
                  <a:schemeClr val="tx2"/>
                </a:solidFill>
              </a:rPr>
              <a:t>etter for </a:t>
            </a:r>
            <a:r>
              <a:rPr lang="en-GB" b="1" dirty="0">
                <a:solidFill>
                  <a:schemeClr val="tx2"/>
                </a:solidFill>
              </a:rPr>
              <a:t>f</a:t>
            </a:r>
            <a:r>
              <a:rPr lang="en-GB" b="1" dirty="0" smtClean="0">
                <a:solidFill>
                  <a:schemeClr val="tx2"/>
                </a:solidFill>
              </a:rPr>
              <a:t>ree</a:t>
            </a:r>
            <a:endParaRPr lang="en-GB" b="1" dirty="0">
              <a:solidFill>
                <a:schemeClr val="tx2"/>
              </a:solidFill>
            </a:endParaRPr>
          </a:p>
        </p:txBody>
      </p:sp>
      <p:sp>
        <p:nvSpPr>
          <p:cNvPr id="9" name="Content Placeholder 8"/>
          <p:cNvSpPr>
            <a:spLocks noGrp="1"/>
          </p:cNvSpPr>
          <p:nvPr>
            <p:ph idx="1"/>
          </p:nvPr>
        </p:nvSpPr>
        <p:spPr/>
        <p:txBody>
          <a:bodyPr/>
          <a:lstStyle/>
          <a:p>
            <a:r>
              <a:rPr lang="en-GB" dirty="0" smtClean="0"/>
              <a:t>Use original values rather than dichotomies</a:t>
            </a:r>
          </a:p>
          <a:p>
            <a:r>
              <a:rPr lang="en-GB" dirty="0" smtClean="0"/>
              <a:t>Make more use of covariates</a:t>
            </a:r>
          </a:p>
          <a:p>
            <a:r>
              <a:rPr lang="en-GB" dirty="0" smtClean="0"/>
              <a:t>Study past trials to find out what works and what doesn’t</a:t>
            </a:r>
          </a:p>
          <a:p>
            <a:r>
              <a:rPr lang="en-GB" dirty="0" smtClean="0"/>
              <a:t>Build planning data-bases</a:t>
            </a:r>
          </a:p>
          <a:p>
            <a:r>
              <a:rPr lang="en-GB" dirty="0" smtClean="0"/>
              <a:t>Be sensible about dose-response</a:t>
            </a:r>
          </a:p>
          <a:p>
            <a:endParaRPr lang="en-GB" dirty="0" smtClean="0"/>
          </a:p>
          <a:p>
            <a:endParaRPr lang="en-GB" dirty="0"/>
          </a:p>
        </p:txBody>
      </p:sp>
      <p:sp>
        <p:nvSpPr>
          <p:cNvPr id="7" name="Footer Placeholder 6"/>
          <p:cNvSpPr>
            <a:spLocks noGrp="1"/>
          </p:cNvSpPr>
          <p:nvPr>
            <p:ph type="ftr" sz="quarter" idx="11"/>
          </p:nvPr>
        </p:nvSpPr>
        <p:spPr/>
        <p:txBody>
          <a:bodyPr/>
          <a:lstStyle/>
          <a:p>
            <a:r>
              <a:rPr lang="en-GB" smtClean="0"/>
              <a:t>(c) Stephen Senn</a:t>
            </a:r>
            <a:endParaRPr lang="en-GB"/>
          </a:p>
        </p:txBody>
      </p:sp>
      <p:sp>
        <p:nvSpPr>
          <p:cNvPr id="8" name="Slide Number Placeholder 7"/>
          <p:cNvSpPr>
            <a:spLocks noGrp="1"/>
          </p:cNvSpPr>
          <p:nvPr>
            <p:ph type="sldNum" sz="quarter" idx="12"/>
          </p:nvPr>
        </p:nvSpPr>
        <p:spPr/>
        <p:txBody>
          <a:bodyPr/>
          <a:lstStyle/>
          <a:p>
            <a:fld id="{1D81A4D9-E311-43A7-82C1-BB3E88653657}" type="slidenum">
              <a:rPr lang="en-GB" smtClean="0"/>
              <a:t>9</a:t>
            </a:fld>
            <a:endParaRPr lang="en-GB"/>
          </a:p>
        </p:txBody>
      </p:sp>
    </p:spTree>
    <p:extLst>
      <p:ext uri="{BB962C8B-B14F-4D97-AF65-F5344CB8AC3E}">
        <p14:creationId xmlns:p14="http://schemas.microsoft.com/office/powerpoint/2010/main" val="120285739"/>
      </p:ext>
    </p:extLst>
  </p:cSld>
  <p:clrMapOvr>
    <a:masterClrMapping/>
  </p:clrMapOvr>
</p:sld>
</file>

<file path=ppt/theme/theme1.xml><?xml version="1.0" encoding="utf-8"?>
<a:theme xmlns:a="http://schemas.openxmlformats.org/drawingml/2006/main" name="CRP San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CRP Sante</Template>
  <TotalTime>996</TotalTime>
  <Words>2232</Words>
  <Application>Microsoft Office PowerPoint</Application>
  <PresentationFormat>On-screen Show (4:3)</PresentationFormat>
  <Paragraphs>227</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CRP Sante</vt:lpstr>
      <vt:lpstr>Simplicity, Complexity and Modelling</vt:lpstr>
      <vt:lpstr>Basic Thesis</vt:lpstr>
      <vt:lpstr>Examples </vt:lpstr>
      <vt:lpstr>Information and Inference 1 A Simple Model</vt:lpstr>
      <vt:lpstr>Information and Inference 2 A Simple Model</vt:lpstr>
      <vt:lpstr>Simulation (An Aside)</vt:lpstr>
      <vt:lpstr>Consequences</vt:lpstr>
      <vt:lpstr>Flexible Designs</vt:lpstr>
      <vt:lpstr>How to do better for free</vt:lpstr>
      <vt:lpstr>PowerPoint Presentation</vt:lpstr>
      <vt:lpstr>PowerPoint Presentation</vt:lpstr>
      <vt:lpstr>A Thought Experiment</vt:lpstr>
      <vt:lpstr>Design</vt:lpstr>
      <vt:lpstr>PowerPoint Presentation</vt:lpstr>
      <vt:lpstr>PowerPoint Presentation</vt:lpstr>
      <vt:lpstr>PowerPoint Presentation</vt:lpstr>
      <vt:lpstr>PowerPoint Presentation</vt:lpstr>
      <vt:lpstr>Tiotropium v Placebo  in Chronic Obstructive Pulmonary Disease</vt:lpstr>
      <vt:lpstr>PowerPoint Presentation</vt:lpstr>
      <vt:lpstr>PowerPoint Presentation</vt:lpstr>
      <vt:lpstr>In summary…this is rather silly</vt:lpstr>
      <vt:lpstr>Who are the authors?</vt:lpstr>
      <vt:lpstr>The “Wisdom” of the CHMP</vt:lpstr>
      <vt:lpstr>An Example of What I Mean</vt:lpstr>
      <vt:lpstr>Statements I Hate</vt:lpstr>
      <vt:lpstr>In Summary</vt:lpstr>
      <vt:lpstr>A Modest Proposal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Simplicity, Complexity and Modelling</dc:title>
  <dc:creator>Stephen</dc:creator>
  <cp:lastModifiedBy>Stephen</cp:lastModifiedBy>
  <cp:revision>34</cp:revision>
  <dcterms:created xsi:type="dcterms:W3CDTF">2012-08-30T19:57:08Z</dcterms:created>
  <dcterms:modified xsi:type="dcterms:W3CDTF">2012-09-07T12:33:35Z</dcterms:modified>
</cp:coreProperties>
</file>