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28"/>
  </p:notesMasterIdLst>
  <p:sldIdLst>
    <p:sldId id="256" r:id="rId2"/>
    <p:sldId id="259" r:id="rId3"/>
    <p:sldId id="257" r:id="rId4"/>
    <p:sldId id="260" r:id="rId5"/>
    <p:sldId id="293" r:id="rId6"/>
    <p:sldId id="261" r:id="rId7"/>
    <p:sldId id="258" r:id="rId8"/>
    <p:sldId id="292" r:id="rId9"/>
    <p:sldId id="262" r:id="rId10"/>
    <p:sldId id="263" r:id="rId11"/>
    <p:sldId id="285" r:id="rId12"/>
    <p:sldId id="264" r:id="rId13"/>
    <p:sldId id="291" r:id="rId14"/>
    <p:sldId id="270" r:id="rId15"/>
    <p:sldId id="271" r:id="rId16"/>
    <p:sldId id="272" r:id="rId17"/>
    <p:sldId id="290" r:id="rId18"/>
    <p:sldId id="275" r:id="rId19"/>
    <p:sldId id="289" r:id="rId20"/>
    <p:sldId id="279" r:id="rId21"/>
    <p:sldId id="282" r:id="rId22"/>
    <p:sldId id="286" r:id="rId23"/>
    <p:sldId id="280" r:id="rId24"/>
    <p:sldId id="281" r:id="rId25"/>
    <p:sldId id="283" r:id="rId26"/>
    <p:sldId id="284" r:id="rId27"/>
  </p:sldIdLst>
  <p:sldSz cx="9144000" cy="6858000" type="screen4x3"/>
  <p:notesSz cx="6858000" cy="9144000"/>
  <p:defaultTextStyle>
    <a:defPPr>
      <a:defRPr lang="en-GB"/>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657" autoAdjust="0"/>
  </p:normalViewPr>
  <p:slideViewPr>
    <p:cSldViewPr>
      <p:cViewPr varScale="1">
        <p:scale>
          <a:sx n="112" d="100"/>
          <a:sy n="112" d="100"/>
        </p:scale>
        <p:origin x="-158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dirty="0"/>
          </a:p>
        </p:txBody>
      </p:sp>
      <p:sp>
        <p:nvSpPr>
          <p:cNvPr id="215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dirty="0"/>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GB" dirty="0"/>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689CBB9-0ED5-4116-BB07-49D709EBD74D}" type="slidenum">
              <a:rPr lang="en-GB"/>
              <a:pPr/>
              <a:t>‹#›</a:t>
            </a:fld>
            <a:endParaRPr lang="en-GB" dirty="0"/>
          </a:p>
        </p:txBody>
      </p:sp>
    </p:spTree>
    <p:extLst>
      <p:ext uri="{BB962C8B-B14F-4D97-AF65-F5344CB8AC3E}">
        <p14:creationId xmlns:p14="http://schemas.microsoft.com/office/powerpoint/2010/main" val="47311643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BBEB9-27BB-4136-94B2-3759AE3E7CB4}" type="slidenum">
              <a:rPr lang="en-US" smtClean="0"/>
              <a:pPr/>
              <a:t>22</a:t>
            </a:fld>
            <a:endParaRPr lang="en-US" dirty="0"/>
          </a:p>
        </p:txBody>
      </p:sp>
    </p:spTree>
    <p:extLst>
      <p:ext uri="{BB962C8B-B14F-4D97-AF65-F5344CB8AC3E}">
        <p14:creationId xmlns:p14="http://schemas.microsoft.com/office/powerpoint/2010/main" val="31669543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284163" y="3133725"/>
            <a:ext cx="7834312" cy="2200275"/>
          </a:xfrm>
        </p:spPr>
        <p:txBody>
          <a:bodyPr/>
          <a:lstStyle>
            <a:lvl1pPr>
              <a:spcBef>
                <a:spcPct val="20000"/>
              </a:spcBef>
              <a:defRPr sz="3800"/>
            </a:lvl1pPr>
          </a:lstStyle>
          <a:p>
            <a:pPr lvl="0"/>
            <a:r>
              <a:rPr lang="en-GB" noProof="0" smtClean="0"/>
              <a:t>Click to edit Master title style</a:t>
            </a:r>
          </a:p>
        </p:txBody>
      </p:sp>
      <p:sp>
        <p:nvSpPr>
          <p:cNvPr id="17411" name="Rectangle 3"/>
          <p:cNvSpPr>
            <a:spLocks noGrp="1" noChangeArrowheads="1"/>
          </p:cNvSpPr>
          <p:nvPr>
            <p:ph type="subTitle" idx="1"/>
          </p:nvPr>
        </p:nvSpPr>
        <p:spPr bwMode="black">
          <a:xfrm>
            <a:off x="300038" y="5437188"/>
            <a:ext cx="7827962" cy="1054100"/>
          </a:xfrm>
          <a:extLst>
            <a:ext uri="{909E8E84-426E-40DD-AFC4-6F175D3DCCD1}">
              <a14:hiddenFill xmlns:a14="http://schemas.microsoft.com/office/drawing/2010/main">
                <a:solidFill>
                  <a:srgbClr val="0065B0"/>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spcBef>
                <a:spcPct val="35000"/>
              </a:spcBef>
              <a:buFont typeface="Wingdings" pitchFamily="2" charset="2"/>
              <a:buNone/>
              <a:defRPr sz="2000"/>
            </a:lvl1pPr>
          </a:lstStyle>
          <a:p>
            <a:pPr lvl="0"/>
            <a:r>
              <a:rPr lang="en-GB" noProof="0" smtClean="0"/>
              <a:t>Click to edit Master subtitle style</a:t>
            </a:r>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endParaRPr lang="en-GB" dirty="0"/>
          </a:p>
        </p:txBody>
      </p:sp>
      <p:sp>
        <p:nvSpPr>
          <p:cNvPr id="5" name="Slide Number Placeholder 4"/>
          <p:cNvSpPr>
            <a:spLocks noGrp="1"/>
          </p:cNvSpPr>
          <p:nvPr>
            <p:ph type="sldNum" sz="quarter" idx="11"/>
          </p:nvPr>
        </p:nvSpPr>
        <p:spPr/>
        <p:txBody>
          <a:bodyPr/>
          <a:lstStyle>
            <a:lvl1pPr>
              <a:defRPr/>
            </a:lvl1pPr>
          </a:lstStyle>
          <a:p>
            <a:fld id="{BCED2ECA-E758-418F-B776-59C6E689A249}" type="slidenum">
              <a:rPr lang="en-GB"/>
              <a:pPr/>
              <a:t>‹#›</a:t>
            </a:fld>
            <a:endParaRPr lang="en-GB" dirty="0"/>
          </a:p>
        </p:txBody>
      </p:sp>
      <p:sp>
        <p:nvSpPr>
          <p:cNvPr id="6" name="Date Placeholder 5"/>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2888486261"/>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0"/>
            <a:ext cx="2101850" cy="5943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11175" y="0"/>
            <a:ext cx="6156325"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endParaRPr lang="en-GB" dirty="0"/>
          </a:p>
        </p:txBody>
      </p:sp>
      <p:sp>
        <p:nvSpPr>
          <p:cNvPr id="5" name="Slide Number Placeholder 4"/>
          <p:cNvSpPr>
            <a:spLocks noGrp="1"/>
          </p:cNvSpPr>
          <p:nvPr>
            <p:ph type="sldNum" sz="quarter" idx="11"/>
          </p:nvPr>
        </p:nvSpPr>
        <p:spPr/>
        <p:txBody>
          <a:bodyPr/>
          <a:lstStyle>
            <a:lvl1pPr>
              <a:defRPr/>
            </a:lvl1pPr>
          </a:lstStyle>
          <a:p>
            <a:fld id="{DDBCCAF0-058C-43A1-AA32-832E54718AEE}" type="slidenum">
              <a:rPr lang="en-GB"/>
              <a:pPr/>
              <a:t>‹#›</a:t>
            </a:fld>
            <a:endParaRPr lang="en-GB" dirty="0"/>
          </a:p>
        </p:txBody>
      </p:sp>
      <p:sp>
        <p:nvSpPr>
          <p:cNvPr id="6" name="Date Placeholder 5"/>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112908281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endParaRPr lang="en-GB" dirty="0"/>
          </a:p>
        </p:txBody>
      </p:sp>
      <p:sp>
        <p:nvSpPr>
          <p:cNvPr id="5" name="Slide Number Placeholder 4"/>
          <p:cNvSpPr>
            <a:spLocks noGrp="1"/>
          </p:cNvSpPr>
          <p:nvPr>
            <p:ph type="sldNum" sz="quarter" idx="11"/>
          </p:nvPr>
        </p:nvSpPr>
        <p:spPr/>
        <p:txBody>
          <a:bodyPr/>
          <a:lstStyle>
            <a:lvl1pPr>
              <a:defRPr/>
            </a:lvl1pPr>
          </a:lstStyle>
          <a:p>
            <a:fld id="{DBEC836F-C7B8-4B5A-8596-A58EA176DC97}" type="slidenum">
              <a:rPr lang="en-GB"/>
              <a:pPr/>
              <a:t>‹#›</a:t>
            </a:fld>
            <a:endParaRPr lang="en-GB" dirty="0"/>
          </a:p>
        </p:txBody>
      </p:sp>
      <p:sp>
        <p:nvSpPr>
          <p:cNvPr id="6" name="Date Placeholder 5"/>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3814480421"/>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GB" dirty="0"/>
          </a:p>
        </p:txBody>
      </p:sp>
      <p:sp>
        <p:nvSpPr>
          <p:cNvPr id="5" name="Slide Number Placeholder 4"/>
          <p:cNvSpPr>
            <a:spLocks noGrp="1"/>
          </p:cNvSpPr>
          <p:nvPr>
            <p:ph type="sldNum" sz="quarter" idx="11"/>
          </p:nvPr>
        </p:nvSpPr>
        <p:spPr/>
        <p:txBody>
          <a:bodyPr/>
          <a:lstStyle>
            <a:lvl1pPr>
              <a:defRPr/>
            </a:lvl1pPr>
          </a:lstStyle>
          <a:p>
            <a:fld id="{2B11BCAC-81C8-4BA0-B144-7BEF5CA9BAFA}" type="slidenum">
              <a:rPr lang="en-GB"/>
              <a:pPr/>
              <a:t>‹#›</a:t>
            </a:fld>
            <a:endParaRPr lang="en-GB" dirty="0"/>
          </a:p>
        </p:txBody>
      </p:sp>
      <p:sp>
        <p:nvSpPr>
          <p:cNvPr id="6" name="Date Placeholder 5"/>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405141646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11175" y="1462088"/>
            <a:ext cx="4129088" cy="4481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92663" y="1462088"/>
            <a:ext cx="4129087" cy="4481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0"/>
          </p:nvPr>
        </p:nvSpPr>
        <p:spPr/>
        <p:txBody>
          <a:bodyPr/>
          <a:lstStyle>
            <a:lvl1pPr>
              <a:defRPr/>
            </a:lvl1pPr>
          </a:lstStyle>
          <a:p>
            <a:endParaRPr lang="en-GB" dirty="0"/>
          </a:p>
        </p:txBody>
      </p:sp>
      <p:sp>
        <p:nvSpPr>
          <p:cNvPr id="6" name="Slide Number Placeholder 5"/>
          <p:cNvSpPr>
            <a:spLocks noGrp="1"/>
          </p:cNvSpPr>
          <p:nvPr>
            <p:ph type="sldNum" sz="quarter" idx="11"/>
          </p:nvPr>
        </p:nvSpPr>
        <p:spPr/>
        <p:txBody>
          <a:bodyPr/>
          <a:lstStyle>
            <a:lvl1pPr>
              <a:defRPr/>
            </a:lvl1pPr>
          </a:lstStyle>
          <a:p>
            <a:fld id="{CE9C0715-20DD-44C1-A397-63D3E2908AAC}" type="slidenum">
              <a:rPr lang="en-GB"/>
              <a:pPr/>
              <a:t>‹#›</a:t>
            </a:fld>
            <a:endParaRPr lang="en-GB" dirty="0"/>
          </a:p>
        </p:txBody>
      </p:sp>
      <p:sp>
        <p:nvSpPr>
          <p:cNvPr id="7" name="Date Placeholder 6"/>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3018378968"/>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6"/>
          <p:cNvSpPr>
            <a:spLocks noGrp="1"/>
          </p:cNvSpPr>
          <p:nvPr>
            <p:ph type="ftr" sz="quarter" idx="10"/>
          </p:nvPr>
        </p:nvSpPr>
        <p:spPr/>
        <p:txBody>
          <a:bodyPr/>
          <a:lstStyle>
            <a:lvl1pPr>
              <a:defRPr/>
            </a:lvl1pPr>
          </a:lstStyle>
          <a:p>
            <a:endParaRPr lang="en-GB" dirty="0"/>
          </a:p>
        </p:txBody>
      </p:sp>
      <p:sp>
        <p:nvSpPr>
          <p:cNvPr id="8" name="Slide Number Placeholder 7"/>
          <p:cNvSpPr>
            <a:spLocks noGrp="1"/>
          </p:cNvSpPr>
          <p:nvPr>
            <p:ph type="sldNum" sz="quarter" idx="11"/>
          </p:nvPr>
        </p:nvSpPr>
        <p:spPr/>
        <p:txBody>
          <a:bodyPr/>
          <a:lstStyle>
            <a:lvl1pPr>
              <a:defRPr/>
            </a:lvl1pPr>
          </a:lstStyle>
          <a:p>
            <a:fld id="{F63FF623-F9B7-4AD5-997D-24A670231D5B}" type="slidenum">
              <a:rPr lang="en-GB"/>
              <a:pPr/>
              <a:t>‹#›</a:t>
            </a:fld>
            <a:endParaRPr lang="en-GB" dirty="0"/>
          </a:p>
        </p:txBody>
      </p:sp>
      <p:sp>
        <p:nvSpPr>
          <p:cNvPr id="9" name="Date Placeholder 8"/>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210853289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lvl1pPr>
              <a:defRPr/>
            </a:lvl1pPr>
          </a:lstStyle>
          <a:p>
            <a:endParaRPr lang="en-GB" dirty="0"/>
          </a:p>
        </p:txBody>
      </p:sp>
      <p:sp>
        <p:nvSpPr>
          <p:cNvPr id="4" name="Slide Number Placeholder 3"/>
          <p:cNvSpPr>
            <a:spLocks noGrp="1"/>
          </p:cNvSpPr>
          <p:nvPr>
            <p:ph type="sldNum" sz="quarter" idx="11"/>
          </p:nvPr>
        </p:nvSpPr>
        <p:spPr/>
        <p:txBody>
          <a:bodyPr/>
          <a:lstStyle>
            <a:lvl1pPr>
              <a:defRPr/>
            </a:lvl1pPr>
          </a:lstStyle>
          <a:p>
            <a:fld id="{C8C3DDD7-9F1B-4234-860C-56759E2B7276}" type="slidenum">
              <a:rPr lang="en-GB"/>
              <a:pPr/>
              <a:t>‹#›</a:t>
            </a:fld>
            <a:endParaRPr lang="en-GB" dirty="0"/>
          </a:p>
        </p:txBody>
      </p:sp>
      <p:sp>
        <p:nvSpPr>
          <p:cNvPr id="5" name="Date Placeholder 4"/>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4259323145"/>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GB" dirty="0"/>
          </a:p>
        </p:txBody>
      </p:sp>
      <p:sp>
        <p:nvSpPr>
          <p:cNvPr id="3" name="Slide Number Placeholder 2"/>
          <p:cNvSpPr>
            <a:spLocks noGrp="1"/>
          </p:cNvSpPr>
          <p:nvPr>
            <p:ph type="sldNum" sz="quarter" idx="11"/>
          </p:nvPr>
        </p:nvSpPr>
        <p:spPr/>
        <p:txBody>
          <a:bodyPr/>
          <a:lstStyle>
            <a:lvl1pPr>
              <a:defRPr/>
            </a:lvl1pPr>
          </a:lstStyle>
          <a:p>
            <a:fld id="{D3B04A35-ADCC-4E4C-AB90-506D592E1A46}" type="slidenum">
              <a:rPr lang="en-GB"/>
              <a:pPr/>
              <a:t>‹#›</a:t>
            </a:fld>
            <a:endParaRPr lang="en-GB" dirty="0"/>
          </a:p>
        </p:txBody>
      </p:sp>
      <p:sp>
        <p:nvSpPr>
          <p:cNvPr id="4" name="Date Placeholder 3"/>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212148782"/>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GB" dirty="0"/>
          </a:p>
        </p:txBody>
      </p:sp>
      <p:sp>
        <p:nvSpPr>
          <p:cNvPr id="6" name="Slide Number Placeholder 5"/>
          <p:cNvSpPr>
            <a:spLocks noGrp="1"/>
          </p:cNvSpPr>
          <p:nvPr>
            <p:ph type="sldNum" sz="quarter" idx="11"/>
          </p:nvPr>
        </p:nvSpPr>
        <p:spPr/>
        <p:txBody>
          <a:bodyPr/>
          <a:lstStyle>
            <a:lvl1pPr>
              <a:defRPr/>
            </a:lvl1pPr>
          </a:lstStyle>
          <a:p>
            <a:fld id="{C86653D2-3BE8-48C6-B47F-F5D078892BCF}" type="slidenum">
              <a:rPr lang="en-GB"/>
              <a:pPr/>
              <a:t>‹#›</a:t>
            </a:fld>
            <a:endParaRPr lang="en-GB" dirty="0"/>
          </a:p>
        </p:txBody>
      </p:sp>
      <p:sp>
        <p:nvSpPr>
          <p:cNvPr id="7" name="Date Placeholder 6"/>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2597881853"/>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GB" dirty="0"/>
          </a:p>
        </p:txBody>
      </p:sp>
      <p:sp>
        <p:nvSpPr>
          <p:cNvPr id="6" name="Slide Number Placeholder 5"/>
          <p:cNvSpPr>
            <a:spLocks noGrp="1"/>
          </p:cNvSpPr>
          <p:nvPr>
            <p:ph type="sldNum" sz="quarter" idx="11"/>
          </p:nvPr>
        </p:nvSpPr>
        <p:spPr/>
        <p:txBody>
          <a:bodyPr/>
          <a:lstStyle>
            <a:lvl1pPr>
              <a:defRPr/>
            </a:lvl1pPr>
          </a:lstStyle>
          <a:p>
            <a:fld id="{35D96C0B-A6C3-4B30-80D0-6B733E13C87C}" type="slidenum">
              <a:rPr lang="en-GB"/>
              <a:pPr/>
              <a:t>‹#›</a:t>
            </a:fld>
            <a:endParaRPr lang="en-GB" dirty="0"/>
          </a:p>
        </p:txBody>
      </p:sp>
      <p:sp>
        <p:nvSpPr>
          <p:cNvPr id="7" name="Date Placeholder 6"/>
          <p:cNvSpPr>
            <a:spLocks noGrp="1"/>
          </p:cNvSpPr>
          <p:nvPr>
            <p:ph type="dt" sz="half" idx="12"/>
          </p:nvPr>
        </p:nvSpPr>
        <p:spPr/>
        <p:txBody>
          <a:bodyPr/>
          <a:lstStyle>
            <a:lvl1pPr>
              <a:defRPr/>
            </a:lvl1pPr>
          </a:lstStyle>
          <a:p>
            <a:endParaRPr lang="en-GB" dirty="0"/>
          </a:p>
        </p:txBody>
      </p:sp>
    </p:spTree>
    <p:extLst>
      <p:ext uri="{BB962C8B-B14F-4D97-AF65-F5344CB8AC3E}">
        <p14:creationId xmlns:p14="http://schemas.microsoft.com/office/powerpoint/2010/main" val="1557459320"/>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black">
          <a:xfrm>
            <a:off x="511175" y="0"/>
            <a:ext cx="8404225" cy="1109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16387" name="Rectangle 3"/>
          <p:cNvSpPr>
            <a:spLocks noGrp="1" noChangeArrowheads="1"/>
          </p:cNvSpPr>
          <p:nvPr>
            <p:ph type="body" idx="1"/>
          </p:nvPr>
        </p:nvSpPr>
        <p:spPr bwMode="auto">
          <a:xfrm>
            <a:off x="511175" y="1462088"/>
            <a:ext cx="8410575" cy="448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6388" name="Rectangle 4"/>
          <p:cNvSpPr>
            <a:spLocks noGrp="1" noChangeArrowheads="1"/>
          </p:cNvSpPr>
          <p:nvPr>
            <p:ph type="ftr" sz="quarter" idx="3"/>
          </p:nvPr>
        </p:nvSpPr>
        <p:spPr bwMode="black">
          <a:xfrm>
            <a:off x="511175" y="6408738"/>
            <a:ext cx="27940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000" b="1">
                <a:solidFill>
                  <a:schemeClr val="bg2"/>
                </a:solidFill>
              </a:defRPr>
            </a:lvl1pPr>
          </a:lstStyle>
          <a:p>
            <a:endParaRPr lang="en-GB" dirty="0"/>
          </a:p>
        </p:txBody>
      </p:sp>
      <p:sp>
        <p:nvSpPr>
          <p:cNvPr id="16389" name="Rectangle 5"/>
          <p:cNvSpPr>
            <a:spLocks noGrp="1" noChangeArrowheads="1"/>
          </p:cNvSpPr>
          <p:nvPr>
            <p:ph type="sldNum" sz="quarter" idx="4"/>
          </p:nvPr>
        </p:nvSpPr>
        <p:spPr bwMode="black">
          <a:xfrm>
            <a:off x="3548063" y="6408738"/>
            <a:ext cx="19050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b="1">
                <a:solidFill>
                  <a:schemeClr val="bg2"/>
                </a:solidFill>
              </a:defRPr>
            </a:lvl1pPr>
          </a:lstStyle>
          <a:p>
            <a:fld id="{ACF8C7AC-27C7-45FC-BA3B-C2144BA1897B}" type="slidenum">
              <a:rPr lang="en-GB"/>
              <a:pPr/>
              <a:t>‹#›</a:t>
            </a:fld>
            <a:endParaRPr lang="en-GB" dirty="0"/>
          </a:p>
        </p:txBody>
      </p:sp>
      <p:sp>
        <p:nvSpPr>
          <p:cNvPr id="16390" name="Rectangle 6"/>
          <p:cNvSpPr>
            <a:spLocks noGrp="1" noChangeArrowheads="1"/>
          </p:cNvSpPr>
          <p:nvPr>
            <p:ph type="dt" sz="half" idx="2"/>
          </p:nvPr>
        </p:nvSpPr>
        <p:spPr bwMode="black">
          <a:xfrm>
            <a:off x="5673725" y="6408738"/>
            <a:ext cx="19050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b="1">
                <a:solidFill>
                  <a:schemeClr val="bg2"/>
                </a:solidFill>
              </a:defRPr>
            </a:lvl1pPr>
          </a:lstStyle>
          <a:p>
            <a:endParaRPr lang="en-GB"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p:wipe dir="r"/>
  </p:transition>
  <p:timing>
    <p:tnLst>
      <p:par>
        <p:cTn id="1" dur="indefinite" restart="never" nodeType="tmRoot"/>
      </p:par>
    </p:tnLst>
  </p:timing>
  <p:hf hdr="0" ftr="0" dt="0"/>
  <p:txStyles>
    <p:titleStyle>
      <a:lvl1pPr algn="l" rtl="0" fontAlgn="base">
        <a:lnSpc>
          <a:spcPct val="90000"/>
        </a:lnSpc>
        <a:spcBef>
          <a:spcPct val="0"/>
        </a:spcBef>
        <a:spcAft>
          <a:spcPct val="0"/>
        </a:spcAft>
        <a:defRPr sz="3200" b="1">
          <a:solidFill>
            <a:schemeClr val="tx1"/>
          </a:solidFill>
          <a:latin typeface="+mj-lt"/>
          <a:ea typeface="+mj-ea"/>
          <a:cs typeface="+mj-cs"/>
        </a:defRPr>
      </a:lvl1pPr>
      <a:lvl2pPr algn="l" rtl="0" fontAlgn="base">
        <a:lnSpc>
          <a:spcPct val="90000"/>
        </a:lnSpc>
        <a:spcBef>
          <a:spcPct val="0"/>
        </a:spcBef>
        <a:spcAft>
          <a:spcPct val="0"/>
        </a:spcAft>
        <a:defRPr sz="3200" b="1">
          <a:solidFill>
            <a:schemeClr val="tx1"/>
          </a:solidFill>
          <a:latin typeface="Arial" charset="0"/>
        </a:defRPr>
      </a:lvl2pPr>
      <a:lvl3pPr algn="l" rtl="0" fontAlgn="base">
        <a:lnSpc>
          <a:spcPct val="90000"/>
        </a:lnSpc>
        <a:spcBef>
          <a:spcPct val="0"/>
        </a:spcBef>
        <a:spcAft>
          <a:spcPct val="0"/>
        </a:spcAft>
        <a:defRPr sz="3200" b="1">
          <a:solidFill>
            <a:schemeClr val="tx1"/>
          </a:solidFill>
          <a:latin typeface="Arial" charset="0"/>
        </a:defRPr>
      </a:lvl3pPr>
      <a:lvl4pPr algn="l" rtl="0" fontAlgn="base">
        <a:lnSpc>
          <a:spcPct val="90000"/>
        </a:lnSpc>
        <a:spcBef>
          <a:spcPct val="0"/>
        </a:spcBef>
        <a:spcAft>
          <a:spcPct val="0"/>
        </a:spcAft>
        <a:defRPr sz="3200" b="1">
          <a:solidFill>
            <a:schemeClr val="tx1"/>
          </a:solidFill>
          <a:latin typeface="Arial" charset="0"/>
        </a:defRPr>
      </a:lvl4pPr>
      <a:lvl5pPr algn="l" rtl="0" fontAlgn="base">
        <a:lnSpc>
          <a:spcPct val="90000"/>
        </a:lnSpc>
        <a:spcBef>
          <a:spcPct val="0"/>
        </a:spcBef>
        <a:spcAft>
          <a:spcPct val="0"/>
        </a:spcAft>
        <a:defRPr sz="3200" b="1">
          <a:solidFill>
            <a:schemeClr val="tx1"/>
          </a:solidFill>
          <a:latin typeface="Arial" charset="0"/>
        </a:defRPr>
      </a:lvl5pPr>
      <a:lvl6pPr marL="457200" algn="l" rtl="0" fontAlgn="base">
        <a:lnSpc>
          <a:spcPct val="90000"/>
        </a:lnSpc>
        <a:spcBef>
          <a:spcPct val="0"/>
        </a:spcBef>
        <a:spcAft>
          <a:spcPct val="0"/>
        </a:spcAft>
        <a:defRPr sz="3200" b="1">
          <a:solidFill>
            <a:schemeClr val="tx1"/>
          </a:solidFill>
          <a:latin typeface="Arial" charset="0"/>
        </a:defRPr>
      </a:lvl6pPr>
      <a:lvl7pPr marL="914400" algn="l" rtl="0" fontAlgn="base">
        <a:lnSpc>
          <a:spcPct val="90000"/>
        </a:lnSpc>
        <a:spcBef>
          <a:spcPct val="0"/>
        </a:spcBef>
        <a:spcAft>
          <a:spcPct val="0"/>
        </a:spcAft>
        <a:defRPr sz="3200" b="1">
          <a:solidFill>
            <a:schemeClr val="tx1"/>
          </a:solidFill>
          <a:latin typeface="Arial" charset="0"/>
        </a:defRPr>
      </a:lvl7pPr>
      <a:lvl8pPr marL="1371600" algn="l" rtl="0" fontAlgn="base">
        <a:lnSpc>
          <a:spcPct val="90000"/>
        </a:lnSpc>
        <a:spcBef>
          <a:spcPct val="0"/>
        </a:spcBef>
        <a:spcAft>
          <a:spcPct val="0"/>
        </a:spcAft>
        <a:defRPr sz="3200" b="1">
          <a:solidFill>
            <a:schemeClr val="tx1"/>
          </a:solidFill>
          <a:latin typeface="Arial" charset="0"/>
        </a:defRPr>
      </a:lvl8pPr>
      <a:lvl9pPr marL="1828800" algn="l" rtl="0" fontAlgn="base">
        <a:lnSpc>
          <a:spcPct val="90000"/>
        </a:lnSpc>
        <a:spcBef>
          <a:spcPct val="0"/>
        </a:spcBef>
        <a:spcAft>
          <a:spcPct val="0"/>
        </a:spcAft>
        <a:defRPr sz="3200" b="1">
          <a:solidFill>
            <a:schemeClr val="tx1"/>
          </a:solidFill>
          <a:latin typeface="Arial" charset="0"/>
        </a:defRPr>
      </a:lvl9pPr>
    </p:titleStyle>
    <p:bodyStyle>
      <a:lvl1pPr marL="342900" indent="-342900" algn="l" rtl="0" fontAlgn="base">
        <a:lnSpc>
          <a:spcPct val="95000"/>
        </a:lnSpc>
        <a:spcBef>
          <a:spcPct val="50000"/>
        </a:spcBef>
        <a:spcAft>
          <a:spcPct val="0"/>
        </a:spcAft>
        <a:buClr>
          <a:schemeClr val="accent1"/>
        </a:buClr>
        <a:buFont typeface="Wingdings" pitchFamily="2" charset="2"/>
        <a:buChar char="§"/>
        <a:defRPr sz="2400" b="1">
          <a:solidFill>
            <a:schemeClr val="tx1"/>
          </a:solidFill>
          <a:latin typeface="+mn-lt"/>
          <a:ea typeface="+mn-ea"/>
          <a:cs typeface="+mn-cs"/>
        </a:defRPr>
      </a:lvl1pPr>
      <a:lvl2pPr marL="742950" indent="-285750" algn="l" rtl="0" fontAlgn="base">
        <a:lnSpc>
          <a:spcPct val="95000"/>
        </a:lnSpc>
        <a:spcBef>
          <a:spcPct val="20000"/>
        </a:spcBef>
        <a:spcAft>
          <a:spcPct val="0"/>
        </a:spcAft>
        <a:buClr>
          <a:schemeClr val="accent1"/>
        </a:buClr>
        <a:buChar char="–"/>
        <a:defRPr sz="2000" b="1">
          <a:solidFill>
            <a:schemeClr val="tx1"/>
          </a:solidFill>
          <a:latin typeface="+mn-lt"/>
        </a:defRPr>
      </a:lvl2pPr>
      <a:lvl3pPr marL="1143000" indent="-228600" algn="l" rtl="0" fontAlgn="base">
        <a:lnSpc>
          <a:spcPct val="95000"/>
        </a:lnSpc>
        <a:spcBef>
          <a:spcPct val="20000"/>
        </a:spcBef>
        <a:spcAft>
          <a:spcPct val="0"/>
        </a:spcAft>
        <a:buClr>
          <a:schemeClr val="accent1"/>
        </a:buClr>
        <a:buChar char="•"/>
        <a:defRPr b="1">
          <a:solidFill>
            <a:schemeClr val="tx1"/>
          </a:solidFill>
          <a:latin typeface="+mn-lt"/>
        </a:defRPr>
      </a:lvl3pPr>
      <a:lvl4pPr marL="1600200" indent="-228600" algn="l" rtl="0" fontAlgn="base">
        <a:lnSpc>
          <a:spcPct val="95000"/>
        </a:lnSpc>
        <a:spcBef>
          <a:spcPct val="20000"/>
        </a:spcBef>
        <a:spcAft>
          <a:spcPct val="0"/>
        </a:spcAft>
        <a:buClr>
          <a:schemeClr val="accent1"/>
        </a:buClr>
        <a:buChar char="-"/>
        <a:defRPr sz="1600" b="1">
          <a:solidFill>
            <a:schemeClr val="tx1"/>
          </a:solidFill>
          <a:latin typeface="+mn-lt"/>
        </a:defRPr>
      </a:lvl4pPr>
      <a:lvl5pPr marL="2057400" indent="-228600" algn="l" rtl="0" fontAlgn="base">
        <a:lnSpc>
          <a:spcPct val="95000"/>
        </a:lnSpc>
        <a:spcBef>
          <a:spcPct val="20000"/>
        </a:spcBef>
        <a:spcAft>
          <a:spcPct val="0"/>
        </a:spcAft>
        <a:buClr>
          <a:schemeClr val="accent1"/>
        </a:buClr>
        <a:buChar char="·"/>
        <a:defRPr sz="1600" b="1">
          <a:solidFill>
            <a:schemeClr val="tx1"/>
          </a:solidFill>
          <a:latin typeface="+mn-lt"/>
        </a:defRPr>
      </a:lvl5pPr>
      <a:lvl6pPr marL="2514600" indent="-228600" algn="l" rtl="0" fontAlgn="base">
        <a:lnSpc>
          <a:spcPct val="95000"/>
        </a:lnSpc>
        <a:spcBef>
          <a:spcPct val="20000"/>
        </a:spcBef>
        <a:spcAft>
          <a:spcPct val="0"/>
        </a:spcAft>
        <a:buClr>
          <a:schemeClr val="accent1"/>
        </a:buClr>
        <a:buChar char="·"/>
        <a:defRPr sz="1600" b="1">
          <a:solidFill>
            <a:schemeClr val="tx1"/>
          </a:solidFill>
          <a:latin typeface="+mn-lt"/>
        </a:defRPr>
      </a:lvl6pPr>
      <a:lvl7pPr marL="2971800" indent="-228600" algn="l" rtl="0" fontAlgn="base">
        <a:lnSpc>
          <a:spcPct val="95000"/>
        </a:lnSpc>
        <a:spcBef>
          <a:spcPct val="20000"/>
        </a:spcBef>
        <a:spcAft>
          <a:spcPct val="0"/>
        </a:spcAft>
        <a:buClr>
          <a:schemeClr val="accent1"/>
        </a:buClr>
        <a:buChar char="·"/>
        <a:defRPr sz="1600" b="1">
          <a:solidFill>
            <a:schemeClr val="tx1"/>
          </a:solidFill>
          <a:latin typeface="+mn-lt"/>
        </a:defRPr>
      </a:lvl7pPr>
      <a:lvl8pPr marL="3429000" indent="-228600" algn="l" rtl="0" fontAlgn="base">
        <a:lnSpc>
          <a:spcPct val="95000"/>
        </a:lnSpc>
        <a:spcBef>
          <a:spcPct val="20000"/>
        </a:spcBef>
        <a:spcAft>
          <a:spcPct val="0"/>
        </a:spcAft>
        <a:buClr>
          <a:schemeClr val="accent1"/>
        </a:buClr>
        <a:buChar char="·"/>
        <a:defRPr sz="1600" b="1">
          <a:solidFill>
            <a:schemeClr val="tx1"/>
          </a:solidFill>
          <a:latin typeface="+mn-lt"/>
        </a:defRPr>
      </a:lvl8pPr>
      <a:lvl9pPr marL="3886200" indent="-228600" algn="l" rtl="0" fontAlgn="base">
        <a:lnSpc>
          <a:spcPct val="95000"/>
        </a:lnSpc>
        <a:spcBef>
          <a:spcPct val="20000"/>
        </a:spcBef>
        <a:spcAft>
          <a:spcPct val="0"/>
        </a:spcAft>
        <a:buClr>
          <a:schemeClr val="accent1"/>
        </a:buClr>
        <a:buChar char="·"/>
        <a:defRPr sz="16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www.ema.europa.eu/docs/en_GB/document_library/Scientific_guideline/2014/02/WC500160523.pdf" TargetMode="External"/><Relationship Id="rId3" Type="http://schemas.openxmlformats.org/officeDocument/2006/relationships/hyperlink" Target="http://www.ich.org/fileadmin/Public_Web_Site/ICH_Products/Guidelines/Efficacy/E5_R1/Step4/E5_R1__Guideline.pdf" TargetMode="External"/><Relationship Id="rId7" Type="http://schemas.openxmlformats.org/officeDocument/2006/relationships/hyperlink" Target="http://www.ich.org/fileadmin/Public_Web_Site/ICH_Products/Guidelines/Efficacy/E17/E17_Final_Concept_Paper_July_2014.pdf" TargetMode="External"/><Relationship Id="rId2" Type="http://schemas.openxmlformats.org/officeDocument/2006/relationships/hyperlink" Target="http://www.ich.org/fileadmin/Public_Web_Site/ICH_Products/Guidelines/Efficacy/E9/Step4/E9_Guideline.pdf" TargetMode="External"/><Relationship Id="rId1" Type="http://schemas.openxmlformats.org/officeDocument/2006/relationships/slideLayout" Target="../slideLayouts/slideLayout2.xml"/><Relationship Id="rId6" Type="http://schemas.openxmlformats.org/officeDocument/2006/relationships/hyperlink" Target="http://www.ema.europa.eu/docs/en_GB/document_library/Scientific_guideline/2010/01/WC500059887.pdf" TargetMode="External"/><Relationship Id="rId5" Type="http://schemas.openxmlformats.org/officeDocument/2006/relationships/hyperlink" Target="http://www.ich.org/fileadmin/Public_Web_Site/ICH_Products/Guidelines/Efficacy/E11/Step4/E11_Guideline.pdf" TargetMode="External"/><Relationship Id="rId4" Type="http://schemas.openxmlformats.org/officeDocument/2006/relationships/hyperlink" Target="http://www.ich.org/fileadmin/Public_Web_Site/ICH_Products/Guidelines/Efficacy/E7/Step4/E7_Guideline.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fda.gov/downloads/RegulatoryInformation/Guidances/UCM126835.pdf" TargetMode="External"/><Relationship Id="rId7" Type="http://schemas.openxmlformats.org/officeDocument/2006/relationships/hyperlink" Target="http://www.ispor.org/VIH/commentary_benefit-assessment.PDF" TargetMode="External"/><Relationship Id="rId2" Type="http://schemas.openxmlformats.org/officeDocument/2006/relationships/hyperlink" Target="http://www.fda.gov/downloads/Drugs/Guidances/UCM071665.pdf" TargetMode="External"/><Relationship Id="rId1" Type="http://schemas.openxmlformats.org/officeDocument/2006/relationships/slideLayout" Target="../slideLayouts/slideLayout2.xml"/><Relationship Id="rId6" Type="http://schemas.openxmlformats.org/officeDocument/2006/relationships/hyperlink" Target="https://www.iqwig.de/download/IQWiG_General_Methods_Version_%204-1.pdf" TargetMode="External"/><Relationship Id="rId5" Type="http://schemas.openxmlformats.org/officeDocument/2006/relationships/hyperlink" Target="http://www.nice.org.uk/article/pmg9/resources/non-guidance-guide-to-the-methods-of-technology-appraisal-2013-pdf" TargetMode="External"/><Relationship Id="rId4" Type="http://schemas.openxmlformats.org/officeDocument/2006/relationships/hyperlink" Target="http://www.eunethta.eu/eunethta-guideline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subTitle" idx="1"/>
          </p:nvPr>
        </p:nvSpPr>
        <p:spPr/>
        <p:txBody>
          <a:bodyPr/>
          <a:lstStyle/>
          <a:p>
            <a:r>
              <a:rPr lang="en-GB" dirty="0" smtClean="0"/>
              <a:t>Chrissie Fletcher Amgen Ltd</a:t>
            </a:r>
          </a:p>
          <a:p>
            <a:r>
              <a:rPr lang="en-GB" dirty="0" smtClean="0"/>
              <a:t>HTA 1-day scientific meeting </a:t>
            </a:r>
          </a:p>
          <a:p>
            <a:r>
              <a:rPr lang="en-GB" dirty="0" smtClean="0"/>
              <a:t>25</a:t>
            </a:r>
            <a:r>
              <a:rPr lang="en-GB" baseline="30000" dirty="0" smtClean="0"/>
              <a:t>th</a:t>
            </a:r>
            <a:r>
              <a:rPr lang="en-GB" dirty="0" smtClean="0"/>
              <a:t> Sept 2014 Bayer, Berlin</a:t>
            </a:r>
          </a:p>
          <a:p>
            <a:endParaRPr lang="en-US" dirty="0"/>
          </a:p>
        </p:txBody>
      </p:sp>
      <p:sp>
        <p:nvSpPr>
          <p:cNvPr id="4" name="Title 1"/>
          <p:cNvSpPr>
            <a:spLocks noGrp="1"/>
          </p:cNvSpPr>
          <p:nvPr>
            <p:ph type="ctrTitle"/>
          </p:nvPr>
        </p:nvSpPr>
        <p:spPr/>
        <p:txBody>
          <a:bodyPr/>
          <a:lstStyle/>
          <a:p>
            <a:r>
              <a:rPr lang="en-GB" dirty="0"/>
              <a:t>Subgroups for </a:t>
            </a:r>
            <a:r>
              <a:rPr lang="en-GB" dirty="0" smtClean="0"/>
              <a:t>Regulatory </a:t>
            </a:r>
            <a:r>
              <a:rPr lang="en-GB" dirty="0"/>
              <a:t>vs HTA – </a:t>
            </a:r>
            <a:r>
              <a:rPr lang="en-GB" dirty="0" smtClean="0"/>
              <a:t>Methods </a:t>
            </a:r>
            <a:r>
              <a:rPr lang="en-GB" dirty="0"/>
              <a:t>and </a:t>
            </a:r>
            <a:r>
              <a:rPr lang="en-GB" dirty="0" smtClean="0"/>
              <a:t>Perspectives</a:t>
            </a:r>
            <a:endParaRPr lang="en-GB"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EMA draft guideline on subgroups in confirmatory clinical trials</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10</a:t>
            </a:fld>
            <a:endParaRPr lang="en-GB" dirty="0"/>
          </a:p>
        </p:txBody>
      </p:sp>
      <p:sp>
        <p:nvSpPr>
          <p:cNvPr id="5" name="Content Placeholder 2"/>
          <p:cNvSpPr>
            <a:spLocks noGrp="1"/>
          </p:cNvSpPr>
          <p:nvPr/>
        </p:nvSpPr>
        <p:spPr bwMode="auto">
          <a:xfrm>
            <a:off x="685800" y="1124744"/>
            <a:ext cx="820668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0000"/>
              </a:lnSpc>
              <a:spcBef>
                <a:spcPct val="20000"/>
              </a:spcBef>
              <a:spcAft>
                <a:spcPct val="0"/>
              </a:spcAft>
              <a:buChar char="•"/>
              <a:defRPr sz="2400">
                <a:solidFill>
                  <a:schemeClr val="hlink"/>
                </a:solidFill>
                <a:latin typeface="+mn-lt"/>
                <a:ea typeface="+mn-ea"/>
                <a:cs typeface="+mn-cs"/>
              </a:defRPr>
            </a:lvl1pPr>
            <a:lvl2pPr marL="742950" indent="-285750" algn="l" rtl="0" eaLnBrk="0" fontAlgn="base" hangingPunct="0">
              <a:lnSpc>
                <a:spcPct val="90000"/>
              </a:lnSpc>
              <a:spcBef>
                <a:spcPct val="20000"/>
              </a:spcBef>
              <a:spcAft>
                <a:spcPct val="0"/>
              </a:spcAft>
              <a:buChar char="–"/>
              <a:defRPr sz="2000">
                <a:solidFill>
                  <a:srgbClr val="595959"/>
                </a:solidFill>
                <a:latin typeface="+mn-lt"/>
              </a:defRPr>
            </a:lvl2pPr>
            <a:lvl3pPr marL="1143000" indent="-228600" algn="l" rtl="0" eaLnBrk="0" fontAlgn="base" hangingPunct="0">
              <a:lnSpc>
                <a:spcPct val="90000"/>
              </a:lnSpc>
              <a:spcBef>
                <a:spcPct val="20000"/>
              </a:spcBef>
              <a:spcAft>
                <a:spcPct val="0"/>
              </a:spcAft>
              <a:buChar char="•"/>
              <a:defRPr>
                <a:solidFill>
                  <a:srgbClr val="999999"/>
                </a:solidFill>
                <a:latin typeface="+mn-lt"/>
              </a:defRPr>
            </a:lvl3pPr>
            <a:lvl4pPr marL="1600200" indent="-228600" algn="l" rtl="0" eaLnBrk="0" fontAlgn="base" hangingPunct="0">
              <a:spcBef>
                <a:spcPct val="20000"/>
              </a:spcBef>
              <a:spcAft>
                <a:spcPct val="0"/>
              </a:spcAft>
              <a:buFont typeface="Times" pitchFamily="18" charset="0"/>
              <a:buChar char="–"/>
              <a:defRPr sz="1600">
                <a:solidFill>
                  <a:srgbClr val="999999"/>
                </a:solidFill>
                <a:latin typeface="+mn-lt"/>
              </a:defRPr>
            </a:lvl4pPr>
            <a:lvl5pPr marL="2057400" indent="-228600" algn="l" rtl="0" eaLnBrk="0" fontAlgn="base" hangingPunct="0">
              <a:spcBef>
                <a:spcPct val="20000"/>
              </a:spcBef>
              <a:spcAft>
                <a:spcPct val="0"/>
              </a:spcAft>
              <a:buFont typeface="Times" pitchFamily="18" charset="0"/>
              <a:buChar char="–"/>
              <a:defRPr sz="1400">
                <a:solidFill>
                  <a:srgbClr val="999999"/>
                </a:solidFill>
                <a:latin typeface="+mn-lt"/>
              </a:defRPr>
            </a:lvl5pPr>
            <a:lvl6pPr marL="2514600" indent="-228600" algn="l" rtl="0" fontAlgn="base">
              <a:spcBef>
                <a:spcPct val="20000"/>
              </a:spcBef>
              <a:spcAft>
                <a:spcPct val="0"/>
              </a:spcAft>
              <a:buFont typeface="Times" pitchFamily="18" charset="0"/>
              <a:buChar char="–"/>
              <a:defRPr sz="1400">
                <a:solidFill>
                  <a:srgbClr val="999999"/>
                </a:solidFill>
                <a:latin typeface="+mn-lt"/>
              </a:defRPr>
            </a:lvl6pPr>
            <a:lvl7pPr marL="2971800" indent="-228600" algn="l" rtl="0" fontAlgn="base">
              <a:spcBef>
                <a:spcPct val="20000"/>
              </a:spcBef>
              <a:spcAft>
                <a:spcPct val="0"/>
              </a:spcAft>
              <a:buFont typeface="Times" pitchFamily="18" charset="0"/>
              <a:buChar char="–"/>
              <a:defRPr sz="1400">
                <a:solidFill>
                  <a:srgbClr val="999999"/>
                </a:solidFill>
                <a:latin typeface="+mn-lt"/>
              </a:defRPr>
            </a:lvl7pPr>
            <a:lvl8pPr marL="3429000" indent="-228600" algn="l" rtl="0" fontAlgn="base">
              <a:spcBef>
                <a:spcPct val="20000"/>
              </a:spcBef>
              <a:spcAft>
                <a:spcPct val="0"/>
              </a:spcAft>
              <a:buFont typeface="Times" pitchFamily="18" charset="0"/>
              <a:buChar char="–"/>
              <a:defRPr sz="1400">
                <a:solidFill>
                  <a:srgbClr val="999999"/>
                </a:solidFill>
                <a:latin typeface="+mn-lt"/>
              </a:defRPr>
            </a:lvl8pPr>
            <a:lvl9pPr marL="3886200" indent="-228600" algn="l" rtl="0" fontAlgn="base">
              <a:spcBef>
                <a:spcPct val="20000"/>
              </a:spcBef>
              <a:spcAft>
                <a:spcPct val="0"/>
              </a:spcAft>
              <a:buFont typeface="Times" pitchFamily="18" charset="0"/>
              <a:buChar char="–"/>
              <a:defRPr sz="1400">
                <a:solidFill>
                  <a:srgbClr val="999999"/>
                </a:solidFill>
                <a:latin typeface="+mn-lt"/>
              </a:defRPr>
            </a:lvl9pPr>
          </a:lstStyle>
          <a:p>
            <a:pPr eaLnBrk="1" hangingPunct="1">
              <a:buClr>
                <a:schemeClr val="accent1"/>
              </a:buClr>
              <a:buFont typeface="Wingdings" panose="05000000000000000000" pitchFamily="2" charset="2"/>
              <a:buChar char="§"/>
            </a:pPr>
            <a:r>
              <a:rPr lang="en-GB" sz="2000" b="1" dirty="0" smtClean="0">
                <a:solidFill>
                  <a:schemeClr val="tx1"/>
                </a:solidFill>
              </a:rPr>
              <a:t>Pre-agreement with regulatory authorities on important subgroups prior to starting trials (key vs exploratory)</a:t>
            </a:r>
          </a:p>
          <a:p>
            <a:pPr eaLnBrk="1" hangingPunct="1">
              <a:buClr>
                <a:schemeClr val="accent1"/>
              </a:buClr>
              <a:buFont typeface="Wingdings" panose="05000000000000000000" pitchFamily="2" charset="2"/>
              <a:buChar char="§"/>
            </a:pPr>
            <a:r>
              <a:rPr lang="en-GB" sz="2000" b="1" dirty="0">
                <a:solidFill>
                  <a:schemeClr val="tx1"/>
                </a:solidFill>
              </a:rPr>
              <a:t>Subgroup characteristics should be easy to measure and scale is important</a:t>
            </a:r>
          </a:p>
          <a:p>
            <a:pPr eaLnBrk="1" hangingPunct="1">
              <a:buClr>
                <a:schemeClr val="accent1"/>
              </a:buClr>
              <a:buFont typeface="Wingdings" panose="05000000000000000000" pitchFamily="2" charset="2"/>
              <a:buChar char="§"/>
            </a:pPr>
            <a:r>
              <a:rPr lang="en-GB" sz="2000" b="1" dirty="0" smtClean="0">
                <a:solidFill>
                  <a:schemeClr val="tx1"/>
                </a:solidFill>
              </a:rPr>
              <a:t>Defining how to assess consistency of effect difficult</a:t>
            </a:r>
          </a:p>
          <a:p>
            <a:pPr eaLnBrk="1" hangingPunct="1">
              <a:buClr>
                <a:schemeClr val="accent1"/>
              </a:buClr>
              <a:buFont typeface="Wingdings" panose="05000000000000000000" pitchFamily="2" charset="2"/>
              <a:buChar char="§"/>
            </a:pPr>
            <a:r>
              <a:rPr lang="en-GB" sz="2000" b="1" dirty="0" smtClean="0">
                <a:solidFill>
                  <a:schemeClr val="tx1"/>
                </a:solidFill>
              </a:rPr>
              <a:t>Interaction tests are a possible way of approaching subgroup analyses and should be presented with estimates of size of effect in addition to p-values.  </a:t>
            </a:r>
          </a:p>
          <a:p>
            <a:pPr eaLnBrk="1" hangingPunct="1">
              <a:buClr>
                <a:schemeClr val="accent1"/>
              </a:buClr>
              <a:buFont typeface="Wingdings" panose="05000000000000000000" pitchFamily="2" charset="2"/>
              <a:buChar char="§"/>
            </a:pPr>
            <a:r>
              <a:rPr lang="en-GB" sz="2000" b="1" dirty="0" smtClean="0">
                <a:solidFill>
                  <a:schemeClr val="tx1"/>
                </a:solidFill>
              </a:rPr>
              <a:t>Replication </a:t>
            </a:r>
            <a:r>
              <a:rPr lang="en-GB" sz="2000" b="1" dirty="0">
                <a:solidFill>
                  <a:schemeClr val="tx1"/>
                </a:solidFill>
              </a:rPr>
              <a:t>across </a:t>
            </a:r>
            <a:r>
              <a:rPr lang="en-GB" sz="2000" b="1" dirty="0" smtClean="0">
                <a:solidFill>
                  <a:schemeClr val="tx1"/>
                </a:solidFill>
              </a:rPr>
              <a:t>&gt;1 trial </a:t>
            </a:r>
            <a:r>
              <a:rPr lang="en-GB" sz="2000" b="1" dirty="0">
                <a:solidFill>
                  <a:schemeClr val="tx1"/>
                </a:solidFill>
              </a:rPr>
              <a:t>can help with interpretation</a:t>
            </a:r>
          </a:p>
          <a:p>
            <a:pPr eaLnBrk="1" hangingPunct="1">
              <a:buClr>
                <a:schemeClr val="accent1"/>
              </a:buClr>
              <a:buFont typeface="Wingdings" panose="05000000000000000000" pitchFamily="2" charset="2"/>
              <a:buChar char="§"/>
            </a:pPr>
            <a:r>
              <a:rPr lang="en-GB" sz="2000" b="1" dirty="0" smtClean="0">
                <a:solidFill>
                  <a:schemeClr val="tx1"/>
                </a:solidFill>
              </a:rPr>
              <a:t>Analyses depend </a:t>
            </a:r>
            <a:r>
              <a:rPr lang="en-GB" sz="2000" b="1" dirty="0">
                <a:solidFill>
                  <a:schemeClr val="tx1"/>
                </a:solidFill>
              </a:rPr>
              <a:t>on </a:t>
            </a:r>
            <a:r>
              <a:rPr lang="en-GB" sz="2000" b="1" dirty="0" smtClean="0">
                <a:solidFill>
                  <a:schemeClr val="tx1"/>
                </a:solidFill>
              </a:rPr>
              <a:t>heterogeneity in target population</a:t>
            </a:r>
            <a:endParaRPr lang="en-GB" sz="2000" b="1" dirty="0">
              <a:solidFill>
                <a:schemeClr val="tx1"/>
              </a:solidFill>
            </a:endParaRPr>
          </a:p>
          <a:p>
            <a:pPr eaLnBrk="1" hangingPunct="1">
              <a:buClr>
                <a:schemeClr val="accent1"/>
              </a:buClr>
              <a:buFont typeface="Wingdings" panose="05000000000000000000" pitchFamily="2" charset="2"/>
              <a:buChar char="§"/>
            </a:pPr>
            <a:r>
              <a:rPr lang="en-GB" sz="2000" b="1" dirty="0" smtClean="0">
                <a:solidFill>
                  <a:schemeClr val="tx1"/>
                </a:solidFill>
              </a:rPr>
              <a:t>Forest </a:t>
            </a:r>
            <a:r>
              <a:rPr lang="en-GB" sz="2000" b="1" dirty="0">
                <a:solidFill>
                  <a:schemeClr val="tx1"/>
                </a:solidFill>
              </a:rPr>
              <a:t>plots are useful for visual </a:t>
            </a:r>
            <a:r>
              <a:rPr lang="en-GB" sz="2000" b="1" dirty="0" smtClean="0">
                <a:solidFill>
                  <a:schemeClr val="tx1"/>
                </a:solidFill>
              </a:rPr>
              <a:t>display</a:t>
            </a:r>
          </a:p>
          <a:p>
            <a:pPr eaLnBrk="1" hangingPunct="1">
              <a:buClr>
                <a:schemeClr val="accent1"/>
              </a:buClr>
              <a:buFont typeface="Wingdings" panose="05000000000000000000" pitchFamily="2" charset="2"/>
              <a:buChar char="§"/>
            </a:pPr>
            <a:r>
              <a:rPr lang="en-GB" sz="2000" b="1" dirty="0" smtClean="0">
                <a:solidFill>
                  <a:schemeClr val="tx1"/>
                </a:solidFill>
              </a:rPr>
              <a:t>Bayesian </a:t>
            </a:r>
            <a:r>
              <a:rPr lang="en-GB" sz="2000" b="1" dirty="0">
                <a:solidFill>
                  <a:schemeClr val="tx1"/>
                </a:solidFill>
              </a:rPr>
              <a:t>approaches may be potentially useful in some situations</a:t>
            </a:r>
          </a:p>
          <a:p>
            <a:pPr eaLnBrk="1" hangingPunct="1">
              <a:buClr>
                <a:schemeClr val="accent1"/>
              </a:buClr>
              <a:buFont typeface="Wingdings" panose="05000000000000000000" pitchFamily="2" charset="2"/>
              <a:buChar char="§"/>
            </a:pPr>
            <a:endParaRPr lang="en-GB" sz="2000" b="1" dirty="0" smtClean="0">
              <a:solidFill>
                <a:schemeClr val="tx1"/>
              </a:solidFill>
            </a:endParaRPr>
          </a:p>
        </p:txBody>
      </p:sp>
    </p:spTree>
    <p:extLst>
      <p:ext uri="{BB962C8B-B14F-4D97-AF65-F5344CB8AC3E}">
        <p14:creationId xmlns:p14="http://schemas.microsoft.com/office/powerpoint/2010/main" val="1535032997"/>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175" y="0"/>
            <a:ext cx="8632825" cy="1109663"/>
          </a:xfrm>
        </p:spPr>
        <p:txBody>
          <a:bodyPr/>
          <a:lstStyle/>
          <a:p>
            <a:r>
              <a:rPr lang="en-GB" dirty="0" smtClean="0"/>
              <a:t>EMA draft guideline on subgroups in confirmatory clinical trials – Industry views</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11</a:t>
            </a:fld>
            <a:endParaRPr lang="en-GB" dirty="0"/>
          </a:p>
        </p:txBody>
      </p:sp>
      <p:sp>
        <p:nvSpPr>
          <p:cNvPr id="5" name="Content Placeholder 2"/>
          <p:cNvSpPr>
            <a:spLocks noGrp="1"/>
          </p:cNvSpPr>
          <p:nvPr/>
        </p:nvSpPr>
        <p:spPr bwMode="auto">
          <a:xfrm>
            <a:off x="685800" y="1124744"/>
            <a:ext cx="820668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0000"/>
              </a:lnSpc>
              <a:spcBef>
                <a:spcPct val="20000"/>
              </a:spcBef>
              <a:spcAft>
                <a:spcPct val="0"/>
              </a:spcAft>
              <a:buChar char="•"/>
              <a:defRPr sz="2400">
                <a:solidFill>
                  <a:schemeClr val="hlink"/>
                </a:solidFill>
                <a:latin typeface="+mn-lt"/>
                <a:ea typeface="+mn-ea"/>
                <a:cs typeface="+mn-cs"/>
              </a:defRPr>
            </a:lvl1pPr>
            <a:lvl2pPr marL="742950" indent="-285750" algn="l" rtl="0" eaLnBrk="0" fontAlgn="base" hangingPunct="0">
              <a:lnSpc>
                <a:spcPct val="90000"/>
              </a:lnSpc>
              <a:spcBef>
                <a:spcPct val="20000"/>
              </a:spcBef>
              <a:spcAft>
                <a:spcPct val="0"/>
              </a:spcAft>
              <a:buChar char="–"/>
              <a:defRPr sz="2000">
                <a:solidFill>
                  <a:srgbClr val="595959"/>
                </a:solidFill>
                <a:latin typeface="+mn-lt"/>
              </a:defRPr>
            </a:lvl2pPr>
            <a:lvl3pPr marL="1143000" indent="-228600" algn="l" rtl="0" eaLnBrk="0" fontAlgn="base" hangingPunct="0">
              <a:lnSpc>
                <a:spcPct val="90000"/>
              </a:lnSpc>
              <a:spcBef>
                <a:spcPct val="20000"/>
              </a:spcBef>
              <a:spcAft>
                <a:spcPct val="0"/>
              </a:spcAft>
              <a:buChar char="•"/>
              <a:defRPr>
                <a:solidFill>
                  <a:srgbClr val="999999"/>
                </a:solidFill>
                <a:latin typeface="+mn-lt"/>
              </a:defRPr>
            </a:lvl3pPr>
            <a:lvl4pPr marL="1600200" indent="-228600" algn="l" rtl="0" eaLnBrk="0" fontAlgn="base" hangingPunct="0">
              <a:spcBef>
                <a:spcPct val="20000"/>
              </a:spcBef>
              <a:spcAft>
                <a:spcPct val="0"/>
              </a:spcAft>
              <a:buFont typeface="Times" pitchFamily="18" charset="0"/>
              <a:buChar char="–"/>
              <a:defRPr sz="1600">
                <a:solidFill>
                  <a:srgbClr val="999999"/>
                </a:solidFill>
                <a:latin typeface="+mn-lt"/>
              </a:defRPr>
            </a:lvl4pPr>
            <a:lvl5pPr marL="2057400" indent="-228600" algn="l" rtl="0" eaLnBrk="0" fontAlgn="base" hangingPunct="0">
              <a:spcBef>
                <a:spcPct val="20000"/>
              </a:spcBef>
              <a:spcAft>
                <a:spcPct val="0"/>
              </a:spcAft>
              <a:buFont typeface="Times" pitchFamily="18" charset="0"/>
              <a:buChar char="–"/>
              <a:defRPr sz="1400">
                <a:solidFill>
                  <a:srgbClr val="999999"/>
                </a:solidFill>
                <a:latin typeface="+mn-lt"/>
              </a:defRPr>
            </a:lvl5pPr>
            <a:lvl6pPr marL="2514600" indent="-228600" algn="l" rtl="0" fontAlgn="base">
              <a:spcBef>
                <a:spcPct val="20000"/>
              </a:spcBef>
              <a:spcAft>
                <a:spcPct val="0"/>
              </a:spcAft>
              <a:buFont typeface="Times" pitchFamily="18" charset="0"/>
              <a:buChar char="–"/>
              <a:defRPr sz="1400">
                <a:solidFill>
                  <a:srgbClr val="999999"/>
                </a:solidFill>
                <a:latin typeface="+mn-lt"/>
              </a:defRPr>
            </a:lvl6pPr>
            <a:lvl7pPr marL="2971800" indent="-228600" algn="l" rtl="0" fontAlgn="base">
              <a:spcBef>
                <a:spcPct val="20000"/>
              </a:spcBef>
              <a:spcAft>
                <a:spcPct val="0"/>
              </a:spcAft>
              <a:buFont typeface="Times" pitchFamily="18" charset="0"/>
              <a:buChar char="–"/>
              <a:defRPr sz="1400">
                <a:solidFill>
                  <a:srgbClr val="999999"/>
                </a:solidFill>
                <a:latin typeface="+mn-lt"/>
              </a:defRPr>
            </a:lvl7pPr>
            <a:lvl8pPr marL="3429000" indent="-228600" algn="l" rtl="0" fontAlgn="base">
              <a:spcBef>
                <a:spcPct val="20000"/>
              </a:spcBef>
              <a:spcAft>
                <a:spcPct val="0"/>
              </a:spcAft>
              <a:buFont typeface="Times" pitchFamily="18" charset="0"/>
              <a:buChar char="–"/>
              <a:defRPr sz="1400">
                <a:solidFill>
                  <a:srgbClr val="999999"/>
                </a:solidFill>
                <a:latin typeface="+mn-lt"/>
              </a:defRPr>
            </a:lvl8pPr>
            <a:lvl9pPr marL="3886200" indent="-228600" algn="l" rtl="0" fontAlgn="base">
              <a:spcBef>
                <a:spcPct val="20000"/>
              </a:spcBef>
              <a:spcAft>
                <a:spcPct val="0"/>
              </a:spcAft>
              <a:buFont typeface="Times" pitchFamily="18" charset="0"/>
              <a:buChar char="–"/>
              <a:defRPr sz="1400">
                <a:solidFill>
                  <a:srgbClr val="999999"/>
                </a:solidFill>
                <a:latin typeface="+mn-lt"/>
              </a:defRPr>
            </a:lvl9pPr>
          </a:lstStyle>
          <a:p>
            <a:pPr eaLnBrk="1" hangingPunct="1">
              <a:buClr>
                <a:schemeClr val="accent1"/>
              </a:buClr>
              <a:buFont typeface="Wingdings" panose="05000000000000000000" pitchFamily="2" charset="2"/>
              <a:buChar char="§"/>
            </a:pPr>
            <a:r>
              <a:rPr lang="en-GB" b="1" dirty="0">
                <a:solidFill>
                  <a:schemeClr val="tx1"/>
                </a:solidFill>
              </a:rPr>
              <a:t>EFSPI/PSI submitted comments (~ 18 pages</a:t>
            </a:r>
            <a:r>
              <a:rPr lang="en-GB" b="1" dirty="0" smtClean="0">
                <a:solidFill>
                  <a:schemeClr val="tx1"/>
                </a:solidFill>
              </a:rPr>
              <a:t>), for example further clarification regarding:</a:t>
            </a:r>
          </a:p>
          <a:p>
            <a:pPr lvl="1" eaLnBrk="1" hangingPunct="1">
              <a:buClr>
                <a:schemeClr val="accent1"/>
              </a:buClr>
              <a:buFont typeface="Arial" panose="020B0604020202020204" pitchFamily="34" charset="0"/>
              <a:buChar char="−"/>
            </a:pPr>
            <a:r>
              <a:rPr lang="en-GB" sz="1800" b="1" dirty="0">
                <a:solidFill>
                  <a:schemeClr val="tx1"/>
                </a:solidFill>
              </a:rPr>
              <a:t>Rare diseases</a:t>
            </a:r>
          </a:p>
          <a:p>
            <a:pPr lvl="1" eaLnBrk="1" hangingPunct="1">
              <a:buClr>
                <a:schemeClr val="accent1"/>
              </a:buClr>
              <a:buFont typeface="Arial" panose="020B0604020202020204" pitchFamily="34" charset="0"/>
              <a:buChar char="−"/>
            </a:pPr>
            <a:r>
              <a:rPr lang="en-GB" sz="1800" b="1" dirty="0">
                <a:solidFill>
                  <a:schemeClr val="tx1"/>
                </a:solidFill>
              </a:rPr>
              <a:t>Subgroups for reimbursement</a:t>
            </a:r>
          </a:p>
          <a:p>
            <a:pPr lvl="1" eaLnBrk="1" hangingPunct="1">
              <a:buClr>
                <a:schemeClr val="accent1"/>
              </a:buClr>
              <a:buFont typeface="Arial" panose="020B0604020202020204" pitchFamily="34" charset="0"/>
              <a:buChar char="−"/>
            </a:pPr>
            <a:r>
              <a:rPr lang="en-GB" sz="1800" b="1" dirty="0">
                <a:solidFill>
                  <a:schemeClr val="tx1"/>
                </a:solidFill>
              </a:rPr>
              <a:t>Dose adjustment for different subgroups… and the impact on benefit/risk</a:t>
            </a:r>
          </a:p>
          <a:p>
            <a:pPr lvl="1" eaLnBrk="1" hangingPunct="1">
              <a:buClr>
                <a:schemeClr val="accent1"/>
              </a:buClr>
              <a:buFont typeface="Arial" panose="020B0604020202020204" pitchFamily="34" charset="0"/>
              <a:buChar char="−"/>
            </a:pPr>
            <a:r>
              <a:rPr lang="en-GB" sz="1800" b="1" dirty="0">
                <a:solidFill>
                  <a:schemeClr val="tx1"/>
                </a:solidFill>
              </a:rPr>
              <a:t>Use of subgroups in adaptive designs</a:t>
            </a:r>
          </a:p>
          <a:p>
            <a:pPr lvl="1" eaLnBrk="1" hangingPunct="1">
              <a:buClr>
                <a:schemeClr val="accent1"/>
              </a:buClr>
              <a:buFont typeface="Arial" panose="020B0604020202020204" pitchFamily="34" charset="0"/>
              <a:buChar char="−"/>
            </a:pPr>
            <a:r>
              <a:rPr lang="en-GB" sz="1800" b="1" dirty="0">
                <a:solidFill>
                  <a:schemeClr val="tx1"/>
                </a:solidFill>
              </a:rPr>
              <a:t>Role of Bayesian </a:t>
            </a:r>
            <a:r>
              <a:rPr lang="en-GB" sz="1800" b="1" dirty="0" smtClean="0">
                <a:solidFill>
                  <a:schemeClr val="tx1"/>
                </a:solidFill>
              </a:rPr>
              <a:t>methods</a:t>
            </a:r>
          </a:p>
          <a:p>
            <a:pPr lvl="1" eaLnBrk="1" hangingPunct="1">
              <a:buClr>
                <a:schemeClr val="accent1"/>
              </a:buClr>
              <a:buFont typeface="Arial" panose="020B0604020202020204" pitchFamily="34" charset="0"/>
              <a:buChar char="−"/>
            </a:pPr>
            <a:r>
              <a:rPr lang="en-GB" sz="1800" b="1" dirty="0" smtClean="0">
                <a:solidFill>
                  <a:schemeClr val="tx1"/>
                </a:solidFill>
              </a:rPr>
              <a:t>Confirmatory subgroups vs exploratory subgroups</a:t>
            </a:r>
          </a:p>
          <a:p>
            <a:pPr eaLnBrk="1" hangingPunct="1">
              <a:buClr>
                <a:schemeClr val="accent1"/>
              </a:buClr>
              <a:buFont typeface="Wingdings" panose="05000000000000000000" pitchFamily="2" charset="2"/>
              <a:buChar char="§"/>
            </a:pPr>
            <a:r>
              <a:rPr lang="en-GB" sz="2200" b="1" dirty="0" smtClean="0">
                <a:solidFill>
                  <a:schemeClr val="tx1"/>
                </a:solidFill>
              </a:rPr>
              <a:t>EFPIA submitted comments (~ 42 pages), for example further clarification regarding:</a:t>
            </a:r>
          </a:p>
          <a:p>
            <a:pPr lvl="1" eaLnBrk="1" hangingPunct="1">
              <a:buClr>
                <a:schemeClr val="accent1"/>
              </a:buClr>
              <a:buFont typeface="Arial" panose="020B0604020202020204" pitchFamily="34" charset="0"/>
              <a:buChar char="−"/>
            </a:pPr>
            <a:r>
              <a:rPr lang="en-GB" sz="1800" b="1" dirty="0" smtClean="0">
                <a:solidFill>
                  <a:schemeClr val="tx1"/>
                </a:solidFill>
              </a:rPr>
              <a:t>Assessing safety in subgroups (+ benefit-risk)</a:t>
            </a:r>
          </a:p>
          <a:p>
            <a:pPr lvl="1" eaLnBrk="1" hangingPunct="1">
              <a:buClr>
                <a:schemeClr val="accent1"/>
              </a:buClr>
              <a:buFont typeface="Arial" panose="020B0604020202020204" pitchFamily="34" charset="0"/>
              <a:buChar char="−"/>
            </a:pPr>
            <a:r>
              <a:rPr lang="en-GB" sz="1800" b="1" dirty="0" smtClean="0">
                <a:solidFill>
                  <a:schemeClr val="tx1"/>
                </a:solidFill>
              </a:rPr>
              <a:t>Pre-specification and labelling</a:t>
            </a:r>
          </a:p>
          <a:p>
            <a:pPr lvl="1" eaLnBrk="1" hangingPunct="1">
              <a:buClr>
                <a:schemeClr val="accent1"/>
              </a:buClr>
              <a:buFont typeface="Arial" panose="020B0604020202020204" pitchFamily="34" charset="0"/>
              <a:buChar char="−"/>
            </a:pPr>
            <a:r>
              <a:rPr lang="en-GB" sz="1800" b="1" dirty="0" smtClean="0">
                <a:solidFill>
                  <a:schemeClr val="tx1"/>
                </a:solidFill>
              </a:rPr>
              <a:t>Multiplicity, credibility, replication….</a:t>
            </a:r>
          </a:p>
          <a:p>
            <a:pPr lvl="1" eaLnBrk="1" hangingPunct="1">
              <a:buClr>
                <a:schemeClr val="accent1"/>
              </a:buClr>
              <a:buFont typeface="Arial" panose="020B0604020202020204" pitchFamily="34" charset="0"/>
              <a:buChar char="−"/>
            </a:pPr>
            <a:r>
              <a:rPr lang="en-GB" sz="1800" b="1" dirty="0" smtClean="0">
                <a:solidFill>
                  <a:schemeClr val="tx1"/>
                </a:solidFill>
              </a:rPr>
              <a:t>Guideline for assessors and Industry or just assessors?</a:t>
            </a:r>
          </a:p>
          <a:p>
            <a:pPr lvl="1" eaLnBrk="1" hangingPunct="1">
              <a:buClr>
                <a:schemeClr val="accent1"/>
              </a:buClr>
              <a:buFont typeface="Wingdings" panose="05000000000000000000" pitchFamily="2" charset="2"/>
              <a:buChar char="§"/>
            </a:pPr>
            <a:endParaRPr lang="en-GB" sz="1800" b="1" dirty="0" smtClean="0">
              <a:solidFill>
                <a:schemeClr val="tx1"/>
              </a:solidFill>
            </a:endParaRPr>
          </a:p>
          <a:p>
            <a:pPr lvl="1" eaLnBrk="1" hangingPunct="1">
              <a:buClr>
                <a:schemeClr val="accent1"/>
              </a:buClr>
              <a:buFont typeface="Wingdings" panose="05000000000000000000" pitchFamily="2" charset="2"/>
              <a:buChar char="§"/>
            </a:pPr>
            <a:endParaRPr lang="en-GB" sz="1800" b="1" dirty="0">
              <a:solidFill>
                <a:schemeClr val="tx1"/>
              </a:solidFill>
            </a:endParaRPr>
          </a:p>
          <a:p>
            <a:pPr eaLnBrk="1" hangingPunct="1">
              <a:buClr>
                <a:schemeClr val="accent1"/>
              </a:buClr>
              <a:buFont typeface="Wingdings" panose="05000000000000000000" pitchFamily="2" charset="2"/>
              <a:buChar char="§"/>
            </a:pPr>
            <a:endParaRPr lang="en-GB" sz="2000" b="1" dirty="0" smtClean="0">
              <a:solidFill>
                <a:schemeClr val="tx1"/>
              </a:solidFill>
            </a:endParaRPr>
          </a:p>
        </p:txBody>
      </p:sp>
    </p:spTree>
    <p:extLst>
      <p:ext uri="{BB962C8B-B14F-4D97-AF65-F5344CB8AC3E}">
        <p14:creationId xmlns:p14="http://schemas.microsoft.com/office/powerpoint/2010/main" val="1532813549"/>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FDA</a:t>
            </a:r>
            <a:endParaRPr lang="en-GB" dirty="0"/>
          </a:p>
        </p:txBody>
      </p:sp>
      <p:sp>
        <p:nvSpPr>
          <p:cNvPr id="3" name="Content Placeholder 2"/>
          <p:cNvSpPr>
            <a:spLocks noGrp="1"/>
          </p:cNvSpPr>
          <p:nvPr>
            <p:ph idx="1"/>
          </p:nvPr>
        </p:nvSpPr>
        <p:spPr/>
        <p:txBody>
          <a:bodyPr/>
          <a:lstStyle/>
          <a:p>
            <a:r>
              <a:rPr lang="en-US" b="0" i="1" dirty="0"/>
              <a:t>Guideline for the Format and Content of the Clinical and Statistical </a:t>
            </a:r>
            <a:r>
              <a:rPr lang="en-US" b="0" i="1" dirty="0" smtClean="0"/>
              <a:t>Sections of </a:t>
            </a:r>
            <a:r>
              <a:rPr lang="en-US" b="0" i="1" dirty="0"/>
              <a:t>New Drug Applications </a:t>
            </a:r>
            <a:r>
              <a:rPr lang="en-US" b="0" dirty="0"/>
              <a:t>emphasized the importance of conducting subset analyses on data </a:t>
            </a:r>
            <a:r>
              <a:rPr lang="en-US" b="0" dirty="0" smtClean="0"/>
              <a:t>from clinical </a:t>
            </a:r>
            <a:r>
              <a:rPr lang="en-US" b="0" dirty="0"/>
              <a:t>studies submitted in new drug applications (NDAs</a:t>
            </a:r>
            <a:r>
              <a:rPr lang="en-US" b="0" dirty="0" smtClean="0"/>
              <a:t>) – focus on race and ethnicity</a:t>
            </a:r>
          </a:p>
          <a:p>
            <a:r>
              <a:rPr lang="en-GB" b="0" i="1" dirty="0" smtClean="0"/>
              <a:t>Guideline </a:t>
            </a:r>
            <a:r>
              <a:rPr lang="en-US" b="0" i="1" dirty="0" smtClean="0"/>
              <a:t>for </a:t>
            </a:r>
            <a:r>
              <a:rPr lang="en-US" b="0" i="1" dirty="0"/>
              <a:t>the Study and Evaluation of Gender Differences in the Clinical Evaluation of Drugs</a:t>
            </a:r>
            <a:r>
              <a:rPr lang="en-US" b="0" dirty="0"/>
              <a:t>. </a:t>
            </a:r>
            <a:r>
              <a:rPr lang="en-US" b="0" dirty="0" smtClean="0"/>
              <a:t>The guidance </a:t>
            </a:r>
            <a:r>
              <a:rPr lang="en-US" b="0" dirty="0"/>
              <a:t>specifically called for analyzing trials by gender and for evaluating pharmacokinetics </a:t>
            </a:r>
            <a:r>
              <a:rPr lang="en-US" b="0" dirty="0" smtClean="0"/>
              <a:t>in </a:t>
            </a:r>
            <a:r>
              <a:rPr lang="en-GB" b="0" dirty="0" smtClean="0"/>
              <a:t>women</a:t>
            </a:r>
            <a:r>
              <a:rPr lang="en-GB" b="0" dirty="0"/>
              <a:t>.</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12</a:t>
            </a:fld>
            <a:endParaRPr lang="en-GB" dirty="0"/>
          </a:p>
        </p:txBody>
      </p:sp>
    </p:spTree>
    <p:extLst>
      <p:ext uri="{BB962C8B-B14F-4D97-AF65-F5344CB8AC3E}">
        <p14:creationId xmlns:p14="http://schemas.microsoft.com/office/powerpoint/2010/main" val="1105718998"/>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175" y="87089"/>
            <a:ext cx="8404225" cy="1109663"/>
          </a:xfrm>
        </p:spPr>
        <p:txBody>
          <a:bodyPr/>
          <a:lstStyle/>
          <a:p>
            <a:r>
              <a:rPr lang="en-GB" sz="2800" dirty="0" smtClean="0"/>
              <a:t>FDA </a:t>
            </a:r>
            <a:r>
              <a:rPr lang="en-US" sz="2800" b="0" i="1" dirty="0"/>
              <a:t>Guideline for the Format and Content of the Clinical and Statistical Sections of New Drug Applications </a:t>
            </a:r>
            <a:endParaRPr lang="en-GB" sz="2800" dirty="0"/>
          </a:p>
        </p:txBody>
      </p:sp>
      <p:sp>
        <p:nvSpPr>
          <p:cNvPr id="3" name="Content Placeholder 2"/>
          <p:cNvSpPr>
            <a:spLocks noGrp="1"/>
          </p:cNvSpPr>
          <p:nvPr>
            <p:ph idx="1"/>
          </p:nvPr>
        </p:nvSpPr>
        <p:spPr/>
        <p:txBody>
          <a:bodyPr/>
          <a:lstStyle/>
          <a:p>
            <a:r>
              <a:rPr lang="en-US" sz="2000" dirty="0" smtClean="0"/>
              <a:t>Evidence to </a:t>
            </a:r>
            <a:r>
              <a:rPr lang="en-US" sz="2000" dirty="0"/>
              <a:t>support </a:t>
            </a:r>
            <a:r>
              <a:rPr lang="en-US" sz="2000" dirty="0" smtClean="0"/>
              <a:t>labeling for </a:t>
            </a:r>
            <a:r>
              <a:rPr lang="en-US" sz="2000" dirty="0"/>
              <a:t>specific </a:t>
            </a:r>
            <a:r>
              <a:rPr lang="en-US" sz="2000" dirty="0" smtClean="0"/>
              <a:t>subgroups </a:t>
            </a:r>
            <a:r>
              <a:rPr lang="en-US" sz="2000" dirty="0"/>
              <a:t>(</a:t>
            </a:r>
            <a:r>
              <a:rPr lang="en-US" sz="2000" dirty="0" smtClean="0"/>
              <a:t>for example</a:t>
            </a:r>
            <a:r>
              <a:rPr lang="en-US" sz="2000" dirty="0"/>
              <a:t>, pediatrics, geriatrics, patients with </a:t>
            </a:r>
            <a:r>
              <a:rPr lang="en-US" sz="2000" dirty="0" smtClean="0"/>
              <a:t>renal </a:t>
            </a:r>
            <a:r>
              <a:rPr lang="en-GB" sz="2000" dirty="0" smtClean="0"/>
              <a:t>failure)</a:t>
            </a:r>
          </a:p>
          <a:p>
            <a:r>
              <a:rPr lang="en-US" sz="2000" dirty="0" smtClean="0"/>
              <a:t>Subgroup </a:t>
            </a:r>
            <a:r>
              <a:rPr lang="en-US" sz="2000" dirty="0"/>
              <a:t>hypotheses should be </a:t>
            </a:r>
            <a:r>
              <a:rPr lang="en-US" sz="2000" dirty="0" smtClean="0"/>
              <a:t>stated explicitly</a:t>
            </a:r>
            <a:r>
              <a:rPr lang="en-US" sz="2000" dirty="0"/>
              <a:t>. It should be noted whether the objectives </a:t>
            </a:r>
            <a:r>
              <a:rPr lang="en-US" sz="2000" dirty="0" smtClean="0"/>
              <a:t>were pre-planned </a:t>
            </a:r>
            <a:r>
              <a:rPr lang="en-US" sz="2000" dirty="0"/>
              <a:t>or formulated during or after completion of </a:t>
            </a:r>
            <a:r>
              <a:rPr lang="en-US" sz="2000" dirty="0" smtClean="0"/>
              <a:t>the </a:t>
            </a:r>
            <a:r>
              <a:rPr lang="en-GB" sz="2000" dirty="0" smtClean="0"/>
              <a:t>study.</a:t>
            </a:r>
          </a:p>
          <a:p>
            <a:pPr lvl="1"/>
            <a:r>
              <a:rPr lang="en-GB" sz="1600" dirty="0" smtClean="0"/>
              <a:t>Not pre-planned, usually not considered adequate for definite conclusions</a:t>
            </a:r>
          </a:p>
          <a:p>
            <a:r>
              <a:rPr lang="en-US" sz="2000" dirty="0"/>
              <a:t>If </a:t>
            </a:r>
            <a:r>
              <a:rPr lang="en-US" sz="2000" dirty="0" smtClean="0"/>
              <a:t>the </a:t>
            </a:r>
            <a:r>
              <a:rPr lang="en-US" sz="2000" dirty="0"/>
              <a:t>size of the study permits, relevant </a:t>
            </a:r>
            <a:r>
              <a:rPr lang="en-US" sz="2000" dirty="0" smtClean="0"/>
              <a:t>demographic or </a:t>
            </a:r>
            <a:r>
              <a:rPr lang="en-US" sz="2000" dirty="0"/>
              <a:t>baseline value-defined subgroups should be </a:t>
            </a:r>
            <a:r>
              <a:rPr lang="en-US" sz="2000" dirty="0" smtClean="0"/>
              <a:t>examined for </a:t>
            </a:r>
            <a:r>
              <a:rPr lang="en-US" sz="2000" dirty="0"/>
              <a:t>unusually large or small responses and the </a:t>
            </a:r>
            <a:r>
              <a:rPr lang="en-US" sz="2000" dirty="0" smtClean="0"/>
              <a:t>results presented</a:t>
            </a:r>
            <a:r>
              <a:rPr lang="en-US" sz="2000" dirty="0"/>
              <a:t>, e.g., comparison of effects by </a:t>
            </a:r>
            <a:r>
              <a:rPr lang="en-US" sz="2000" dirty="0" smtClean="0"/>
              <a:t>severity groups</a:t>
            </a:r>
            <a:r>
              <a:rPr lang="en-US" sz="2000" dirty="0"/>
              <a:t>, by age, sex, or race, or by history of </a:t>
            </a:r>
            <a:r>
              <a:rPr lang="en-US" sz="2000" dirty="0" smtClean="0"/>
              <a:t>prior treatment </a:t>
            </a:r>
            <a:r>
              <a:rPr lang="en-US" sz="2000" dirty="0"/>
              <a:t>with a drug of the same class. </a:t>
            </a:r>
            <a:endParaRPr lang="en-US" sz="2000" dirty="0" smtClean="0"/>
          </a:p>
          <a:p>
            <a:pPr lvl="1"/>
            <a:r>
              <a:rPr lang="en-US" sz="1600" dirty="0" smtClean="0"/>
              <a:t>not </a:t>
            </a:r>
            <a:r>
              <a:rPr lang="en-US" sz="1600" dirty="0"/>
              <a:t>intended to “salvage” an </a:t>
            </a:r>
            <a:r>
              <a:rPr lang="en-US" sz="1600" dirty="0" smtClean="0"/>
              <a:t>otherwise non-supportive </a:t>
            </a:r>
            <a:r>
              <a:rPr lang="en-US" sz="1600" dirty="0"/>
              <a:t>study </a:t>
            </a:r>
            <a:endParaRPr lang="en-US" sz="1600" dirty="0" smtClean="0"/>
          </a:p>
          <a:p>
            <a:pPr lvl="1"/>
            <a:r>
              <a:rPr lang="en-US" sz="1600" dirty="0" smtClean="0"/>
              <a:t>may </a:t>
            </a:r>
            <a:r>
              <a:rPr lang="en-US" sz="1600" dirty="0"/>
              <a:t>suggest hypotheses </a:t>
            </a:r>
            <a:r>
              <a:rPr lang="en-US" sz="1600" dirty="0" smtClean="0"/>
              <a:t>worth examining </a:t>
            </a:r>
            <a:r>
              <a:rPr lang="en-US" sz="1600" dirty="0"/>
              <a:t>in other studies </a:t>
            </a:r>
            <a:r>
              <a:rPr lang="en-US" sz="1600" dirty="0" smtClean="0"/>
              <a:t>or</a:t>
            </a:r>
          </a:p>
          <a:p>
            <a:pPr lvl="1"/>
            <a:r>
              <a:rPr lang="en-US" sz="1600" dirty="0" smtClean="0"/>
              <a:t>refining </a:t>
            </a:r>
            <a:r>
              <a:rPr lang="en-GB" sz="1600" dirty="0" smtClean="0"/>
              <a:t>labelling </a:t>
            </a:r>
            <a:r>
              <a:rPr lang="en-GB" sz="1600" dirty="0"/>
              <a:t>information, patient selection, </a:t>
            </a:r>
            <a:r>
              <a:rPr lang="en-GB" sz="1600" dirty="0" smtClean="0"/>
              <a:t>dose selection</a:t>
            </a:r>
            <a:r>
              <a:rPr lang="en-GB" sz="1600" dirty="0"/>
              <a:t>, etc.</a:t>
            </a:r>
          </a:p>
        </p:txBody>
      </p:sp>
      <p:sp>
        <p:nvSpPr>
          <p:cNvPr id="4" name="Slide Number Placeholder 3"/>
          <p:cNvSpPr>
            <a:spLocks noGrp="1"/>
          </p:cNvSpPr>
          <p:nvPr>
            <p:ph type="sldNum" sz="quarter" idx="11"/>
          </p:nvPr>
        </p:nvSpPr>
        <p:spPr/>
        <p:txBody>
          <a:bodyPr/>
          <a:lstStyle/>
          <a:p>
            <a:fld id="{DBEC836F-C7B8-4B5A-8596-A58EA176DC97}" type="slidenum">
              <a:rPr lang="en-GB" smtClean="0"/>
              <a:pPr/>
              <a:t>13</a:t>
            </a:fld>
            <a:endParaRPr lang="en-GB" dirty="0"/>
          </a:p>
        </p:txBody>
      </p:sp>
    </p:spTree>
    <p:extLst>
      <p:ext uri="{BB962C8B-B14F-4D97-AF65-F5344CB8AC3E}">
        <p14:creationId xmlns:p14="http://schemas.microsoft.com/office/powerpoint/2010/main" val="2234698521"/>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Guidance on methods and perspectives from HTA agencies</a:t>
            </a:r>
            <a:endParaRPr lang="en-GB" dirty="0"/>
          </a:p>
        </p:txBody>
      </p:sp>
      <p:sp>
        <p:nvSpPr>
          <p:cNvPr id="3" name="Content Placeholder 2"/>
          <p:cNvSpPr>
            <a:spLocks noGrp="1"/>
          </p:cNvSpPr>
          <p:nvPr>
            <p:ph idx="1"/>
          </p:nvPr>
        </p:nvSpPr>
        <p:spPr/>
        <p:txBody>
          <a:bodyPr/>
          <a:lstStyle/>
          <a:p>
            <a:r>
              <a:rPr lang="en-GB" dirty="0" smtClean="0"/>
              <a:t>Subgroup analyses are covered in numerous HTA agency guidance documents</a:t>
            </a:r>
          </a:p>
          <a:p>
            <a:pPr lvl="1"/>
            <a:r>
              <a:rPr lang="en-GB" dirty="0" smtClean="0"/>
              <a:t>EUnetHTA (network of HTA agencies across Europe)</a:t>
            </a:r>
          </a:p>
          <a:p>
            <a:pPr lvl="1"/>
            <a:r>
              <a:rPr lang="en-GB" dirty="0" smtClean="0"/>
              <a:t>NICE (England/Wales)</a:t>
            </a:r>
          </a:p>
          <a:p>
            <a:pPr lvl="1"/>
            <a:r>
              <a:rPr lang="en-GB" dirty="0" smtClean="0"/>
              <a:t>IQWiG (Germany)</a:t>
            </a:r>
          </a:p>
          <a:p>
            <a:pPr lvl="1"/>
            <a:r>
              <a:rPr lang="en-GB" dirty="0" smtClean="0"/>
              <a:t>+ other countries (e.g. France, Australia, Canada)</a:t>
            </a:r>
          </a:p>
          <a:p>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14</a:t>
            </a:fld>
            <a:endParaRPr lang="en-GB" dirty="0"/>
          </a:p>
        </p:txBody>
      </p:sp>
    </p:spTree>
    <p:extLst>
      <p:ext uri="{BB962C8B-B14F-4D97-AF65-F5344CB8AC3E}">
        <p14:creationId xmlns:p14="http://schemas.microsoft.com/office/powerpoint/2010/main" val="2589998037"/>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EUnetHTA </a:t>
            </a:r>
            <a:r>
              <a:rPr lang="en-US" sz="2400" dirty="0" smtClean="0"/>
              <a:t>Applicability </a:t>
            </a:r>
            <a:r>
              <a:rPr lang="en-US" sz="2400" dirty="0"/>
              <a:t>of evidence in the context of a relative effectiveness assessment of pharmaceuticals </a:t>
            </a:r>
            <a:endParaRPr lang="en-GB" sz="2400" dirty="0"/>
          </a:p>
        </p:txBody>
      </p:sp>
      <p:sp>
        <p:nvSpPr>
          <p:cNvPr id="3" name="Content Placeholder 2"/>
          <p:cNvSpPr>
            <a:spLocks noGrp="1"/>
          </p:cNvSpPr>
          <p:nvPr>
            <p:ph idx="1"/>
          </p:nvPr>
        </p:nvSpPr>
        <p:spPr>
          <a:xfrm>
            <a:off x="511175" y="1556792"/>
            <a:ext cx="8410575" cy="4481512"/>
          </a:xfrm>
        </p:spPr>
        <p:txBody>
          <a:bodyPr/>
          <a:lstStyle/>
          <a:p>
            <a:r>
              <a:rPr lang="en-GB" dirty="0" smtClean="0"/>
              <a:t>“</a:t>
            </a:r>
            <a:r>
              <a:rPr lang="en-US" b="0" dirty="0" smtClean="0"/>
              <a:t>Metaregression</a:t>
            </a:r>
            <a:r>
              <a:rPr lang="en-US" b="0" dirty="0"/>
              <a:t>, subgroup analysis, and/or separate applicability summary tables may help reviewers, and those using the reports see how well the body of evidence applies to the question at </a:t>
            </a:r>
            <a:r>
              <a:rPr lang="en-US" b="0" dirty="0" smtClean="0"/>
              <a:t>hand</a:t>
            </a:r>
            <a:r>
              <a:rPr lang="en-US" b="0" dirty="0"/>
              <a:t>.</a:t>
            </a:r>
            <a:r>
              <a:rPr lang="en-GB" dirty="0" smtClean="0"/>
              <a:t>”</a:t>
            </a:r>
          </a:p>
          <a:p>
            <a:r>
              <a:rPr lang="en-GB" dirty="0" smtClean="0"/>
              <a:t>“</a:t>
            </a:r>
            <a:r>
              <a:rPr lang="en-US" b="0" dirty="0"/>
              <a:t>I</a:t>
            </a:r>
            <a:r>
              <a:rPr lang="en-US" b="0" dirty="0" smtClean="0"/>
              <a:t>n </a:t>
            </a:r>
            <a:r>
              <a:rPr lang="en-US" b="0" dirty="0"/>
              <a:t>large clinical trials it is possible to have reliable subgroup analyses which may help prescribers to relate the trial’s findings more closely to patients for whom they are trying to select appropriate </a:t>
            </a:r>
            <a:r>
              <a:rPr lang="en-US" b="0" dirty="0" smtClean="0"/>
              <a:t>therapies</a:t>
            </a:r>
            <a:r>
              <a:rPr lang="en-GB" dirty="0" smtClean="0"/>
              <a:t>”</a:t>
            </a:r>
          </a:p>
          <a:p>
            <a:r>
              <a:rPr lang="en-GB" dirty="0" smtClean="0"/>
              <a:t>“</a:t>
            </a:r>
            <a:r>
              <a:rPr lang="en-US" b="0" dirty="0"/>
              <a:t>Moderators: Are there any analyses of moderator effects—including </a:t>
            </a:r>
            <a:r>
              <a:rPr lang="en-US" b="0" dirty="0" smtClean="0"/>
              <a:t>different </a:t>
            </a:r>
            <a:r>
              <a:rPr lang="en-US" b="0" dirty="0"/>
              <a:t>subgroups of participants and types of intervention </a:t>
            </a:r>
            <a:r>
              <a:rPr lang="en-US" b="0" dirty="0" smtClean="0"/>
              <a:t>— to assess </a:t>
            </a:r>
            <a:r>
              <a:rPr lang="en-US" b="0" dirty="0"/>
              <a:t>robustness versus specificity of effects? </a:t>
            </a:r>
            <a:r>
              <a:rPr lang="en-GB" dirty="0" smtClean="0"/>
              <a:t>”</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15</a:t>
            </a:fld>
            <a:endParaRPr lang="en-GB" dirty="0"/>
          </a:p>
        </p:txBody>
      </p:sp>
    </p:spTree>
    <p:extLst>
      <p:ext uri="{BB962C8B-B14F-4D97-AF65-F5344CB8AC3E}">
        <p14:creationId xmlns:p14="http://schemas.microsoft.com/office/powerpoint/2010/main" val="2622473329"/>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NICE</a:t>
            </a:r>
            <a:endParaRPr lang="en-GB" dirty="0"/>
          </a:p>
        </p:txBody>
      </p:sp>
      <p:sp>
        <p:nvSpPr>
          <p:cNvPr id="3" name="Content Placeholder 2"/>
          <p:cNvSpPr>
            <a:spLocks noGrp="1"/>
          </p:cNvSpPr>
          <p:nvPr>
            <p:ph idx="1"/>
          </p:nvPr>
        </p:nvSpPr>
        <p:spPr/>
        <p:txBody>
          <a:bodyPr/>
          <a:lstStyle/>
          <a:p>
            <a:r>
              <a:rPr lang="en-GB" dirty="0" smtClean="0"/>
              <a:t>Require estimates of clinical and cost effectiveness by subgroups</a:t>
            </a:r>
          </a:p>
          <a:p>
            <a:r>
              <a:rPr lang="en-GB" dirty="0" smtClean="0"/>
              <a:t>Clearly defined subgroups ideally identified based on expected differential clinical or cost effectiveness because of known biological/other justified factors</a:t>
            </a:r>
          </a:p>
          <a:p>
            <a:pPr lvl="1"/>
            <a:r>
              <a:rPr lang="en-GB" dirty="0"/>
              <a:t>Biological plausibility for why subgroups may </a:t>
            </a:r>
            <a:r>
              <a:rPr lang="en-GB" dirty="0" smtClean="0"/>
              <a:t>differ</a:t>
            </a:r>
          </a:p>
          <a:p>
            <a:r>
              <a:rPr lang="en-GB" dirty="0" smtClean="0"/>
              <a:t>Ideally pre-defined (e.g. at scoping stage) with rationale for expected subgroup effects, </a:t>
            </a:r>
          </a:p>
          <a:p>
            <a:pPr lvl="1"/>
            <a:r>
              <a:rPr lang="en-GB" dirty="0" smtClean="0"/>
              <a:t>subgroups </a:t>
            </a:r>
            <a:r>
              <a:rPr lang="en-GB" dirty="0"/>
              <a:t>could be identified later (post-scoping</a:t>
            </a:r>
            <a:r>
              <a:rPr lang="en-GB" dirty="0" smtClean="0"/>
              <a:t>)</a:t>
            </a:r>
          </a:p>
          <a:p>
            <a:pPr lvl="1"/>
            <a:r>
              <a:rPr lang="en-GB" dirty="0" smtClean="0"/>
              <a:t>‘relevant subgroups may be identified in terms of differences in 1 or more contributors to absolute treatment effects’</a:t>
            </a:r>
            <a:endParaRPr lang="en-GB" dirty="0"/>
          </a:p>
          <a:p>
            <a:pPr lvl="1"/>
            <a:r>
              <a:rPr lang="en-GB" dirty="0" smtClean="0"/>
              <a:t>‘post-hoc data dredging in search of subgroup effects should be avoided and will be viewed sceptically’</a:t>
            </a:r>
          </a:p>
        </p:txBody>
      </p:sp>
      <p:sp>
        <p:nvSpPr>
          <p:cNvPr id="4" name="Slide Number Placeholder 3"/>
          <p:cNvSpPr>
            <a:spLocks noGrp="1"/>
          </p:cNvSpPr>
          <p:nvPr>
            <p:ph type="sldNum" sz="quarter" idx="11"/>
          </p:nvPr>
        </p:nvSpPr>
        <p:spPr/>
        <p:txBody>
          <a:bodyPr/>
          <a:lstStyle/>
          <a:p>
            <a:fld id="{DBEC836F-C7B8-4B5A-8596-A58EA176DC97}" type="slidenum">
              <a:rPr lang="en-GB" smtClean="0"/>
              <a:pPr/>
              <a:t>16</a:t>
            </a:fld>
            <a:endParaRPr lang="en-GB" dirty="0"/>
          </a:p>
        </p:txBody>
      </p:sp>
    </p:spTree>
    <p:extLst>
      <p:ext uri="{BB962C8B-B14F-4D97-AF65-F5344CB8AC3E}">
        <p14:creationId xmlns:p14="http://schemas.microsoft.com/office/powerpoint/2010/main" val="1675287535"/>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NICE</a:t>
            </a:r>
            <a:endParaRPr lang="en-GB" dirty="0"/>
          </a:p>
        </p:txBody>
      </p:sp>
      <p:sp>
        <p:nvSpPr>
          <p:cNvPr id="3" name="Content Placeholder 2"/>
          <p:cNvSpPr>
            <a:spLocks noGrp="1"/>
          </p:cNvSpPr>
          <p:nvPr>
            <p:ph idx="1"/>
          </p:nvPr>
        </p:nvSpPr>
        <p:spPr>
          <a:xfrm>
            <a:off x="511175" y="1340768"/>
            <a:ext cx="8410575" cy="4481512"/>
          </a:xfrm>
        </p:spPr>
        <p:txBody>
          <a:bodyPr/>
          <a:lstStyle/>
          <a:p>
            <a:r>
              <a:rPr lang="en-GB" dirty="0" smtClean="0"/>
              <a:t>Careful consideration for choice of scale </a:t>
            </a:r>
          </a:p>
          <a:p>
            <a:r>
              <a:rPr lang="en-GB" dirty="0" smtClean="0"/>
              <a:t>Statistical precision of all subgroup effects reflected in analysis of parameter uncertainty</a:t>
            </a:r>
          </a:p>
          <a:p>
            <a:r>
              <a:rPr lang="en-GB" dirty="0" smtClean="0"/>
              <a:t>Differences in relative effects between subgroups due to chance could be high when multiple subgroups reported </a:t>
            </a:r>
          </a:p>
          <a:p>
            <a:r>
              <a:rPr lang="en-GB" dirty="0" smtClean="0"/>
              <a:t>Credibility will be enhanced when expected subgroup effect has pre-specified rationale and consistent across studies)</a:t>
            </a:r>
          </a:p>
          <a:p>
            <a:pPr lvl="1"/>
            <a:r>
              <a:rPr lang="en-GB" dirty="0" smtClean="0"/>
              <a:t>Quality of analysis, representativeness of evidence and relevance to decision problem important</a:t>
            </a:r>
            <a:endParaRPr lang="en-GB" dirty="0"/>
          </a:p>
          <a:p>
            <a:r>
              <a:rPr lang="en-GB" dirty="0" smtClean="0"/>
              <a:t>Subgroups not considered based solely on differential treatment costs</a:t>
            </a:r>
          </a:p>
        </p:txBody>
      </p:sp>
      <p:sp>
        <p:nvSpPr>
          <p:cNvPr id="4" name="Slide Number Placeholder 3"/>
          <p:cNvSpPr>
            <a:spLocks noGrp="1"/>
          </p:cNvSpPr>
          <p:nvPr>
            <p:ph type="sldNum" sz="quarter" idx="11"/>
          </p:nvPr>
        </p:nvSpPr>
        <p:spPr/>
        <p:txBody>
          <a:bodyPr/>
          <a:lstStyle/>
          <a:p>
            <a:fld id="{DBEC836F-C7B8-4B5A-8596-A58EA176DC97}" type="slidenum">
              <a:rPr lang="en-GB" smtClean="0"/>
              <a:pPr/>
              <a:t>17</a:t>
            </a:fld>
            <a:endParaRPr lang="en-GB" dirty="0"/>
          </a:p>
        </p:txBody>
      </p:sp>
    </p:spTree>
    <p:extLst>
      <p:ext uri="{BB962C8B-B14F-4D97-AF65-F5344CB8AC3E}">
        <p14:creationId xmlns:p14="http://schemas.microsoft.com/office/powerpoint/2010/main" val="1416355161"/>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IQWiG</a:t>
            </a:r>
            <a:endParaRPr lang="en-GB" dirty="0"/>
          </a:p>
        </p:txBody>
      </p:sp>
      <p:sp>
        <p:nvSpPr>
          <p:cNvPr id="3" name="Content Placeholder 2"/>
          <p:cNvSpPr>
            <a:spLocks noGrp="1"/>
          </p:cNvSpPr>
          <p:nvPr>
            <p:ph idx="1"/>
          </p:nvPr>
        </p:nvSpPr>
        <p:spPr>
          <a:xfrm>
            <a:off x="511175" y="1268760"/>
            <a:ext cx="8410575" cy="4481512"/>
          </a:xfrm>
        </p:spPr>
        <p:txBody>
          <a:bodyPr/>
          <a:lstStyle/>
          <a:p>
            <a:r>
              <a:rPr lang="en-GB" sz="2000" dirty="0" smtClean="0"/>
              <a:t>Pre-specification</a:t>
            </a:r>
          </a:p>
          <a:p>
            <a:pPr lvl="1"/>
            <a:r>
              <a:rPr lang="en-GB" sz="1800" dirty="0" smtClean="0"/>
              <a:t>Subgroup analyses rarely planned a priori</a:t>
            </a:r>
          </a:p>
          <a:p>
            <a:pPr lvl="1"/>
            <a:r>
              <a:rPr lang="en-GB" sz="1800" dirty="0" smtClean="0"/>
              <a:t>Post-hoc results cannot be regarded as confirmatory</a:t>
            </a:r>
          </a:p>
          <a:p>
            <a:r>
              <a:rPr lang="en-GB" sz="2000" dirty="0" smtClean="0"/>
              <a:t>Multiplicity</a:t>
            </a:r>
          </a:p>
          <a:p>
            <a:pPr lvl="1"/>
            <a:r>
              <a:rPr lang="en-GB" sz="1800" dirty="0" smtClean="0"/>
              <a:t>Caution with interpreting results from several subgroups</a:t>
            </a:r>
          </a:p>
          <a:p>
            <a:r>
              <a:rPr lang="en-GB" sz="2000" dirty="0" smtClean="0"/>
              <a:t>Lack of power</a:t>
            </a:r>
          </a:p>
          <a:p>
            <a:pPr lvl="1"/>
            <a:r>
              <a:rPr lang="en-GB" sz="1800" dirty="0" smtClean="0"/>
              <a:t>Subgroup sizes often too small to detect moderate differences (unless included in sample size calculations)</a:t>
            </a:r>
          </a:p>
          <a:p>
            <a:r>
              <a:rPr lang="en-GB" sz="2000" dirty="0" smtClean="0"/>
              <a:t>Testing for homogeneity</a:t>
            </a:r>
          </a:p>
          <a:p>
            <a:r>
              <a:rPr lang="en-GB" sz="2000" dirty="0" smtClean="0"/>
              <a:t>Despite limitations, subgroups may represent best scientific evidence</a:t>
            </a:r>
          </a:p>
          <a:p>
            <a:r>
              <a:rPr lang="en-GB" sz="2000" dirty="0" smtClean="0"/>
              <a:t>Written into law “show a therapeutically relevant added benefit” in patient subgroups</a:t>
            </a:r>
          </a:p>
          <a:p>
            <a:pPr lvl="1"/>
            <a:r>
              <a:rPr lang="en-GB" sz="1600" dirty="0" smtClean="0"/>
              <a:t>Gender, age, disease severity and disease state required</a:t>
            </a:r>
            <a:endParaRPr lang="en-GB" sz="1600"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18</a:t>
            </a:fld>
            <a:endParaRPr lang="en-GB" dirty="0"/>
          </a:p>
        </p:txBody>
      </p:sp>
    </p:spTree>
    <p:extLst>
      <p:ext uri="{BB962C8B-B14F-4D97-AF65-F5344CB8AC3E}">
        <p14:creationId xmlns:p14="http://schemas.microsoft.com/office/powerpoint/2010/main" val="18612498"/>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GB" dirty="0" smtClean="0"/>
              <a:t>Comparing regulatory and HTA agency method guidelines</a:t>
            </a:r>
            <a:endParaRPr lang="en-GB" dirty="0"/>
          </a:p>
        </p:txBody>
      </p:sp>
      <p:sp>
        <p:nvSpPr>
          <p:cNvPr id="3" name="Text Placeholder 2"/>
          <p:cNvSpPr>
            <a:spLocks noGrp="1"/>
          </p:cNvSpPr>
          <p:nvPr>
            <p:ph type="body" idx="1"/>
          </p:nvPr>
        </p:nvSpPr>
        <p:spPr/>
        <p:txBody>
          <a:bodyPr/>
          <a:lstStyle/>
          <a:p>
            <a:r>
              <a:rPr lang="en-GB" dirty="0" smtClean="0"/>
              <a:t>Similarities</a:t>
            </a:r>
            <a:endParaRPr lang="en-GB" dirty="0"/>
          </a:p>
        </p:txBody>
      </p:sp>
      <p:sp>
        <p:nvSpPr>
          <p:cNvPr id="4" name="Content Placeholder 3"/>
          <p:cNvSpPr>
            <a:spLocks noGrp="1"/>
          </p:cNvSpPr>
          <p:nvPr>
            <p:ph sz="half" idx="2"/>
          </p:nvPr>
        </p:nvSpPr>
        <p:spPr/>
        <p:txBody>
          <a:bodyPr/>
          <a:lstStyle/>
          <a:p>
            <a:r>
              <a:rPr lang="en-GB" dirty="0" smtClean="0"/>
              <a:t>Prospectively defined and statistically powered (ideal)</a:t>
            </a:r>
          </a:p>
          <a:p>
            <a:r>
              <a:rPr lang="en-GB" dirty="0" smtClean="0"/>
              <a:t>Biologic rationale</a:t>
            </a:r>
          </a:p>
          <a:p>
            <a:r>
              <a:rPr lang="en-GB" dirty="0" smtClean="0"/>
              <a:t>Small number of subgroups tested</a:t>
            </a:r>
          </a:p>
          <a:p>
            <a:r>
              <a:rPr lang="en-GB" dirty="0" smtClean="0"/>
              <a:t>Assessment of heterogeneity</a:t>
            </a:r>
          </a:p>
          <a:p>
            <a:r>
              <a:rPr lang="en-GB" dirty="0" smtClean="0"/>
              <a:t>Replication</a:t>
            </a:r>
          </a:p>
          <a:p>
            <a:endParaRPr lang="en-GB" dirty="0"/>
          </a:p>
        </p:txBody>
      </p:sp>
      <p:sp>
        <p:nvSpPr>
          <p:cNvPr id="5" name="Text Placeholder 4"/>
          <p:cNvSpPr>
            <a:spLocks noGrp="1"/>
          </p:cNvSpPr>
          <p:nvPr>
            <p:ph type="body" sz="quarter" idx="3"/>
          </p:nvPr>
        </p:nvSpPr>
        <p:spPr/>
        <p:txBody>
          <a:bodyPr/>
          <a:lstStyle/>
          <a:p>
            <a:r>
              <a:rPr lang="en-GB" dirty="0" smtClean="0"/>
              <a:t>Differences</a:t>
            </a:r>
            <a:endParaRPr lang="en-GB" dirty="0"/>
          </a:p>
        </p:txBody>
      </p:sp>
      <p:sp>
        <p:nvSpPr>
          <p:cNvPr id="6" name="Content Placeholder 5"/>
          <p:cNvSpPr>
            <a:spLocks noGrp="1"/>
          </p:cNvSpPr>
          <p:nvPr>
            <p:ph sz="quarter" idx="4"/>
          </p:nvPr>
        </p:nvSpPr>
        <p:spPr/>
        <p:txBody>
          <a:bodyPr/>
          <a:lstStyle/>
          <a:p>
            <a:r>
              <a:rPr lang="en-GB" dirty="0" smtClean="0"/>
              <a:t>Important subgroups could be identified post-design (HTA)</a:t>
            </a:r>
          </a:p>
          <a:p>
            <a:r>
              <a:rPr lang="en-GB" dirty="0" smtClean="0"/>
              <a:t>Advice on required subgroups from regulators and HTA agencies available at different stages</a:t>
            </a:r>
          </a:p>
          <a:p>
            <a:r>
              <a:rPr lang="en-GB" dirty="0" smtClean="0"/>
              <a:t>Robustness (sensitivity) and levels of uncertainty (HTA)</a:t>
            </a:r>
          </a:p>
          <a:p>
            <a:endParaRPr lang="en-GB" dirty="0"/>
          </a:p>
        </p:txBody>
      </p:sp>
      <p:sp>
        <p:nvSpPr>
          <p:cNvPr id="7" name="Slide Number Placeholder 6"/>
          <p:cNvSpPr>
            <a:spLocks noGrp="1"/>
          </p:cNvSpPr>
          <p:nvPr>
            <p:ph type="sldNum" sz="quarter" idx="11"/>
          </p:nvPr>
        </p:nvSpPr>
        <p:spPr/>
        <p:txBody>
          <a:bodyPr/>
          <a:lstStyle/>
          <a:p>
            <a:fld id="{F63FF623-F9B7-4AD5-997D-24A670231D5B}" type="slidenum">
              <a:rPr lang="en-GB" smtClean="0"/>
              <a:pPr/>
              <a:t>19</a:t>
            </a:fld>
            <a:endParaRPr lang="en-GB" dirty="0"/>
          </a:p>
        </p:txBody>
      </p:sp>
    </p:spTree>
    <p:extLst>
      <p:ext uri="{BB962C8B-B14F-4D97-AF65-F5344CB8AC3E}">
        <p14:creationId xmlns:p14="http://schemas.microsoft.com/office/powerpoint/2010/main" val="3244358880"/>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Disclaimer (Chrissie Fletcher)</a:t>
            </a:r>
            <a:endParaRPr lang="en-GB" dirty="0"/>
          </a:p>
        </p:txBody>
      </p:sp>
      <p:sp>
        <p:nvSpPr>
          <p:cNvPr id="3" name="Content Placeholder 2"/>
          <p:cNvSpPr>
            <a:spLocks noGrp="1"/>
          </p:cNvSpPr>
          <p:nvPr>
            <p:ph idx="1"/>
          </p:nvPr>
        </p:nvSpPr>
        <p:spPr/>
        <p:txBody>
          <a:bodyPr/>
          <a:lstStyle/>
          <a:p>
            <a:r>
              <a:rPr lang="en-US" dirty="0" smtClean="0"/>
              <a:t>The views expressed herein represent those of the presenter and do not necessarily represent the views or practices of Amgen or the views of the general Pharmaceutical Industry.</a:t>
            </a:r>
          </a:p>
          <a:p>
            <a:endParaRPr lang="en-GB" dirty="0"/>
          </a:p>
        </p:txBody>
      </p:sp>
      <p:sp>
        <p:nvSpPr>
          <p:cNvPr id="4" name="Slide Number Placeholder 3"/>
          <p:cNvSpPr>
            <a:spLocks noGrp="1"/>
          </p:cNvSpPr>
          <p:nvPr>
            <p:ph type="sldNum" sz="quarter" idx="11"/>
          </p:nvPr>
        </p:nvSpPr>
        <p:spPr>
          <a:xfrm>
            <a:off x="3548063" y="6408738"/>
            <a:ext cx="1905000" cy="365125"/>
          </a:xfrm>
        </p:spPr>
        <p:txBody>
          <a:bodyPr/>
          <a:lstStyle/>
          <a:p>
            <a:fld id="{DBEC836F-C7B8-4B5A-8596-A58EA176DC97}" type="slidenum">
              <a:rPr lang="en-GB" smtClean="0"/>
              <a:pPr/>
              <a:t>2</a:t>
            </a:fld>
            <a:endParaRPr lang="en-GB" dirty="0"/>
          </a:p>
        </p:txBody>
      </p:sp>
    </p:spTree>
    <p:extLst>
      <p:ext uri="{BB962C8B-B14F-4D97-AF65-F5344CB8AC3E}">
        <p14:creationId xmlns:p14="http://schemas.microsoft.com/office/powerpoint/2010/main" val="12982900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Trends in R&amp;D and market access influencing use of subgroup analyses</a:t>
            </a:r>
          </a:p>
        </p:txBody>
      </p:sp>
      <p:sp>
        <p:nvSpPr>
          <p:cNvPr id="3" name="Content Placeholder 2"/>
          <p:cNvSpPr>
            <a:spLocks noGrp="1"/>
          </p:cNvSpPr>
          <p:nvPr>
            <p:ph idx="1"/>
          </p:nvPr>
        </p:nvSpPr>
        <p:spPr/>
        <p:txBody>
          <a:bodyPr/>
          <a:lstStyle/>
          <a:p>
            <a:r>
              <a:rPr lang="en-GB" dirty="0" smtClean="0"/>
              <a:t>Personalised/stratified medicine</a:t>
            </a:r>
          </a:p>
          <a:p>
            <a:pPr lvl="1"/>
            <a:r>
              <a:rPr lang="en-GB" dirty="0" smtClean="0"/>
              <a:t>Biomarkers</a:t>
            </a:r>
          </a:p>
          <a:p>
            <a:r>
              <a:rPr lang="en-GB" dirty="0" smtClean="0"/>
              <a:t>Adaptive licensing</a:t>
            </a:r>
          </a:p>
          <a:p>
            <a:pPr lvl="1"/>
            <a:r>
              <a:rPr lang="en-GB" dirty="0" smtClean="0"/>
              <a:t>Accumulating evidence</a:t>
            </a:r>
          </a:p>
          <a:p>
            <a:r>
              <a:rPr lang="en-GB" dirty="0" smtClean="0"/>
              <a:t>Increased data transparency</a:t>
            </a:r>
          </a:p>
          <a:p>
            <a:pPr lvl="1"/>
            <a:r>
              <a:rPr lang="en-GB" dirty="0" smtClean="0"/>
              <a:t>Evaluating new subgroups </a:t>
            </a:r>
          </a:p>
          <a:p>
            <a:r>
              <a:rPr lang="en-GB" dirty="0" smtClean="0"/>
              <a:t>Real world data</a:t>
            </a:r>
          </a:p>
          <a:p>
            <a:pPr lvl="1"/>
            <a:r>
              <a:rPr lang="en-GB" dirty="0" smtClean="0"/>
              <a:t>Evaluating effectiveness</a:t>
            </a:r>
          </a:p>
          <a:p>
            <a:r>
              <a:rPr lang="en-GB" dirty="0" smtClean="0"/>
              <a:t>Economic pressures in healthcare systems</a:t>
            </a:r>
          </a:p>
          <a:p>
            <a:pPr lvl="1"/>
            <a:r>
              <a:rPr lang="en-GB" dirty="0" smtClean="0"/>
              <a:t>Rationalising treatment decisions</a:t>
            </a:r>
          </a:p>
          <a:p>
            <a:pPr lvl="1"/>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20</a:t>
            </a:fld>
            <a:endParaRPr lang="en-GB" dirty="0"/>
          </a:p>
        </p:txBody>
      </p:sp>
    </p:spTree>
    <p:extLst>
      <p:ext uri="{BB962C8B-B14F-4D97-AF65-F5344CB8AC3E}">
        <p14:creationId xmlns:p14="http://schemas.microsoft.com/office/powerpoint/2010/main" val="3142678868"/>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Principles and best practices for subgroup analyses (Paget et al)</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21</a:t>
            </a:fld>
            <a:endParaRPr lang="en-GB" dirty="0"/>
          </a:p>
        </p:txBody>
      </p:sp>
      <p:sp>
        <p:nvSpPr>
          <p:cNvPr id="5" name="Content Placeholder 2"/>
          <p:cNvSpPr>
            <a:spLocks noGrp="1"/>
          </p:cNvSpPr>
          <p:nvPr>
            <p:ph idx="1"/>
          </p:nvPr>
        </p:nvSpPr>
        <p:spPr bwMode="auto">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80000"/>
              <a:buFont typeface="Symbol" pitchFamily="1" charset="2"/>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bg2"/>
              </a:buClr>
              <a:buSzPct val="80000"/>
              <a:buChar char="•"/>
              <a:defRPr sz="2800">
                <a:solidFill>
                  <a:schemeClr val="tx1"/>
                </a:solidFill>
                <a:latin typeface="+mn-lt"/>
              </a:defRPr>
            </a:lvl2pPr>
            <a:lvl3pPr marL="1143000" indent="-228600" algn="l" rtl="0" fontAlgn="base">
              <a:spcBef>
                <a:spcPct val="20000"/>
              </a:spcBef>
              <a:spcAft>
                <a:spcPct val="0"/>
              </a:spcAft>
              <a:buClr>
                <a:schemeClr val="bg2"/>
              </a:buClr>
              <a:buSzPct val="80000"/>
              <a:buChar char="-"/>
              <a:defRPr sz="2400">
                <a:solidFill>
                  <a:schemeClr val="tx1"/>
                </a:solidFill>
                <a:latin typeface="+mn-lt"/>
              </a:defRPr>
            </a:lvl3pPr>
            <a:lvl4pPr marL="1600200" indent="-228600" algn="l" rtl="0" fontAlgn="base">
              <a:spcBef>
                <a:spcPct val="20000"/>
              </a:spcBef>
              <a:spcAft>
                <a:spcPct val="0"/>
              </a:spcAft>
              <a:buClr>
                <a:schemeClr val="bg2"/>
              </a:buClr>
              <a:buSzPct val="80000"/>
              <a:buChar char="-"/>
              <a:defRPr sz="2000">
                <a:solidFill>
                  <a:schemeClr val="tx1"/>
                </a:solidFill>
                <a:latin typeface="+mn-lt"/>
              </a:defRPr>
            </a:lvl4pPr>
            <a:lvl5pPr marL="2057400" indent="-228600" algn="l" rtl="0" fontAlgn="base">
              <a:spcBef>
                <a:spcPct val="20000"/>
              </a:spcBef>
              <a:spcAft>
                <a:spcPct val="0"/>
              </a:spcAft>
              <a:buClr>
                <a:schemeClr val="bg2"/>
              </a:buClr>
              <a:buSzPct val="80000"/>
              <a:buChar char="-"/>
              <a:defRPr sz="2000">
                <a:solidFill>
                  <a:schemeClr val="tx1"/>
                </a:solidFill>
                <a:latin typeface="+mn-lt"/>
              </a:defRPr>
            </a:lvl5pPr>
            <a:lvl6pPr marL="2514600" indent="-228600" algn="l" rtl="0" fontAlgn="base">
              <a:spcBef>
                <a:spcPct val="20000"/>
              </a:spcBef>
              <a:spcAft>
                <a:spcPct val="0"/>
              </a:spcAft>
              <a:buClr>
                <a:schemeClr val="bg2"/>
              </a:buClr>
              <a:buSzPct val="80000"/>
              <a:buChar char="-"/>
              <a:defRPr sz="2000">
                <a:solidFill>
                  <a:schemeClr val="tx1"/>
                </a:solidFill>
                <a:latin typeface="+mn-lt"/>
              </a:defRPr>
            </a:lvl6pPr>
            <a:lvl7pPr marL="2971800" indent="-228600" algn="l" rtl="0" fontAlgn="base">
              <a:spcBef>
                <a:spcPct val="20000"/>
              </a:spcBef>
              <a:spcAft>
                <a:spcPct val="0"/>
              </a:spcAft>
              <a:buClr>
                <a:schemeClr val="bg2"/>
              </a:buClr>
              <a:buSzPct val="80000"/>
              <a:buChar char="-"/>
              <a:defRPr sz="2000">
                <a:solidFill>
                  <a:schemeClr val="tx1"/>
                </a:solidFill>
                <a:latin typeface="+mn-lt"/>
              </a:defRPr>
            </a:lvl7pPr>
            <a:lvl8pPr marL="3429000" indent="-228600" algn="l" rtl="0" fontAlgn="base">
              <a:spcBef>
                <a:spcPct val="20000"/>
              </a:spcBef>
              <a:spcAft>
                <a:spcPct val="0"/>
              </a:spcAft>
              <a:buClr>
                <a:schemeClr val="bg2"/>
              </a:buClr>
              <a:buSzPct val="80000"/>
              <a:buChar char="-"/>
              <a:defRPr sz="2000">
                <a:solidFill>
                  <a:schemeClr val="tx1"/>
                </a:solidFill>
                <a:latin typeface="+mn-lt"/>
              </a:defRPr>
            </a:lvl8pPr>
            <a:lvl9pPr marL="3886200" indent="-228600" algn="l" rtl="0" fontAlgn="base">
              <a:spcBef>
                <a:spcPct val="20000"/>
              </a:spcBef>
              <a:spcAft>
                <a:spcPct val="0"/>
              </a:spcAft>
              <a:buClr>
                <a:schemeClr val="bg2"/>
              </a:buClr>
              <a:buSzPct val="80000"/>
              <a:buChar char="-"/>
              <a:defRPr sz="2000">
                <a:solidFill>
                  <a:schemeClr val="tx1"/>
                </a:solidFill>
                <a:latin typeface="+mn-lt"/>
              </a:defRPr>
            </a:lvl9pPr>
          </a:lstStyle>
          <a:p>
            <a:pPr>
              <a:buClr>
                <a:schemeClr val="accent1"/>
              </a:buClr>
              <a:buFont typeface="Wingdings" panose="05000000000000000000" pitchFamily="2" charset="2"/>
              <a:buChar char="Ø"/>
            </a:pPr>
            <a:r>
              <a:rPr lang="en-US" dirty="0" smtClean="0"/>
              <a:t>Subgroups pre-specification &amp; definition</a:t>
            </a:r>
          </a:p>
          <a:p>
            <a:pPr>
              <a:buClr>
                <a:schemeClr val="accent1"/>
              </a:buClr>
              <a:buFont typeface="Wingdings" panose="05000000000000000000" pitchFamily="2" charset="2"/>
              <a:buChar char="Ø"/>
            </a:pPr>
            <a:r>
              <a:rPr lang="en-US" dirty="0" smtClean="0"/>
              <a:t>Subgroup by treatment interaction</a:t>
            </a:r>
          </a:p>
          <a:p>
            <a:pPr>
              <a:buClr>
                <a:schemeClr val="accent1"/>
              </a:buClr>
              <a:buFont typeface="Wingdings" panose="05000000000000000000" pitchFamily="2" charset="2"/>
              <a:buChar char="Ø"/>
            </a:pPr>
            <a:r>
              <a:rPr lang="en-US" dirty="0" smtClean="0"/>
              <a:t>Multiplicity issues</a:t>
            </a:r>
          </a:p>
          <a:p>
            <a:pPr>
              <a:buClr>
                <a:schemeClr val="accent1"/>
              </a:buClr>
              <a:buFont typeface="Wingdings" panose="05000000000000000000" pitchFamily="2" charset="2"/>
              <a:buChar char="Ø"/>
            </a:pPr>
            <a:r>
              <a:rPr lang="en-US" dirty="0" smtClean="0"/>
              <a:t>Sensitivity analyses</a:t>
            </a:r>
          </a:p>
          <a:p>
            <a:pPr>
              <a:buClr>
                <a:schemeClr val="accent1"/>
              </a:buClr>
              <a:buFont typeface="Wingdings" panose="05000000000000000000" pitchFamily="2" charset="2"/>
              <a:buChar char="Ø"/>
            </a:pPr>
            <a:r>
              <a:rPr lang="en-US" dirty="0" smtClean="0"/>
              <a:t>Replication</a:t>
            </a:r>
          </a:p>
          <a:p>
            <a:pPr>
              <a:buClr>
                <a:schemeClr val="accent1"/>
              </a:buClr>
              <a:buFont typeface="Wingdings" panose="05000000000000000000" pitchFamily="2" charset="2"/>
              <a:buChar char="Ø"/>
            </a:pPr>
            <a:r>
              <a:rPr lang="en-US" dirty="0" smtClean="0"/>
              <a:t>Source of evidence</a:t>
            </a:r>
          </a:p>
          <a:p>
            <a:pPr>
              <a:buClr>
                <a:schemeClr val="accent1"/>
              </a:buClr>
              <a:buFont typeface="Wingdings" panose="05000000000000000000" pitchFamily="2" charset="2"/>
              <a:buChar char="Ø"/>
            </a:pPr>
            <a:r>
              <a:rPr lang="en-US" dirty="0" smtClean="0"/>
              <a:t>Presenting and reporting subgroup results</a:t>
            </a:r>
            <a:endParaRPr lang="en-US" dirty="0"/>
          </a:p>
        </p:txBody>
      </p:sp>
    </p:spTree>
    <p:extLst>
      <p:ext uri="{BB962C8B-B14F-4D97-AF65-F5344CB8AC3E}">
        <p14:creationId xmlns:p14="http://schemas.microsoft.com/office/powerpoint/2010/main" val="1909351969"/>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fr-FR" dirty="0" smtClean="0"/>
              <a:t>Relevance for cost-effectiveness subgroup analyses (Fletcher et al)</a:t>
            </a:r>
            <a:endParaRPr lang="en-US" dirty="0"/>
          </a:p>
        </p:txBody>
      </p:sp>
      <p:sp>
        <p:nvSpPr>
          <p:cNvPr id="3" name="Text Placeholder 2"/>
          <p:cNvSpPr>
            <a:spLocks noGrp="1"/>
          </p:cNvSpPr>
          <p:nvPr>
            <p:ph type="body" idx="1"/>
          </p:nvPr>
        </p:nvSpPr>
        <p:spPr>
          <a:xfrm>
            <a:off x="824006" y="1196752"/>
            <a:ext cx="4040188" cy="639762"/>
          </a:xfrm>
        </p:spPr>
        <p:txBody>
          <a:bodyPr/>
          <a:lstStyle/>
          <a:p>
            <a:r>
              <a:rPr lang="fr-FR" dirty="0" smtClean="0"/>
              <a:t>Clinical effectiveness</a:t>
            </a:r>
          </a:p>
        </p:txBody>
      </p:sp>
      <p:sp>
        <p:nvSpPr>
          <p:cNvPr id="4" name="Content Placeholder 3"/>
          <p:cNvSpPr>
            <a:spLocks noGrp="1"/>
          </p:cNvSpPr>
          <p:nvPr>
            <p:ph sz="half" idx="2"/>
          </p:nvPr>
        </p:nvSpPr>
        <p:spPr>
          <a:xfrm>
            <a:off x="395536" y="1822825"/>
            <a:ext cx="4695670" cy="3951288"/>
          </a:xfrm>
        </p:spPr>
        <p:txBody>
          <a:bodyPr/>
          <a:lstStyle/>
          <a:p>
            <a:pPr marL="514350" indent="-514350">
              <a:buFont typeface="+mj-lt"/>
              <a:buAutoNum type="arabicPeriod"/>
            </a:pPr>
            <a:endParaRPr lang="fr-FR" dirty="0" smtClean="0"/>
          </a:p>
          <a:p>
            <a:pPr>
              <a:buFont typeface="Wingdings" pitchFamily="2" charset="2"/>
              <a:buChar char="Ø"/>
            </a:pPr>
            <a:r>
              <a:rPr lang="fr-FR" dirty="0"/>
              <a:t>Sensitivity analyses</a:t>
            </a:r>
          </a:p>
          <a:p>
            <a:pPr>
              <a:buFont typeface="Wingdings" pitchFamily="2" charset="2"/>
              <a:buChar char="Ø"/>
            </a:pPr>
            <a:r>
              <a:rPr lang="fr-FR" dirty="0"/>
              <a:t>Presenting and reporting</a:t>
            </a:r>
            <a:endParaRPr lang="en-US" dirty="0"/>
          </a:p>
          <a:p>
            <a:pPr>
              <a:buFont typeface="Wingdings" pitchFamily="2" charset="2"/>
              <a:buChar char="Ø"/>
            </a:pPr>
            <a:r>
              <a:rPr lang="fr-FR" dirty="0" smtClean="0"/>
              <a:t>Replication</a:t>
            </a:r>
            <a:endParaRPr lang="fr-FR" dirty="0"/>
          </a:p>
          <a:p>
            <a:pPr>
              <a:buFont typeface="Wingdings" pitchFamily="2" charset="2"/>
              <a:buChar char="Ø"/>
            </a:pPr>
            <a:r>
              <a:rPr lang="fr-FR" dirty="0"/>
              <a:t>Source of evidence</a:t>
            </a:r>
          </a:p>
          <a:p>
            <a:pPr>
              <a:buFont typeface="Wingdings" pitchFamily="2" charset="2"/>
              <a:buChar char="Ø"/>
            </a:pPr>
            <a:r>
              <a:rPr lang="fr-FR" dirty="0" smtClean="0"/>
              <a:t>Subgroups pre-specifications</a:t>
            </a:r>
            <a:endParaRPr lang="fr-FR" dirty="0"/>
          </a:p>
          <a:p>
            <a:pPr>
              <a:buFont typeface="Wingdings" pitchFamily="2" charset="2"/>
              <a:buChar char="Ø"/>
            </a:pPr>
            <a:r>
              <a:rPr lang="fr-FR" dirty="0" smtClean="0"/>
              <a:t>Multiplicity issues</a:t>
            </a:r>
          </a:p>
          <a:p>
            <a:pPr>
              <a:buFont typeface="Wingdings" pitchFamily="2" charset="2"/>
              <a:buChar char="Ø"/>
            </a:pPr>
            <a:r>
              <a:rPr lang="fr-FR" dirty="0"/>
              <a:t>Subgroup by trt interaction</a:t>
            </a:r>
          </a:p>
          <a:p>
            <a:pPr marL="0" indent="0">
              <a:buNone/>
            </a:pPr>
            <a:endParaRPr lang="fr-FR" dirty="0"/>
          </a:p>
        </p:txBody>
      </p:sp>
      <p:sp>
        <p:nvSpPr>
          <p:cNvPr id="5" name="Text Placeholder 4"/>
          <p:cNvSpPr>
            <a:spLocks noGrp="1"/>
          </p:cNvSpPr>
          <p:nvPr>
            <p:ph type="body" sz="quarter" idx="3"/>
          </p:nvPr>
        </p:nvSpPr>
        <p:spPr>
          <a:xfrm>
            <a:off x="5011831" y="1196752"/>
            <a:ext cx="4041775" cy="639762"/>
          </a:xfrm>
        </p:spPr>
        <p:txBody>
          <a:bodyPr/>
          <a:lstStyle/>
          <a:p>
            <a:r>
              <a:rPr lang="fr-FR" dirty="0" smtClean="0"/>
              <a:t>Cost-effectiveness</a:t>
            </a:r>
            <a:endParaRPr lang="en-US" dirty="0"/>
          </a:p>
        </p:txBody>
      </p:sp>
      <p:cxnSp>
        <p:nvCxnSpPr>
          <p:cNvPr id="10" name="Straight Arrow Connector 9"/>
          <p:cNvCxnSpPr>
            <a:endCxn id="11" idx="1"/>
          </p:cNvCxnSpPr>
          <p:nvPr/>
        </p:nvCxnSpPr>
        <p:spPr bwMode="auto">
          <a:xfrm flipV="1">
            <a:off x="3588741" y="4869160"/>
            <a:ext cx="3239767" cy="2"/>
          </a:xfrm>
          <a:prstGeom prst="straightConnector1">
            <a:avLst/>
          </a:prstGeom>
          <a:solidFill>
            <a:schemeClr val="accent1"/>
          </a:solidFill>
          <a:ln w="9525" cap="flat" cmpd="sng" algn="ctr">
            <a:solidFill>
              <a:srgbClr val="00B050"/>
            </a:solidFill>
            <a:prstDash val="solid"/>
            <a:round/>
            <a:headEnd type="none" w="med" len="med"/>
            <a:tailEnd type="arrow"/>
          </a:ln>
          <a:effectLst/>
        </p:spPr>
      </p:cxnSp>
      <p:sp>
        <p:nvSpPr>
          <p:cNvPr id="11" name="TextBox 10"/>
          <p:cNvSpPr txBox="1"/>
          <p:nvPr/>
        </p:nvSpPr>
        <p:spPr>
          <a:xfrm>
            <a:off x="6828508" y="4638327"/>
            <a:ext cx="1487908" cy="461665"/>
          </a:xfrm>
          <a:prstGeom prst="rect">
            <a:avLst/>
          </a:prstGeom>
          <a:noFill/>
        </p:spPr>
        <p:txBody>
          <a:bodyPr wrap="none" rtlCol="0">
            <a:spAutoFit/>
          </a:bodyPr>
          <a:lstStyle/>
          <a:p>
            <a:r>
              <a:rPr lang="fr-FR" b="0" dirty="0" smtClean="0">
                <a:solidFill>
                  <a:srgbClr val="00B050"/>
                </a:solidFill>
              </a:rPr>
              <a:t>Desirable</a:t>
            </a:r>
            <a:endParaRPr lang="en-US" b="0" dirty="0">
              <a:solidFill>
                <a:srgbClr val="00B050"/>
              </a:solidFill>
            </a:endParaRPr>
          </a:p>
        </p:txBody>
      </p:sp>
      <p:cxnSp>
        <p:nvCxnSpPr>
          <p:cNvPr id="14" name="Straight Arrow Connector 13"/>
          <p:cNvCxnSpPr/>
          <p:nvPr/>
        </p:nvCxnSpPr>
        <p:spPr bwMode="auto">
          <a:xfrm flipV="1">
            <a:off x="5158003" y="5939117"/>
            <a:ext cx="1887899" cy="226187"/>
          </a:xfrm>
          <a:prstGeom prst="straightConnector1">
            <a:avLst/>
          </a:prstGeom>
          <a:solidFill>
            <a:schemeClr val="accent1"/>
          </a:solidFill>
          <a:ln w="9525" cap="flat" cmpd="sng" algn="ctr">
            <a:solidFill>
              <a:srgbClr val="7030A0"/>
            </a:solidFill>
            <a:prstDash val="solid"/>
            <a:round/>
            <a:headEnd type="none" w="med" len="med"/>
            <a:tailEnd type="arrow"/>
          </a:ln>
          <a:effectLst/>
        </p:spPr>
      </p:cxnSp>
      <p:sp>
        <p:nvSpPr>
          <p:cNvPr id="15" name="TextBox 14"/>
          <p:cNvSpPr txBox="1"/>
          <p:nvPr/>
        </p:nvSpPr>
        <p:spPr>
          <a:xfrm>
            <a:off x="7045902" y="5523619"/>
            <a:ext cx="1468672" cy="830997"/>
          </a:xfrm>
          <a:prstGeom prst="rect">
            <a:avLst/>
          </a:prstGeom>
          <a:noFill/>
        </p:spPr>
        <p:txBody>
          <a:bodyPr wrap="none" rtlCol="0">
            <a:spAutoFit/>
          </a:bodyPr>
          <a:lstStyle/>
          <a:p>
            <a:r>
              <a:rPr lang="fr-FR" b="0" dirty="0" smtClean="0">
                <a:solidFill>
                  <a:srgbClr val="800080"/>
                </a:solidFill>
              </a:rPr>
              <a:t>Less </a:t>
            </a:r>
          </a:p>
          <a:p>
            <a:r>
              <a:rPr lang="fr-FR" b="0" dirty="0" smtClean="0">
                <a:solidFill>
                  <a:srgbClr val="800080"/>
                </a:solidFill>
              </a:rPr>
              <a:t>important</a:t>
            </a:r>
            <a:endParaRPr lang="en-US" b="0" dirty="0">
              <a:solidFill>
                <a:srgbClr val="800080"/>
              </a:solidFill>
            </a:endParaRPr>
          </a:p>
        </p:txBody>
      </p:sp>
      <p:cxnSp>
        <p:nvCxnSpPr>
          <p:cNvPr id="20" name="Straight Arrow Connector 19"/>
          <p:cNvCxnSpPr>
            <a:endCxn id="21" idx="1"/>
          </p:cNvCxnSpPr>
          <p:nvPr/>
        </p:nvCxnSpPr>
        <p:spPr bwMode="auto">
          <a:xfrm>
            <a:off x="3779912" y="2555498"/>
            <a:ext cx="1346421" cy="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21" name="TextBox 20"/>
          <p:cNvSpPr txBox="1"/>
          <p:nvPr/>
        </p:nvSpPr>
        <p:spPr>
          <a:xfrm>
            <a:off x="5126333" y="2324665"/>
            <a:ext cx="2922596" cy="461665"/>
          </a:xfrm>
          <a:prstGeom prst="rect">
            <a:avLst/>
          </a:prstGeom>
          <a:noFill/>
        </p:spPr>
        <p:txBody>
          <a:bodyPr wrap="none" rtlCol="0">
            <a:spAutoFit/>
          </a:bodyPr>
          <a:lstStyle/>
          <a:p>
            <a:r>
              <a:rPr lang="fr-FR" b="0" dirty="0" smtClean="0">
                <a:solidFill>
                  <a:srgbClr val="C00000"/>
                </a:solidFill>
              </a:rPr>
              <a:t>Extremely important</a:t>
            </a:r>
            <a:endParaRPr lang="en-US" b="0" dirty="0">
              <a:solidFill>
                <a:srgbClr val="C00000"/>
              </a:solidFill>
            </a:endParaRPr>
          </a:p>
        </p:txBody>
      </p:sp>
      <p:cxnSp>
        <p:nvCxnSpPr>
          <p:cNvPr id="23" name="Straight Arrow Connector 22"/>
          <p:cNvCxnSpPr>
            <a:endCxn id="24" idx="1"/>
          </p:cNvCxnSpPr>
          <p:nvPr/>
        </p:nvCxnSpPr>
        <p:spPr bwMode="auto">
          <a:xfrm>
            <a:off x="2579182" y="3646499"/>
            <a:ext cx="3456682" cy="0"/>
          </a:xfrm>
          <a:prstGeom prst="straightConnector1">
            <a:avLst/>
          </a:prstGeom>
          <a:solidFill>
            <a:schemeClr val="accent1"/>
          </a:solidFill>
          <a:ln w="9525" cap="flat" cmpd="sng" algn="ctr">
            <a:solidFill>
              <a:srgbClr val="92D050"/>
            </a:solidFill>
            <a:prstDash val="solid"/>
            <a:round/>
            <a:headEnd type="none" w="med" len="med"/>
            <a:tailEnd type="arrow"/>
          </a:ln>
          <a:effectLst/>
        </p:spPr>
      </p:cxnSp>
      <p:sp>
        <p:nvSpPr>
          <p:cNvPr id="24" name="TextBox 23"/>
          <p:cNvSpPr txBox="1"/>
          <p:nvPr/>
        </p:nvSpPr>
        <p:spPr>
          <a:xfrm>
            <a:off x="6035864" y="3415666"/>
            <a:ext cx="1484702" cy="461665"/>
          </a:xfrm>
          <a:prstGeom prst="rect">
            <a:avLst/>
          </a:prstGeom>
          <a:noFill/>
        </p:spPr>
        <p:txBody>
          <a:bodyPr wrap="none" rtlCol="0">
            <a:spAutoFit/>
          </a:bodyPr>
          <a:lstStyle/>
          <a:p>
            <a:r>
              <a:rPr lang="fr-FR" b="0" dirty="0">
                <a:solidFill>
                  <a:srgbClr val="92D050"/>
                </a:solidFill>
              </a:rPr>
              <a:t>I</a:t>
            </a:r>
            <a:r>
              <a:rPr lang="fr-FR" b="0" dirty="0" smtClean="0">
                <a:solidFill>
                  <a:srgbClr val="92D050"/>
                </a:solidFill>
              </a:rPr>
              <a:t>mportant</a:t>
            </a:r>
            <a:endParaRPr lang="en-US" b="0" dirty="0">
              <a:solidFill>
                <a:srgbClr val="92D050"/>
              </a:solidFill>
            </a:endParaRPr>
          </a:p>
        </p:txBody>
      </p:sp>
      <p:cxnSp>
        <p:nvCxnSpPr>
          <p:cNvPr id="26" name="Straight Arrow Connector 25"/>
          <p:cNvCxnSpPr/>
          <p:nvPr/>
        </p:nvCxnSpPr>
        <p:spPr bwMode="auto">
          <a:xfrm>
            <a:off x="3779912" y="4149080"/>
            <a:ext cx="2376264" cy="0"/>
          </a:xfrm>
          <a:prstGeom prst="straightConnector1">
            <a:avLst/>
          </a:prstGeom>
          <a:solidFill>
            <a:schemeClr val="accent1"/>
          </a:solidFill>
          <a:ln w="9525" cap="flat" cmpd="sng" algn="ctr">
            <a:solidFill>
              <a:srgbClr val="FF9900"/>
            </a:solidFill>
            <a:prstDash val="solid"/>
            <a:round/>
            <a:headEnd type="none" w="med" len="med"/>
            <a:tailEnd type="arrow"/>
          </a:ln>
          <a:effectLst/>
        </p:spPr>
      </p:cxnSp>
      <p:sp>
        <p:nvSpPr>
          <p:cNvPr id="28" name="TextBox 27"/>
          <p:cNvSpPr txBox="1"/>
          <p:nvPr/>
        </p:nvSpPr>
        <p:spPr>
          <a:xfrm>
            <a:off x="6289657" y="3918247"/>
            <a:ext cx="2375971" cy="461665"/>
          </a:xfrm>
          <a:prstGeom prst="rect">
            <a:avLst/>
          </a:prstGeom>
          <a:noFill/>
        </p:spPr>
        <p:txBody>
          <a:bodyPr wrap="none" rtlCol="0">
            <a:spAutoFit/>
          </a:bodyPr>
          <a:lstStyle/>
          <a:p>
            <a:r>
              <a:rPr lang="fr-FR" b="0" dirty="0">
                <a:solidFill>
                  <a:srgbClr val="FF9900"/>
                </a:solidFill>
              </a:rPr>
              <a:t>A</a:t>
            </a:r>
            <a:r>
              <a:rPr lang="fr-FR" b="0" dirty="0" smtClean="0">
                <a:solidFill>
                  <a:srgbClr val="FF9900"/>
                </a:solidFill>
              </a:rPr>
              <a:t>ll data sources</a:t>
            </a:r>
            <a:endParaRPr lang="en-US" b="0" dirty="0">
              <a:solidFill>
                <a:srgbClr val="FF9900"/>
              </a:solidFill>
            </a:endParaRPr>
          </a:p>
        </p:txBody>
      </p:sp>
      <p:cxnSp>
        <p:nvCxnSpPr>
          <p:cNvPr id="30" name="Straight Arrow Connector 29"/>
          <p:cNvCxnSpPr>
            <a:endCxn id="31" idx="1"/>
          </p:cNvCxnSpPr>
          <p:nvPr/>
        </p:nvCxnSpPr>
        <p:spPr bwMode="auto">
          <a:xfrm>
            <a:off x="4572000" y="3143853"/>
            <a:ext cx="987240" cy="1"/>
          </a:xfrm>
          <a:prstGeom prst="straightConnector1">
            <a:avLst/>
          </a:prstGeom>
          <a:solidFill>
            <a:schemeClr val="accent1"/>
          </a:solidFill>
          <a:ln w="9525" cap="flat" cmpd="sng" algn="ctr">
            <a:solidFill>
              <a:srgbClr val="FF33CC"/>
            </a:solidFill>
            <a:prstDash val="solid"/>
            <a:round/>
            <a:headEnd type="none" w="med" len="med"/>
            <a:tailEnd type="arrow"/>
          </a:ln>
          <a:effectLst/>
        </p:spPr>
      </p:cxnSp>
      <p:sp>
        <p:nvSpPr>
          <p:cNvPr id="31" name="TextBox 30"/>
          <p:cNvSpPr txBox="1"/>
          <p:nvPr/>
        </p:nvSpPr>
        <p:spPr>
          <a:xfrm>
            <a:off x="5559240" y="2913021"/>
            <a:ext cx="2056782" cy="461665"/>
          </a:xfrm>
          <a:prstGeom prst="rect">
            <a:avLst/>
          </a:prstGeom>
          <a:noFill/>
        </p:spPr>
        <p:txBody>
          <a:bodyPr wrap="none" rtlCol="0">
            <a:spAutoFit/>
          </a:bodyPr>
          <a:lstStyle/>
          <a:p>
            <a:r>
              <a:rPr lang="fr-FR" b="0" dirty="0" smtClean="0">
                <a:solidFill>
                  <a:srgbClr val="FF33CC"/>
                </a:solidFill>
              </a:rPr>
              <a:t>Transparency</a:t>
            </a:r>
            <a:endParaRPr lang="en-US" b="0" dirty="0">
              <a:solidFill>
                <a:srgbClr val="FF33CC"/>
              </a:solidFill>
            </a:endParaRPr>
          </a:p>
        </p:txBody>
      </p:sp>
      <p:sp>
        <p:nvSpPr>
          <p:cNvPr id="8" name="TextBox 7"/>
          <p:cNvSpPr txBox="1"/>
          <p:nvPr/>
        </p:nvSpPr>
        <p:spPr>
          <a:xfrm>
            <a:off x="519206" y="6372036"/>
            <a:ext cx="1260281" cy="369332"/>
          </a:xfrm>
          <a:prstGeom prst="rect">
            <a:avLst/>
          </a:prstGeom>
          <a:noFill/>
        </p:spPr>
        <p:txBody>
          <a:bodyPr wrap="none" rtlCol="0">
            <a:spAutoFit/>
          </a:bodyPr>
          <a:lstStyle/>
          <a:p>
            <a:r>
              <a:rPr lang="en-US" sz="1800" b="0" dirty="0" smtClean="0"/>
              <a:t>trt: treatment</a:t>
            </a:r>
            <a:endParaRPr lang="en-US" sz="1800" b="0" dirty="0"/>
          </a:p>
        </p:txBody>
      </p:sp>
      <p:cxnSp>
        <p:nvCxnSpPr>
          <p:cNvPr id="43" name="Straight Arrow Connector 42"/>
          <p:cNvCxnSpPr/>
          <p:nvPr/>
        </p:nvCxnSpPr>
        <p:spPr bwMode="auto">
          <a:xfrm>
            <a:off x="3491880" y="5523619"/>
            <a:ext cx="3554022" cy="250545"/>
          </a:xfrm>
          <a:prstGeom prst="straightConnector1">
            <a:avLst/>
          </a:prstGeom>
          <a:solidFill>
            <a:schemeClr val="accent1"/>
          </a:solidFill>
          <a:ln w="9525" cap="flat" cmpd="sng" algn="ctr">
            <a:solidFill>
              <a:srgbClr val="7030A0"/>
            </a:solidFill>
            <a:prstDash val="solid"/>
            <a:round/>
            <a:headEnd type="none" w="med" len="med"/>
            <a:tailEnd type="arrow"/>
          </a:ln>
          <a:effectLst/>
        </p:spPr>
      </p:cxnSp>
      <p:sp>
        <p:nvSpPr>
          <p:cNvPr id="22" name="Slide Number Placeholder 3"/>
          <p:cNvSpPr>
            <a:spLocks noGrp="1"/>
          </p:cNvSpPr>
          <p:nvPr>
            <p:ph type="sldNum" sz="quarter" idx="11"/>
          </p:nvPr>
        </p:nvSpPr>
        <p:spPr>
          <a:xfrm>
            <a:off x="3548063" y="6408738"/>
            <a:ext cx="1905000" cy="365125"/>
          </a:xfrm>
        </p:spPr>
        <p:txBody>
          <a:bodyPr/>
          <a:lstStyle/>
          <a:p>
            <a:fld id="{DBEC836F-C7B8-4B5A-8596-A58EA176DC97}" type="slidenum">
              <a:rPr lang="en-GB" smtClean="0"/>
              <a:pPr/>
              <a:t>22</a:t>
            </a:fld>
            <a:endParaRPr lang="en-GB" dirty="0"/>
          </a:p>
        </p:txBody>
      </p:sp>
    </p:spTree>
    <p:extLst>
      <p:ext uri="{BB962C8B-B14F-4D97-AF65-F5344CB8AC3E}">
        <p14:creationId xmlns:p14="http://schemas.microsoft.com/office/powerpoint/2010/main" val="3469816391"/>
      </p:ext>
    </p:extLst>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 for optimal use of subgroups in drug development</a:t>
            </a:r>
            <a:endParaRPr lang="en-GB"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GB" dirty="0"/>
              <a:t>Subgroup analyses remains a difficult area</a:t>
            </a:r>
          </a:p>
          <a:p>
            <a:pPr>
              <a:buFont typeface="Wingdings" panose="05000000000000000000" pitchFamily="2" charset="2"/>
              <a:buChar char="ü"/>
            </a:pPr>
            <a:r>
              <a:rPr lang="en-GB" dirty="0"/>
              <a:t>Plan for subgroups in design and analysis</a:t>
            </a:r>
          </a:p>
          <a:p>
            <a:pPr lvl="1">
              <a:buFont typeface="Arial" panose="020B0604020202020204" pitchFamily="34" charset="0"/>
              <a:buChar char="−"/>
            </a:pPr>
            <a:r>
              <a:rPr lang="en-GB" dirty="0"/>
              <a:t>Individual RCTs</a:t>
            </a:r>
          </a:p>
          <a:p>
            <a:pPr lvl="1">
              <a:buFont typeface="Arial" panose="020B0604020202020204" pitchFamily="34" charset="0"/>
              <a:buChar char="−"/>
            </a:pPr>
            <a:r>
              <a:rPr lang="en-GB" dirty="0"/>
              <a:t>Across product development program</a:t>
            </a:r>
          </a:p>
          <a:p>
            <a:pPr lvl="1">
              <a:buFont typeface="Arial" panose="020B0604020202020204" pitchFamily="34" charset="0"/>
              <a:buChar char="−"/>
            </a:pPr>
            <a:r>
              <a:rPr lang="en-GB" dirty="0"/>
              <a:t>Benefit-risk assessments</a:t>
            </a:r>
          </a:p>
          <a:p>
            <a:pPr>
              <a:buFont typeface="Wingdings" panose="05000000000000000000" pitchFamily="2" charset="2"/>
              <a:buChar char="ü"/>
            </a:pPr>
            <a:r>
              <a:rPr lang="en-GB" dirty="0"/>
              <a:t>Present and interpret subgroup results appropriately </a:t>
            </a:r>
          </a:p>
          <a:p>
            <a:pPr>
              <a:buFont typeface="Wingdings" panose="05000000000000000000" pitchFamily="2" charset="2"/>
              <a:buChar char="ü"/>
            </a:pPr>
            <a:r>
              <a:rPr lang="en-GB" dirty="0"/>
              <a:t>Discuss subgroup analysis strategies with regulatory agencies and reimbursement agencies</a:t>
            </a:r>
          </a:p>
          <a:p>
            <a:pPr lvl="1">
              <a:buFont typeface="Arial" panose="020B0604020202020204" pitchFamily="34" charset="0"/>
              <a:buChar char="−"/>
            </a:pPr>
            <a:r>
              <a:rPr lang="en-GB" dirty="0"/>
              <a:t>Assess if different strategies are needed in different regions/countries</a:t>
            </a:r>
          </a:p>
          <a:p>
            <a:pPr lvl="1">
              <a:buFont typeface="Arial" panose="020B0604020202020204" pitchFamily="34" charset="0"/>
              <a:buChar char="−"/>
            </a:pPr>
            <a:r>
              <a:rPr lang="en-GB" dirty="0"/>
              <a:t>Understand how each stakeholder will view subgroup results </a:t>
            </a:r>
          </a:p>
        </p:txBody>
      </p:sp>
      <p:sp>
        <p:nvSpPr>
          <p:cNvPr id="4" name="Slide Number Placeholder 3"/>
          <p:cNvSpPr>
            <a:spLocks noGrp="1"/>
          </p:cNvSpPr>
          <p:nvPr>
            <p:ph type="sldNum" sz="quarter" idx="11"/>
          </p:nvPr>
        </p:nvSpPr>
        <p:spPr/>
        <p:txBody>
          <a:bodyPr/>
          <a:lstStyle/>
          <a:p>
            <a:fld id="{DBEC836F-C7B8-4B5A-8596-A58EA176DC97}" type="slidenum">
              <a:rPr lang="en-GB" smtClean="0"/>
              <a:pPr/>
              <a:t>23</a:t>
            </a:fld>
            <a:endParaRPr lang="en-GB" dirty="0"/>
          </a:p>
        </p:txBody>
      </p:sp>
    </p:spTree>
    <p:extLst>
      <p:ext uri="{BB962C8B-B14F-4D97-AF65-F5344CB8AC3E}">
        <p14:creationId xmlns:p14="http://schemas.microsoft.com/office/powerpoint/2010/main" val="4002125114"/>
      </p:ext>
    </p:extLst>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a:xfrm>
            <a:off x="511175" y="1196752"/>
            <a:ext cx="8410575" cy="5328592"/>
          </a:xfrm>
        </p:spPr>
        <p:txBody>
          <a:bodyPr/>
          <a:lstStyle/>
          <a:p>
            <a:r>
              <a:rPr lang="en-GB" dirty="0" smtClean="0"/>
              <a:t>Subgroup analyses are important for regulatory and HTA decision making</a:t>
            </a:r>
          </a:p>
          <a:p>
            <a:r>
              <a:rPr lang="en-GB" dirty="0" smtClean="0"/>
              <a:t>Variety of guidance on methods for subgroup analyses from regulatory and HTA agencies</a:t>
            </a:r>
          </a:p>
          <a:p>
            <a:r>
              <a:rPr lang="en-GB" dirty="0" smtClean="0"/>
              <a:t>Whilst there is agreement on key principles, there are differences in perspectives between these stakeholders</a:t>
            </a:r>
          </a:p>
          <a:p>
            <a:r>
              <a:rPr lang="en-GB" dirty="0" smtClean="0"/>
              <a:t>Discussing subgroup strategies with regulators and HTA agencies should be a priority (via scientific advice and early dialogue)</a:t>
            </a:r>
          </a:p>
          <a:p>
            <a:r>
              <a:rPr lang="en-GB" dirty="0" smtClean="0"/>
              <a:t>Statisticians add strategic value in optimising the use of subgroup analyses for regulatory and HTA decision making</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24</a:t>
            </a:fld>
            <a:endParaRPr lang="en-GB" dirty="0"/>
          </a:p>
        </p:txBody>
      </p:sp>
    </p:spTree>
    <p:extLst>
      <p:ext uri="{BB962C8B-B14F-4D97-AF65-F5344CB8AC3E}">
        <p14:creationId xmlns:p14="http://schemas.microsoft.com/office/powerpoint/2010/main" val="2488372401"/>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511175" y="1462088"/>
            <a:ext cx="8410575" cy="4919240"/>
          </a:xfrm>
        </p:spPr>
        <p:txBody>
          <a:bodyPr/>
          <a:lstStyle/>
          <a:p>
            <a:r>
              <a:rPr lang="en-GB" sz="1400" b="0" dirty="0" smtClean="0"/>
              <a:t>ICH </a:t>
            </a:r>
            <a:r>
              <a:rPr lang="en-GB" sz="1400" b="0" dirty="0"/>
              <a:t>E9 </a:t>
            </a:r>
            <a:r>
              <a:rPr lang="en-GB" sz="1400" b="0" dirty="0" smtClean="0"/>
              <a:t>Statistical principles for clinical trials </a:t>
            </a:r>
            <a:r>
              <a:rPr lang="en-GB" sz="1400" b="0" dirty="0" smtClean="0">
                <a:hlinkClick r:id="rId2"/>
              </a:rPr>
              <a:t>http</a:t>
            </a:r>
            <a:r>
              <a:rPr lang="en-GB" sz="1400" b="0" dirty="0">
                <a:hlinkClick r:id="rId2"/>
              </a:rPr>
              <a:t>://</a:t>
            </a:r>
            <a:r>
              <a:rPr lang="en-GB" sz="1400" b="0" dirty="0" smtClean="0">
                <a:hlinkClick r:id="rId2"/>
              </a:rPr>
              <a:t>www.ich.org/fileadmin/Public_Web_Site/ICH_Products/Guidelines/Efficacy/E9/Step4/E9_Guideline.pdf</a:t>
            </a:r>
            <a:r>
              <a:rPr lang="en-GB" sz="1400" b="0" dirty="0" smtClean="0"/>
              <a:t> </a:t>
            </a:r>
          </a:p>
          <a:p>
            <a:r>
              <a:rPr lang="en-GB" sz="1400" b="0" dirty="0" smtClean="0"/>
              <a:t>ICH </a:t>
            </a:r>
            <a:r>
              <a:rPr lang="en-GB" sz="1400" b="0" dirty="0"/>
              <a:t>E5 </a:t>
            </a:r>
            <a:r>
              <a:rPr lang="en-US" sz="1400" b="0" dirty="0"/>
              <a:t>Ethnic Factors in the Acceptability of Foreign Clinical Data </a:t>
            </a:r>
            <a:r>
              <a:rPr lang="en-GB" sz="1400" b="0" dirty="0" smtClean="0">
                <a:hlinkClick r:id="rId3"/>
              </a:rPr>
              <a:t>http</a:t>
            </a:r>
            <a:r>
              <a:rPr lang="en-GB" sz="1400" b="0" dirty="0">
                <a:hlinkClick r:id="rId3"/>
              </a:rPr>
              <a:t>://www.ich.org/fileadmin/Public_Web_Site/ICH_Products/Guidelines/Efficacy/E5_R1/Step4/E5_R1__</a:t>
            </a:r>
            <a:r>
              <a:rPr lang="en-GB" sz="1400" b="0" dirty="0" smtClean="0">
                <a:hlinkClick r:id="rId3"/>
              </a:rPr>
              <a:t>Guideline.pdf</a:t>
            </a:r>
            <a:r>
              <a:rPr lang="en-GB" sz="1400" b="0" dirty="0" smtClean="0"/>
              <a:t> </a:t>
            </a:r>
          </a:p>
          <a:p>
            <a:r>
              <a:rPr lang="en-GB" sz="1400" b="0" dirty="0"/>
              <a:t>ICH </a:t>
            </a:r>
            <a:r>
              <a:rPr lang="en-GB" sz="1400" b="0" dirty="0" smtClean="0"/>
              <a:t>E7 Studies in support of special populations</a:t>
            </a:r>
            <a:r>
              <a:rPr lang="en-GB" sz="1400" b="0" dirty="0"/>
              <a:t>:  geriatrics </a:t>
            </a:r>
            <a:r>
              <a:rPr lang="en-GB" sz="1400" b="0" dirty="0">
                <a:hlinkClick r:id="rId4"/>
              </a:rPr>
              <a:t>http://</a:t>
            </a:r>
            <a:r>
              <a:rPr lang="en-GB" sz="1400" b="0" dirty="0" smtClean="0">
                <a:hlinkClick r:id="rId4"/>
              </a:rPr>
              <a:t>www.ich.org/fileadmin/Public_Web_Site/ICH_Products/Guidelines/Efficacy/E7/Step4/E7_Guideline.pdf</a:t>
            </a:r>
            <a:r>
              <a:rPr lang="en-GB" sz="1400" b="0" dirty="0" smtClean="0"/>
              <a:t> </a:t>
            </a:r>
            <a:endParaRPr lang="en-GB" sz="1400" b="0" dirty="0"/>
          </a:p>
          <a:p>
            <a:r>
              <a:rPr lang="en-GB" sz="1400" b="0" dirty="0" smtClean="0"/>
              <a:t>ICH </a:t>
            </a:r>
            <a:r>
              <a:rPr lang="en-GB" sz="1400" b="0" dirty="0"/>
              <a:t>E11 </a:t>
            </a:r>
            <a:r>
              <a:rPr lang="en-GB" sz="1400" b="0" dirty="0" smtClean="0"/>
              <a:t>Clinical </a:t>
            </a:r>
            <a:r>
              <a:rPr lang="en-GB" sz="1400" b="0" dirty="0"/>
              <a:t>investigation of medicinal products in the pediatric population </a:t>
            </a:r>
            <a:r>
              <a:rPr lang="en-GB" sz="1400" b="0" dirty="0">
                <a:hlinkClick r:id="rId5"/>
              </a:rPr>
              <a:t>http://</a:t>
            </a:r>
            <a:r>
              <a:rPr lang="en-GB" sz="1400" b="0" dirty="0" smtClean="0">
                <a:hlinkClick r:id="rId5"/>
              </a:rPr>
              <a:t>www.ich.org/fileadmin/Public_Web_Site/ICH_Products/Guidelines/Efficacy/E11/Step4/E11_Guideline.pdf</a:t>
            </a:r>
            <a:r>
              <a:rPr lang="en-GB" sz="1400" b="0" dirty="0" smtClean="0"/>
              <a:t> </a:t>
            </a:r>
            <a:endParaRPr lang="en-GB" sz="1400" b="0" dirty="0"/>
          </a:p>
          <a:p>
            <a:r>
              <a:rPr lang="en-GB" sz="1400" b="0" dirty="0"/>
              <a:t>ICH Gender considerations in the conduct of clinical trials: </a:t>
            </a:r>
            <a:r>
              <a:rPr lang="en-GB" sz="1400" b="0" dirty="0">
                <a:hlinkClick r:id="rId6"/>
              </a:rPr>
              <a:t>http://www.ema.europa.eu/docs/en_GB/document_library/Scientific_guideline/2010/01/WC500059887.pdf</a:t>
            </a:r>
            <a:r>
              <a:rPr lang="en-GB" sz="1400" b="0" dirty="0"/>
              <a:t>  </a:t>
            </a:r>
          </a:p>
          <a:p>
            <a:r>
              <a:rPr lang="en-US" sz="1400" b="0" dirty="0" smtClean="0"/>
              <a:t>E17</a:t>
            </a:r>
            <a:r>
              <a:rPr lang="en-US" sz="1400" b="0" dirty="0"/>
              <a:t>: General principle on planning/designing Multi-Regional Clinical Trials  </a:t>
            </a:r>
            <a:r>
              <a:rPr lang="en-US" sz="1400" b="0" dirty="0">
                <a:hlinkClick r:id="rId7"/>
              </a:rPr>
              <a:t>http://</a:t>
            </a:r>
            <a:r>
              <a:rPr lang="en-US" sz="1400" b="0" dirty="0" smtClean="0">
                <a:hlinkClick r:id="rId7"/>
              </a:rPr>
              <a:t>www.ich.org/fileadmin/Public_Web_Site/ICH_Products/Guidelines/Efficacy/E17/E17_Final_Concept_Paper_July_2014.pdf</a:t>
            </a:r>
            <a:r>
              <a:rPr lang="en-US" sz="1400" b="0" dirty="0" smtClean="0"/>
              <a:t> </a:t>
            </a:r>
          </a:p>
          <a:p>
            <a:r>
              <a:rPr lang="en-GB" sz="1400" b="0" dirty="0" smtClean="0"/>
              <a:t>EMA </a:t>
            </a:r>
            <a:r>
              <a:rPr lang="en-US" sz="1400" b="0" dirty="0" smtClean="0"/>
              <a:t>draft ‘Guideline  on the investigation of subgroups in confirmatory clinical trials’ </a:t>
            </a:r>
            <a:r>
              <a:rPr lang="en-GB" sz="1400" b="0" dirty="0" smtClean="0"/>
              <a:t>  </a:t>
            </a:r>
            <a:r>
              <a:rPr lang="en-US" sz="1400" b="0" u="sng" dirty="0" smtClean="0">
                <a:hlinkClick r:id="rId8"/>
              </a:rPr>
              <a:t>http://www.ema.europa.eu/docs/en_GB/document_library/Scientific_guideline/2014/02/WC500160523.pdf</a:t>
            </a:r>
            <a:r>
              <a:rPr lang="en-US" sz="1400" b="0" dirty="0" smtClean="0"/>
              <a:t>).</a:t>
            </a:r>
            <a:endParaRPr lang="en-GB" sz="1400" b="0" dirty="0" smtClean="0"/>
          </a:p>
        </p:txBody>
      </p:sp>
      <p:sp>
        <p:nvSpPr>
          <p:cNvPr id="4" name="Slide Number Placeholder 3"/>
          <p:cNvSpPr>
            <a:spLocks noGrp="1"/>
          </p:cNvSpPr>
          <p:nvPr>
            <p:ph type="sldNum" sz="quarter" idx="11"/>
          </p:nvPr>
        </p:nvSpPr>
        <p:spPr/>
        <p:txBody>
          <a:bodyPr/>
          <a:lstStyle/>
          <a:p>
            <a:fld id="{DBEC836F-C7B8-4B5A-8596-A58EA176DC97}" type="slidenum">
              <a:rPr lang="en-GB" smtClean="0"/>
              <a:pPr/>
              <a:t>25</a:t>
            </a:fld>
            <a:endParaRPr lang="en-GB" dirty="0"/>
          </a:p>
        </p:txBody>
      </p:sp>
    </p:spTree>
    <p:extLst>
      <p:ext uri="{BB962C8B-B14F-4D97-AF65-F5344CB8AC3E}">
        <p14:creationId xmlns:p14="http://schemas.microsoft.com/office/powerpoint/2010/main" val="3552299517"/>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511175" y="1251744"/>
            <a:ext cx="8410575" cy="4481512"/>
          </a:xfrm>
        </p:spPr>
        <p:txBody>
          <a:bodyPr/>
          <a:lstStyle/>
          <a:p>
            <a:r>
              <a:rPr lang="en-US" sz="1400" b="0" dirty="0"/>
              <a:t>FDA </a:t>
            </a:r>
            <a:r>
              <a:rPr lang="en-US" sz="1400" b="0" i="1" dirty="0"/>
              <a:t>Guideline for the Format and Content of the Clinical and Statistical Sections of New Drug Applications </a:t>
            </a:r>
            <a:r>
              <a:rPr lang="en-US" sz="1400" b="0" i="1" dirty="0">
                <a:hlinkClick r:id="rId2"/>
              </a:rPr>
              <a:t>http://www.fda.gov/downloads/Drugs/Guidances/UCM071665.pdf</a:t>
            </a:r>
            <a:r>
              <a:rPr lang="en-US" sz="1400" b="0" i="1" dirty="0"/>
              <a:t> </a:t>
            </a:r>
            <a:endParaRPr lang="en-US" sz="1400" b="0" dirty="0"/>
          </a:p>
          <a:p>
            <a:r>
              <a:rPr lang="en-GB" sz="1400" b="0" dirty="0"/>
              <a:t>FDA </a:t>
            </a:r>
            <a:r>
              <a:rPr lang="en-GB" sz="1400" b="0" i="1" dirty="0"/>
              <a:t>Guideline </a:t>
            </a:r>
            <a:r>
              <a:rPr lang="en-US" sz="1400" b="0" i="1" dirty="0"/>
              <a:t>for the Study and Evaluation of Gender Differences in the Clinical Evaluation of Drugs</a:t>
            </a:r>
            <a:r>
              <a:rPr lang="en-US" sz="1400" b="0" dirty="0"/>
              <a:t>. </a:t>
            </a:r>
            <a:r>
              <a:rPr lang="en-US" sz="1400" b="0" dirty="0">
                <a:hlinkClick r:id="rId3"/>
              </a:rPr>
              <a:t>http://www.fda.gov/downloads/RegulatoryInformation/Guidances/UCM126835.pdf</a:t>
            </a:r>
            <a:r>
              <a:rPr lang="en-US" sz="1400" b="0" dirty="0"/>
              <a:t> </a:t>
            </a:r>
            <a:endParaRPr lang="en-GB" sz="1400" b="0" dirty="0" smtClean="0"/>
          </a:p>
          <a:p>
            <a:r>
              <a:rPr lang="en-GB" sz="1400" b="0" dirty="0" smtClean="0"/>
              <a:t>EUnetHTA (network of HTA agencies across Europe) </a:t>
            </a:r>
            <a:r>
              <a:rPr lang="en-US" sz="1400" b="0" dirty="0" smtClean="0"/>
              <a:t>Guidelines for </a:t>
            </a:r>
            <a:r>
              <a:rPr lang="en-US" sz="1400" b="0" dirty="0"/>
              <a:t>Rapid Relative Effectiveness Assessment of Pharmaceuticals: </a:t>
            </a:r>
            <a:r>
              <a:rPr lang="en-US" sz="1400" b="0" dirty="0">
                <a:hlinkClick r:id="rId4"/>
              </a:rPr>
              <a:t>http://www.eunethta.eu/eunethta-guidelines</a:t>
            </a:r>
            <a:r>
              <a:rPr lang="en-US" sz="1400" b="0" dirty="0"/>
              <a:t> </a:t>
            </a:r>
            <a:endParaRPr lang="en-GB" sz="1400" b="0" dirty="0" smtClean="0"/>
          </a:p>
          <a:p>
            <a:r>
              <a:rPr lang="en-GB" sz="1400" b="0" dirty="0" smtClean="0"/>
              <a:t>NICE (England/Wales) Methods guide to Health </a:t>
            </a:r>
            <a:r>
              <a:rPr lang="en-GB" sz="1400" b="0" dirty="0"/>
              <a:t>Technology </a:t>
            </a:r>
            <a:r>
              <a:rPr lang="en-GB" sz="1400" b="0" dirty="0" smtClean="0"/>
              <a:t>Assessment</a:t>
            </a:r>
            <a:r>
              <a:rPr lang="en-GB" sz="1400" b="0" dirty="0"/>
              <a:t>: </a:t>
            </a:r>
            <a:r>
              <a:rPr lang="en-GB" sz="1400" b="0" dirty="0">
                <a:hlinkClick r:id="rId5"/>
              </a:rPr>
              <a:t>http://</a:t>
            </a:r>
            <a:r>
              <a:rPr lang="en-GB" sz="1400" b="0" dirty="0" smtClean="0">
                <a:hlinkClick r:id="rId5"/>
              </a:rPr>
              <a:t>www.nice.org.uk/article/pmg9/resources/non-guidance-guide-to-the-methods-of-technology-appraisal-2013-pdf</a:t>
            </a:r>
            <a:r>
              <a:rPr lang="en-GB" sz="1400" b="0" dirty="0" smtClean="0"/>
              <a:t> </a:t>
            </a:r>
          </a:p>
          <a:p>
            <a:r>
              <a:rPr lang="en-GB" sz="1400" b="0" dirty="0" smtClean="0"/>
              <a:t>IQWiG (Germany</a:t>
            </a:r>
            <a:r>
              <a:rPr lang="en-GB" sz="1400" b="0" dirty="0"/>
              <a:t>) </a:t>
            </a:r>
            <a:r>
              <a:rPr lang="en-GB" sz="1400" b="0" dirty="0" smtClean="0"/>
              <a:t>General Methods (Version 4.1) </a:t>
            </a:r>
            <a:r>
              <a:rPr lang="en-GB" sz="1400" b="0" dirty="0" smtClean="0">
                <a:hlinkClick r:id="rId6"/>
              </a:rPr>
              <a:t>https</a:t>
            </a:r>
            <a:r>
              <a:rPr lang="en-GB" sz="1400" b="0" dirty="0">
                <a:hlinkClick r:id="rId6"/>
              </a:rPr>
              <a:t>://www.iqwig.de/download/IQWiG_General_Methods_Version_%</a:t>
            </a:r>
            <a:r>
              <a:rPr lang="en-GB" sz="1400" b="0" dirty="0" smtClean="0">
                <a:hlinkClick r:id="rId6"/>
              </a:rPr>
              <a:t>204-1.pdf</a:t>
            </a:r>
            <a:r>
              <a:rPr lang="en-GB" sz="1400" b="0" dirty="0" smtClean="0"/>
              <a:t> </a:t>
            </a:r>
          </a:p>
          <a:p>
            <a:r>
              <a:rPr lang="en-US" sz="1400" b="0" dirty="0"/>
              <a:t>Questioning Patient Subgroups for Benefit Assessment</a:t>
            </a:r>
            <a:r>
              <a:rPr lang="en-US" sz="1400" b="0" dirty="0" smtClean="0"/>
              <a:t>:  </a:t>
            </a:r>
            <a:r>
              <a:rPr lang="en-GB" sz="1400" b="0" dirty="0" smtClean="0"/>
              <a:t>Challenging </a:t>
            </a:r>
            <a:r>
              <a:rPr lang="en-GB" sz="1400" b="0" dirty="0"/>
              <a:t>the German </a:t>
            </a:r>
            <a:r>
              <a:rPr lang="en-GB" sz="1400" b="0" dirty="0" smtClean="0"/>
              <a:t>Gemeinsamer Bundesausschuss Approach :   </a:t>
            </a:r>
            <a:r>
              <a:rPr lang="en-GB" sz="1400" b="0" dirty="0">
                <a:hlinkClick r:id="rId7"/>
              </a:rPr>
              <a:t>http://</a:t>
            </a:r>
            <a:r>
              <a:rPr lang="en-GB" sz="1400" b="0" dirty="0" smtClean="0">
                <a:hlinkClick r:id="rId7"/>
              </a:rPr>
              <a:t>www.ispor.org/VIH/commentary_benefit-assessment.PDF</a:t>
            </a:r>
            <a:r>
              <a:rPr lang="en-GB" sz="1400" b="0" dirty="0" smtClean="0"/>
              <a:t> </a:t>
            </a:r>
          </a:p>
          <a:p>
            <a:r>
              <a:rPr lang="en-GB" sz="1400" b="0" dirty="0"/>
              <a:t>Paget, Chuang-Stein, Fletcher, Reid. Subgroup analyses of clinical effectiveness to support health technology assessments</a:t>
            </a:r>
            <a:r>
              <a:rPr lang="en-GB" sz="1400" b="0" i="1" dirty="0"/>
              <a:t>. Pharmaceut. Statist</a:t>
            </a:r>
            <a:r>
              <a:rPr lang="en-GB" sz="1400" b="0" dirty="0"/>
              <a:t>. 2011, 10 </a:t>
            </a:r>
            <a:r>
              <a:rPr lang="en-GB" sz="1400" b="0" dirty="0" smtClean="0"/>
              <a:t>532–538</a:t>
            </a:r>
          </a:p>
          <a:p>
            <a:r>
              <a:rPr lang="en-GB" sz="1400" b="0" dirty="0"/>
              <a:t>Fletcher C, Chuang-Stein C, Paget MA, Reid C, Hawkins N. </a:t>
            </a:r>
            <a:r>
              <a:rPr lang="en-GB" sz="1400" b="0" i="1" dirty="0"/>
              <a:t>Subgroup analyses in cost-effectiveness analyses to support health technology assessments. </a:t>
            </a:r>
            <a:r>
              <a:rPr lang="en-GB" sz="1400" b="0" dirty="0"/>
              <a:t>Pharm.Stat. 2014 </a:t>
            </a:r>
            <a:r>
              <a:rPr lang="en-GB" sz="1400" b="0" dirty="0" smtClean="0"/>
              <a:t>Jul-Aug;13(4</a:t>
            </a:r>
            <a:r>
              <a:rPr lang="en-GB" sz="1400" b="0" dirty="0"/>
              <a:t>):265-74</a:t>
            </a:r>
            <a:r>
              <a:rPr lang="en-GB" sz="1400" dirty="0"/>
              <a:t/>
            </a:r>
            <a:br>
              <a:rPr lang="en-GB" sz="1400" dirty="0"/>
            </a:br>
            <a:endParaRPr lang="en-GB" sz="1400" b="0" dirty="0"/>
          </a:p>
          <a:p>
            <a:endParaRPr lang="en-GB" sz="1400" b="0" dirty="0" smtClean="0"/>
          </a:p>
          <a:p>
            <a:endParaRPr lang="en-GB" sz="1400" b="0" dirty="0" smtClean="0"/>
          </a:p>
        </p:txBody>
      </p:sp>
      <p:sp>
        <p:nvSpPr>
          <p:cNvPr id="4" name="Slide Number Placeholder 3"/>
          <p:cNvSpPr>
            <a:spLocks noGrp="1"/>
          </p:cNvSpPr>
          <p:nvPr>
            <p:ph type="sldNum" sz="quarter" idx="11"/>
          </p:nvPr>
        </p:nvSpPr>
        <p:spPr/>
        <p:txBody>
          <a:bodyPr/>
          <a:lstStyle/>
          <a:p>
            <a:fld id="{DBEC836F-C7B8-4B5A-8596-A58EA176DC97}" type="slidenum">
              <a:rPr lang="en-GB" smtClean="0"/>
              <a:pPr/>
              <a:t>26</a:t>
            </a:fld>
            <a:endParaRPr lang="en-GB" dirty="0"/>
          </a:p>
        </p:txBody>
      </p:sp>
    </p:spTree>
    <p:extLst>
      <p:ext uri="{BB962C8B-B14F-4D97-AF65-F5344CB8AC3E}">
        <p14:creationId xmlns:p14="http://schemas.microsoft.com/office/powerpoint/2010/main" val="1747071970"/>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lstStyle/>
          <a:p>
            <a:r>
              <a:rPr lang="en-GB" dirty="0" smtClean="0"/>
              <a:t>Who is interested in subgroup analyses?</a:t>
            </a:r>
          </a:p>
          <a:p>
            <a:r>
              <a:rPr lang="en-GB" dirty="0" smtClean="0"/>
              <a:t>Challenges with subgroup analyses</a:t>
            </a:r>
          </a:p>
          <a:p>
            <a:r>
              <a:rPr lang="en-GB" dirty="0" smtClean="0"/>
              <a:t>Guidance on methods and perspectives from regulators</a:t>
            </a:r>
          </a:p>
          <a:p>
            <a:r>
              <a:rPr lang="en-GB" dirty="0" smtClean="0"/>
              <a:t>Guidance on methods and perspectives from HTA agencies (effectiveness and cost-effectiveness)</a:t>
            </a:r>
          </a:p>
          <a:p>
            <a:r>
              <a:rPr lang="en-GB" dirty="0" smtClean="0"/>
              <a:t>Trends in R&amp;D and market access influencing use of subgroup analyses</a:t>
            </a:r>
          </a:p>
          <a:p>
            <a:r>
              <a:rPr lang="en-GB" dirty="0" smtClean="0"/>
              <a:t>Recommendations for optimising use of subgroups in drug development</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3</a:t>
            </a:fld>
            <a:endParaRPr lang="en-GB" dirty="0"/>
          </a:p>
        </p:txBody>
      </p:sp>
    </p:spTree>
    <p:extLst>
      <p:ext uri="{BB962C8B-B14F-4D97-AF65-F5344CB8AC3E}">
        <p14:creationId xmlns:p14="http://schemas.microsoft.com/office/powerpoint/2010/main" val="835701676"/>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Who is interested in subgroup analyses</a:t>
            </a:r>
            <a:endParaRPr lang="en-GB" dirty="0"/>
          </a:p>
        </p:txBody>
      </p:sp>
      <p:sp>
        <p:nvSpPr>
          <p:cNvPr id="3" name="Content Placeholder 2"/>
          <p:cNvSpPr>
            <a:spLocks noGrp="1"/>
          </p:cNvSpPr>
          <p:nvPr>
            <p:ph idx="1"/>
          </p:nvPr>
        </p:nvSpPr>
        <p:spPr>
          <a:xfrm>
            <a:off x="457200" y="1279301"/>
            <a:ext cx="8229600" cy="4525963"/>
          </a:xfrm>
        </p:spPr>
        <p:txBody>
          <a:bodyPr>
            <a:noAutofit/>
          </a:bodyPr>
          <a:lstStyle/>
          <a:p>
            <a:r>
              <a:rPr lang="en-GB" sz="2000" dirty="0" smtClean="0"/>
              <a:t>Pharmaceutical Industry</a:t>
            </a:r>
          </a:p>
          <a:p>
            <a:pPr lvl="1"/>
            <a:r>
              <a:rPr lang="en-GB" sz="2000" dirty="0" smtClean="0"/>
              <a:t>Demonstrating the benefit-risk profile supports the proposed population</a:t>
            </a:r>
          </a:p>
          <a:p>
            <a:r>
              <a:rPr lang="en-GB" sz="2000" dirty="0" smtClean="0"/>
              <a:t>Regulatory agencies</a:t>
            </a:r>
          </a:p>
          <a:p>
            <a:pPr lvl="1"/>
            <a:r>
              <a:rPr lang="en-GB" sz="2000" dirty="0" smtClean="0"/>
              <a:t>Is the evidence supporting benefit-risk acceptable to grant approval for the proposed population</a:t>
            </a:r>
          </a:p>
          <a:p>
            <a:r>
              <a:rPr lang="en-GB" sz="2000" dirty="0" smtClean="0"/>
              <a:t>Reimbursement agencies</a:t>
            </a:r>
          </a:p>
          <a:p>
            <a:pPr lvl="1"/>
            <a:r>
              <a:rPr lang="en-GB" sz="2000" dirty="0" smtClean="0"/>
              <a:t>Is the incremental balance of benefit-risk better than existing standard of care (e.g. IQWiG)</a:t>
            </a:r>
          </a:p>
          <a:p>
            <a:pPr lvl="1"/>
            <a:r>
              <a:rPr lang="en-GB" sz="2000" dirty="0" smtClean="0"/>
              <a:t>Is the incremental balance of benefit-risk worth paying for (e.g. NICE)</a:t>
            </a:r>
          </a:p>
          <a:p>
            <a:r>
              <a:rPr lang="en-GB" sz="2000" dirty="0" smtClean="0"/>
              <a:t>Patient</a:t>
            </a:r>
          </a:p>
          <a:p>
            <a:pPr lvl="1"/>
            <a:r>
              <a:rPr lang="en-GB" sz="2000" dirty="0" smtClean="0"/>
              <a:t>Will I benefit from the treatment and what potential side effects may I experience?</a:t>
            </a:r>
            <a:endParaRPr lang="en-GB" sz="2000" dirty="0"/>
          </a:p>
        </p:txBody>
      </p:sp>
      <p:sp>
        <p:nvSpPr>
          <p:cNvPr id="4" name="Slide Number Placeholder 3"/>
          <p:cNvSpPr>
            <a:spLocks noGrp="1"/>
          </p:cNvSpPr>
          <p:nvPr>
            <p:ph type="sldNum" sz="quarter" idx="11"/>
          </p:nvPr>
        </p:nvSpPr>
        <p:spPr>
          <a:xfrm>
            <a:off x="3548063" y="6408738"/>
            <a:ext cx="1905000" cy="365125"/>
          </a:xfrm>
        </p:spPr>
        <p:txBody>
          <a:bodyPr/>
          <a:lstStyle/>
          <a:p>
            <a:fld id="{DBEC836F-C7B8-4B5A-8596-A58EA176DC97}" type="slidenum">
              <a:rPr lang="en-GB" smtClean="0"/>
              <a:pPr/>
              <a:t>4</a:t>
            </a:fld>
            <a:endParaRPr lang="en-GB" dirty="0"/>
          </a:p>
        </p:txBody>
      </p:sp>
    </p:spTree>
    <p:extLst>
      <p:ext uri="{BB962C8B-B14F-4D97-AF65-F5344CB8AC3E}">
        <p14:creationId xmlns:p14="http://schemas.microsoft.com/office/powerpoint/2010/main" val="3722309779"/>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questions can be addressed by subgroup analyses?</a:t>
            </a:r>
            <a:endParaRPr lang="en-GB" dirty="0"/>
          </a:p>
        </p:txBody>
      </p:sp>
      <p:sp>
        <p:nvSpPr>
          <p:cNvPr id="3" name="Content Placeholder 2"/>
          <p:cNvSpPr>
            <a:spLocks noGrp="1"/>
          </p:cNvSpPr>
          <p:nvPr>
            <p:ph idx="1"/>
          </p:nvPr>
        </p:nvSpPr>
        <p:spPr/>
        <p:txBody>
          <a:bodyPr/>
          <a:lstStyle/>
          <a:p>
            <a:r>
              <a:rPr lang="en-GB" dirty="0" smtClean="0"/>
              <a:t>Does the drug work in a particular subset of patients?</a:t>
            </a:r>
          </a:p>
          <a:p>
            <a:r>
              <a:rPr lang="en-GB" dirty="0" smtClean="0"/>
              <a:t>Is the drug effect consistent across different patient subsets?</a:t>
            </a:r>
          </a:p>
          <a:p>
            <a:r>
              <a:rPr lang="en-GB" dirty="0" smtClean="0"/>
              <a:t>Is the drug effect (or balance of benefit-risk) more pronounced in a particular subset of patients?</a:t>
            </a:r>
          </a:p>
          <a:p>
            <a:endParaRPr lang="en-GB" dirty="0" smtClean="0"/>
          </a:p>
          <a:p>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5</a:t>
            </a:fld>
            <a:endParaRPr lang="en-GB" dirty="0"/>
          </a:p>
        </p:txBody>
      </p:sp>
    </p:spTree>
    <p:extLst>
      <p:ext uri="{BB962C8B-B14F-4D97-AF65-F5344CB8AC3E}">
        <p14:creationId xmlns:p14="http://schemas.microsoft.com/office/powerpoint/2010/main" val="217195988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Subgroup analyses have numerous challenges</a:t>
            </a:r>
            <a:endParaRPr lang="en-GB" dirty="0"/>
          </a:p>
        </p:txBody>
      </p:sp>
      <p:sp>
        <p:nvSpPr>
          <p:cNvPr id="3" name="Content Placeholder 2"/>
          <p:cNvSpPr>
            <a:spLocks noGrp="1"/>
          </p:cNvSpPr>
          <p:nvPr>
            <p:ph idx="1"/>
          </p:nvPr>
        </p:nvSpPr>
        <p:spPr/>
        <p:txBody>
          <a:bodyPr/>
          <a:lstStyle/>
          <a:p>
            <a:r>
              <a:rPr lang="en-GB" dirty="0" smtClean="0"/>
              <a:t>Subgroup analysis definition and pre-specification</a:t>
            </a:r>
          </a:p>
          <a:p>
            <a:r>
              <a:rPr lang="en-GB" dirty="0" smtClean="0"/>
              <a:t>Consistency of effects and subgroup by treatment interactions</a:t>
            </a:r>
          </a:p>
          <a:p>
            <a:r>
              <a:rPr lang="en-GB" dirty="0" smtClean="0"/>
              <a:t>Multiplicity and replication</a:t>
            </a:r>
          </a:p>
          <a:p>
            <a:r>
              <a:rPr lang="en-GB" dirty="0" smtClean="0"/>
              <a:t>Presenting and interpreting subgroup results</a:t>
            </a:r>
          </a:p>
          <a:p>
            <a:r>
              <a:rPr lang="en-GB" dirty="0" smtClean="0"/>
              <a:t>Meeting needs for regulators and reimbursement agencies</a:t>
            </a:r>
            <a:endParaRPr lang="en-GB" dirty="0"/>
          </a:p>
        </p:txBody>
      </p:sp>
      <p:sp>
        <p:nvSpPr>
          <p:cNvPr id="4" name="Slide Number Placeholder 3"/>
          <p:cNvSpPr>
            <a:spLocks noGrp="1"/>
          </p:cNvSpPr>
          <p:nvPr>
            <p:ph type="sldNum" sz="quarter" idx="11"/>
          </p:nvPr>
        </p:nvSpPr>
        <p:spPr>
          <a:xfrm>
            <a:off x="3548063" y="6408738"/>
            <a:ext cx="1905000" cy="365125"/>
          </a:xfrm>
        </p:spPr>
        <p:txBody>
          <a:bodyPr/>
          <a:lstStyle/>
          <a:p>
            <a:fld id="{DBEC836F-C7B8-4B5A-8596-A58EA176DC97}" type="slidenum">
              <a:rPr lang="en-GB" smtClean="0"/>
              <a:pPr/>
              <a:t>6</a:t>
            </a:fld>
            <a:endParaRPr lang="en-GB" dirty="0"/>
          </a:p>
        </p:txBody>
      </p:sp>
    </p:spTree>
    <p:extLst>
      <p:ext uri="{BB962C8B-B14F-4D97-AF65-F5344CB8AC3E}">
        <p14:creationId xmlns:p14="http://schemas.microsoft.com/office/powerpoint/2010/main" val="762100382"/>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Guidance on methods and perspectives from regulators</a:t>
            </a:r>
            <a:endParaRPr lang="en-GB" dirty="0"/>
          </a:p>
        </p:txBody>
      </p:sp>
      <p:sp>
        <p:nvSpPr>
          <p:cNvPr id="4" name="Content Placeholder 3"/>
          <p:cNvSpPr>
            <a:spLocks noGrp="1"/>
          </p:cNvSpPr>
          <p:nvPr>
            <p:ph idx="1"/>
          </p:nvPr>
        </p:nvSpPr>
        <p:spPr/>
        <p:txBody>
          <a:bodyPr/>
          <a:lstStyle/>
          <a:p>
            <a:r>
              <a:rPr lang="en-GB" dirty="0" smtClean="0"/>
              <a:t>Subgroup analyses are covered in numerous regulatory guidance documents</a:t>
            </a:r>
          </a:p>
          <a:p>
            <a:pPr lvl="1"/>
            <a:r>
              <a:rPr lang="en-US" dirty="0" smtClean="0"/>
              <a:t>ICH</a:t>
            </a:r>
          </a:p>
          <a:p>
            <a:pPr lvl="1"/>
            <a:r>
              <a:rPr lang="en-US" dirty="0" smtClean="0"/>
              <a:t>EMA draft ‘Guideline  on the investigation of subgroups in confirmatory clinical trials</a:t>
            </a:r>
          </a:p>
          <a:p>
            <a:pPr lvl="1"/>
            <a:r>
              <a:rPr lang="en-US" dirty="0" smtClean="0"/>
              <a:t>FDA</a:t>
            </a:r>
          </a:p>
          <a:p>
            <a:pPr lvl="1"/>
            <a:r>
              <a:rPr lang="en-US" dirty="0" smtClean="0"/>
              <a:t>+ other countries (e.g. Switzerland, Australia, Canada)</a:t>
            </a:r>
            <a:endParaRPr lang="en-GB" dirty="0" smtClean="0"/>
          </a:p>
          <a:p>
            <a:pPr lvl="1"/>
            <a:endParaRPr lang="en-GB" dirty="0"/>
          </a:p>
        </p:txBody>
      </p:sp>
      <p:sp>
        <p:nvSpPr>
          <p:cNvPr id="2" name="Slide Number Placeholder 1"/>
          <p:cNvSpPr>
            <a:spLocks noGrp="1"/>
          </p:cNvSpPr>
          <p:nvPr>
            <p:ph type="sldNum" sz="quarter" idx="11"/>
          </p:nvPr>
        </p:nvSpPr>
        <p:spPr/>
        <p:txBody>
          <a:bodyPr/>
          <a:lstStyle/>
          <a:p>
            <a:fld id="{D3B04A35-ADCC-4E4C-AB90-506D592E1A46}" type="slidenum">
              <a:rPr lang="en-GB" smtClean="0"/>
              <a:pPr/>
              <a:t>7</a:t>
            </a:fld>
            <a:endParaRPr lang="en-GB" dirty="0"/>
          </a:p>
        </p:txBody>
      </p:sp>
    </p:spTree>
    <p:extLst>
      <p:ext uri="{BB962C8B-B14F-4D97-AF65-F5344CB8AC3E}">
        <p14:creationId xmlns:p14="http://schemas.microsoft.com/office/powerpoint/2010/main" val="3703076679"/>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ICH relevant guidelines</a:t>
            </a:r>
            <a:endParaRPr lang="en-GB" dirty="0"/>
          </a:p>
        </p:txBody>
      </p:sp>
      <p:sp>
        <p:nvSpPr>
          <p:cNvPr id="3" name="Content Placeholder 2"/>
          <p:cNvSpPr>
            <a:spLocks noGrp="1"/>
          </p:cNvSpPr>
          <p:nvPr>
            <p:ph idx="1"/>
          </p:nvPr>
        </p:nvSpPr>
        <p:spPr/>
        <p:txBody>
          <a:bodyPr/>
          <a:lstStyle/>
          <a:p>
            <a:r>
              <a:rPr lang="en-GB" dirty="0"/>
              <a:t>ICH E9 Statistical Principles for Clinical</a:t>
            </a:r>
            <a:br>
              <a:rPr lang="en-GB" dirty="0"/>
            </a:br>
            <a:r>
              <a:rPr lang="en-GB" dirty="0" smtClean="0"/>
              <a:t>Trials</a:t>
            </a:r>
          </a:p>
          <a:p>
            <a:r>
              <a:rPr lang="en-GB" b="0" dirty="0"/>
              <a:t>ICH E5 </a:t>
            </a:r>
            <a:r>
              <a:rPr lang="en-US" b="0" dirty="0"/>
              <a:t>Ethnic Factors in the Acceptability of Foreign Clinical </a:t>
            </a:r>
            <a:r>
              <a:rPr lang="en-US" b="0" dirty="0" smtClean="0"/>
              <a:t>Data</a:t>
            </a:r>
          </a:p>
          <a:p>
            <a:r>
              <a:rPr lang="en-GB" b="0" dirty="0"/>
              <a:t>ICH Gender Considerations in the conduct of clinical </a:t>
            </a:r>
            <a:r>
              <a:rPr lang="en-GB" b="0" dirty="0" smtClean="0"/>
              <a:t>trials</a:t>
            </a:r>
            <a:endParaRPr lang="en-GB" b="0"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8</a:t>
            </a:fld>
            <a:endParaRPr lang="en-GB" dirty="0"/>
          </a:p>
        </p:txBody>
      </p:sp>
    </p:spTree>
    <p:extLst>
      <p:ext uri="{BB962C8B-B14F-4D97-AF65-F5344CB8AC3E}">
        <p14:creationId xmlns:p14="http://schemas.microsoft.com/office/powerpoint/2010/main" val="2468773695"/>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ICH E9 </a:t>
            </a:r>
            <a:r>
              <a:rPr lang="en-GB" dirty="0"/>
              <a:t>Statistical Principles for Clinical</a:t>
            </a:r>
            <a:br>
              <a:rPr lang="en-GB" dirty="0"/>
            </a:br>
            <a:r>
              <a:rPr lang="en-GB" dirty="0"/>
              <a:t>Trials</a:t>
            </a:r>
          </a:p>
        </p:txBody>
      </p:sp>
      <p:sp>
        <p:nvSpPr>
          <p:cNvPr id="3" name="Content Placeholder 2"/>
          <p:cNvSpPr>
            <a:spLocks noGrp="1"/>
          </p:cNvSpPr>
          <p:nvPr>
            <p:ph idx="1"/>
          </p:nvPr>
        </p:nvSpPr>
        <p:spPr/>
        <p:txBody>
          <a:bodyPr/>
          <a:lstStyle/>
          <a:p>
            <a:r>
              <a:rPr lang="en-GB" dirty="0" smtClean="0"/>
              <a:t>Subgroup effects should be pre-specified in the protocol as part of the planned analyses</a:t>
            </a:r>
          </a:p>
          <a:p>
            <a:r>
              <a:rPr lang="en-GB" dirty="0" smtClean="0"/>
              <a:t>In most cases, subgroup analyses are exploratory, e.g. explore uniformity of treatment effects</a:t>
            </a:r>
          </a:p>
          <a:p>
            <a:r>
              <a:rPr lang="en-GB" dirty="0" smtClean="0"/>
              <a:t>When exploratory, results should be interpreted cautiously</a:t>
            </a:r>
          </a:p>
          <a:p>
            <a:r>
              <a:rPr lang="en-GB" dirty="0" smtClean="0"/>
              <a:t>A conclusion of treatment efficacy/safety (or lack of) based solely on exploratory subgroups unlikely to be accepted</a:t>
            </a:r>
          </a:p>
          <a:p>
            <a:r>
              <a:rPr lang="en-GB" dirty="0" smtClean="0"/>
              <a:t>Dangers of over-interpretation of unplanned subgroup analyses are well known</a:t>
            </a:r>
            <a:endParaRPr lang="en-GB" dirty="0"/>
          </a:p>
        </p:txBody>
      </p:sp>
      <p:sp>
        <p:nvSpPr>
          <p:cNvPr id="4" name="Slide Number Placeholder 3"/>
          <p:cNvSpPr>
            <a:spLocks noGrp="1"/>
          </p:cNvSpPr>
          <p:nvPr>
            <p:ph type="sldNum" sz="quarter" idx="11"/>
          </p:nvPr>
        </p:nvSpPr>
        <p:spPr/>
        <p:txBody>
          <a:bodyPr/>
          <a:lstStyle/>
          <a:p>
            <a:fld id="{DBEC836F-C7B8-4B5A-8596-A58EA176DC97}" type="slidenum">
              <a:rPr lang="en-GB" smtClean="0"/>
              <a:pPr/>
              <a:t>9</a:t>
            </a:fld>
            <a:endParaRPr lang="en-GB" dirty="0"/>
          </a:p>
        </p:txBody>
      </p:sp>
    </p:spTree>
    <p:extLst>
      <p:ext uri="{BB962C8B-B14F-4D97-AF65-F5344CB8AC3E}">
        <p14:creationId xmlns:p14="http://schemas.microsoft.com/office/powerpoint/2010/main" val="2423459743"/>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2007 Amgen Corporate Template">
  <a:themeElements>
    <a:clrScheme name="2007 Amgen Corporate Template 1">
      <a:dk1>
        <a:srgbClr val="000000"/>
      </a:dk1>
      <a:lt1>
        <a:srgbClr val="FFFFFF"/>
      </a:lt1>
      <a:dk2>
        <a:srgbClr val="000000"/>
      </a:dk2>
      <a:lt2>
        <a:srgbClr val="777777"/>
      </a:lt2>
      <a:accent1>
        <a:srgbClr val="0063C3"/>
      </a:accent1>
      <a:accent2>
        <a:srgbClr val="FCC30C"/>
      </a:accent2>
      <a:accent3>
        <a:srgbClr val="FFFFFF"/>
      </a:accent3>
      <a:accent4>
        <a:srgbClr val="000000"/>
      </a:accent4>
      <a:accent5>
        <a:srgbClr val="AAB7DE"/>
      </a:accent5>
      <a:accent6>
        <a:srgbClr val="E4B00A"/>
      </a:accent6>
      <a:hlink>
        <a:srgbClr val="42865C"/>
      </a:hlink>
      <a:folHlink>
        <a:srgbClr val="C0362C"/>
      </a:folHlink>
    </a:clrScheme>
    <a:fontScheme name="2007 Amgen Corporate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2007 Amgen Corporate Template 1">
        <a:dk1>
          <a:srgbClr val="000000"/>
        </a:dk1>
        <a:lt1>
          <a:srgbClr val="FFFFFF"/>
        </a:lt1>
        <a:dk2>
          <a:srgbClr val="000000"/>
        </a:dk2>
        <a:lt2>
          <a:srgbClr val="777777"/>
        </a:lt2>
        <a:accent1>
          <a:srgbClr val="0063C3"/>
        </a:accent1>
        <a:accent2>
          <a:srgbClr val="FCC30C"/>
        </a:accent2>
        <a:accent3>
          <a:srgbClr val="FFFFFF"/>
        </a:accent3>
        <a:accent4>
          <a:srgbClr val="000000"/>
        </a:accent4>
        <a:accent5>
          <a:srgbClr val="AAB7DE"/>
        </a:accent5>
        <a:accent6>
          <a:srgbClr val="E4B00A"/>
        </a:accent6>
        <a:hlink>
          <a:srgbClr val="42865C"/>
        </a:hlink>
        <a:folHlink>
          <a:srgbClr val="C0362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Amgen Powerpoint Template</Template>
  <TotalTime>635</TotalTime>
  <Words>1843</Words>
  <Application>Microsoft Office PowerPoint</Application>
  <PresentationFormat>On-screen Show (4:3)</PresentationFormat>
  <Paragraphs>228</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2007 Amgen Corporate Template</vt:lpstr>
      <vt:lpstr>Subgroups for Regulatory vs HTA – Methods and Perspectives</vt:lpstr>
      <vt:lpstr>Disclaimer (Chrissie Fletcher)</vt:lpstr>
      <vt:lpstr>Outline</vt:lpstr>
      <vt:lpstr>Who is interested in subgroup analyses</vt:lpstr>
      <vt:lpstr>What questions can be addressed by subgroup analyses?</vt:lpstr>
      <vt:lpstr>Subgroup analyses have numerous challenges</vt:lpstr>
      <vt:lpstr>Guidance on methods and perspectives from regulators</vt:lpstr>
      <vt:lpstr>ICH relevant guidelines</vt:lpstr>
      <vt:lpstr>ICH E9 Statistical Principles for Clinical Trials</vt:lpstr>
      <vt:lpstr>EMA draft guideline on subgroups in confirmatory clinical trials</vt:lpstr>
      <vt:lpstr>EMA draft guideline on subgroups in confirmatory clinical trials – Industry views</vt:lpstr>
      <vt:lpstr>FDA</vt:lpstr>
      <vt:lpstr>FDA Guideline for the Format and Content of the Clinical and Statistical Sections of New Drug Applications </vt:lpstr>
      <vt:lpstr>Guidance on methods and perspectives from HTA agencies</vt:lpstr>
      <vt:lpstr>EUnetHTA Applicability of evidence in the context of a relative effectiveness assessment of pharmaceuticals </vt:lpstr>
      <vt:lpstr>NICE</vt:lpstr>
      <vt:lpstr>NICE</vt:lpstr>
      <vt:lpstr>IQWiG</vt:lpstr>
      <vt:lpstr>Comparing regulatory and HTA agency method guidelines</vt:lpstr>
      <vt:lpstr>Trends in R&amp;D and market access influencing use of subgroup analyses</vt:lpstr>
      <vt:lpstr>Principles and best practices for subgroup analyses (Paget et al)</vt:lpstr>
      <vt:lpstr>Relevance for cost-effectiveness subgroup analyses (Fletcher et al)</vt:lpstr>
      <vt:lpstr>Recommendations for optimal use of subgroups in drug development</vt:lpstr>
      <vt:lpstr>Conclusions</vt:lpstr>
      <vt:lpstr>References</vt:lpstr>
      <vt:lpstr>References</vt:lpstr>
    </vt:vector>
  </TitlesOfParts>
  <Company>Amgen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fletcher</dc:creator>
  <cp:lastModifiedBy>Fletcher, Christine</cp:lastModifiedBy>
  <cp:revision>66</cp:revision>
  <dcterms:created xsi:type="dcterms:W3CDTF">2008-03-18T14:41:01Z</dcterms:created>
  <dcterms:modified xsi:type="dcterms:W3CDTF">2014-09-23T08:17:03Z</dcterms:modified>
</cp:coreProperties>
</file>