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340" r:id="rId3"/>
    <p:sldId id="341" r:id="rId4"/>
    <p:sldId id="278" r:id="rId5"/>
    <p:sldId id="302" r:id="rId6"/>
    <p:sldId id="347" r:id="rId7"/>
    <p:sldId id="309" r:id="rId8"/>
    <p:sldId id="321" r:id="rId9"/>
    <p:sldId id="274" r:id="rId10"/>
    <p:sldId id="325" r:id="rId11"/>
    <p:sldId id="339" r:id="rId12"/>
    <p:sldId id="324" r:id="rId13"/>
    <p:sldId id="268" r:id="rId14"/>
    <p:sldId id="269" r:id="rId15"/>
    <p:sldId id="271" r:id="rId16"/>
    <p:sldId id="273" r:id="rId17"/>
    <p:sldId id="306" r:id="rId18"/>
    <p:sldId id="326" r:id="rId19"/>
    <p:sldId id="334" r:id="rId20"/>
    <p:sldId id="335" r:id="rId21"/>
    <p:sldId id="348" r:id="rId22"/>
    <p:sldId id="349" r:id="rId23"/>
    <p:sldId id="351" r:id="rId24"/>
    <p:sldId id="260" r:id="rId25"/>
    <p:sldId id="332" r:id="rId26"/>
    <p:sldId id="333" r:id="rId27"/>
    <p:sldId id="336" r:id="rId28"/>
    <p:sldId id="337" r:id="rId29"/>
    <p:sldId id="266" r:id="rId30"/>
    <p:sldId id="265" r:id="rId31"/>
    <p:sldId id="291" r:id="rId32"/>
    <p:sldId id="350" r:id="rId33"/>
    <p:sldId id="342"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82" autoAdjust="0"/>
    <p:restoredTop sz="94737" autoAdjust="0"/>
  </p:normalViewPr>
  <p:slideViewPr>
    <p:cSldViewPr>
      <p:cViewPr varScale="1">
        <p:scale>
          <a:sx n="59" d="100"/>
          <a:sy n="59" d="100"/>
        </p:scale>
        <p:origin x="-571" y="-72"/>
      </p:cViewPr>
      <p:guideLst>
        <p:guide orient="horz" pos="2160"/>
        <p:guide pos="2880"/>
      </p:guideLst>
    </p:cSldViewPr>
  </p:slideViewPr>
  <p:outlineViewPr>
    <p:cViewPr>
      <p:scale>
        <a:sx n="33" d="100"/>
        <a:sy n="33" d="100"/>
      </p:scale>
      <p:origin x="0" y="27317"/>
    </p:cViewPr>
  </p:outlineViewPr>
  <p:notesTextViewPr>
    <p:cViewPr>
      <p:scale>
        <a:sx n="1" d="1"/>
        <a:sy n="1" d="1"/>
      </p:scale>
      <p:origin x="0" y="0"/>
    </p:cViewPr>
  </p:notesTextViewPr>
  <p:sorterViewPr>
    <p:cViewPr>
      <p:scale>
        <a:sx n="100" d="100"/>
        <a:sy n="100" d="100"/>
      </p:scale>
      <p:origin x="0" y="8659"/>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BE49CD-760C-4DC1-A617-339A867F331F}"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D93E4938-92B1-49A4-990B-8A7CE6F6066D}">
      <dgm:prSet phldrT="[Text]"/>
      <dgm:spPr/>
      <dgm:t>
        <a:bodyPr/>
        <a:lstStyle/>
        <a:p>
          <a:r>
            <a:rPr lang="en-US" b="1" dirty="0" smtClean="0">
              <a:solidFill>
                <a:srgbClr val="FFFF00"/>
              </a:solidFill>
            </a:rPr>
            <a:t>Do we have the right evidence?</a:t>
          </a:r>
          <a:endParaRPr lang="en-US" b="1" dirty="0">
            <a:solidFill>
              <a:srgbClr val="FFFF00"/>
            </a:solidFill>
          </a:endParaRPr>
        </a:p>
      </dgm:t>
    </dgm:pt>
    <dgm:pt modelId="{C0F9603C-97C3-445D-BEEC-97A5C2C5B4C5}" type="parTrans" cxnId="{43792385-7FC6-4CA6-93AB-B9934D718C58}">
      <dgm:prSet/>
      <dgm:spPr/>
      <dgm:t>
        <a:bodyPr/>
        <a:lstStyle/>
        <a:p>
          <a:endParaRPr lang="en-US"/>
        </a:p>
      </dgm:t>
    </dgm:pt>
    <dgm:pt modelId="{BFE03538-2952-4920-930C-BFAFF0E08AD4}" type="sibTrans" cxnId="{43792385-7FC6-4CA6-93AB-B9934D718C58}">
      <dgm:prSet/>
      <dgm:spPr/>
      <dgm:t>
        <a:bodyPr/>
        <a:lstStyle/>
        <a:p>
          <a:endParaRPr lang="en-US" dirty="0"/>
        </a:p>
      </dgm:t>
    </dgm:pt>
    <dgm:pt modelId="{7FC4ACCB-98A0-4DB3-99AC-A8358749DA0A}">
      <dgm:prSet phldrT="[Text]"/>
      <dgm:spPr/>
      <dgm:t>
        <a:bodyPr/>
        <a:lstStyle/>
        <a:p>
          <a:r>
            <a:rPr lang="en-US" b="1" dirty="0" smtClean="0"/>
            <a:t>Are we asking the right questions and capturing the right data?</a:t>
          </a:r>
          <a:endParaRPr lang="en-US" b="1" dirty="0"/>
        </a:p>
      </dgm:t>
    </dgm:pt>
    <dgm:pt modelId="{E15D802F-AF59-4CFD-B4E9-E2FEFB4B37F1}" type="parTrans" cxnId="{15107691-978C-43CA-BB98-06E0F97BC82F}">
      <dgm:prSet/>
      <dgm:spPr/>
      <dgm:t>
        <a:bodyPr/>
        <a:lstStyle/>
        <a:p>
          <a:endParaRPr lang="en-US"/>
        </a:p>
      </dgm:t>
    </dgm:pt>
    <dgm:pt modelId="{8F742EFF-634E-47F5-BDDF-294513503CC9}" type="sibTrans" cxnId="{15107691-978C-43CA-BB98-06E0F97BC82F}">
      <dgm:prSet/>
      <dgm:spPr/>
      <dgm:t>
        <a:bodyPr/>
        <a:lstStyle/>
        <a:p>
          <a:endParaRPr lang="en-US"/>
        </a:p>
      </dgm:t>
    </dgm:pt>
    <dgm:pt modelId="{3821697D-C14B-4077-9D80-F2425E0D0242}">
      <dgm:prSet phldrT="[Text]"/>
      <dgm:spPr/>
      <dgm:t>
        <a:bodyPr/>
        <a:lstStyle/>
        <a:p>
          <a:r>
            <a:rPr lang="en-US" b="1" dirty="0" smtClean="0"/>
            <a:t>Are we accurately interpreting and communicating the data in a timely fashion?</a:t>
          </a:r>
          <a:endParaRPr lang="en-US" b="1" dirty="0"/>
        </a:p>
      </dgm:t>
    </dgm:pt>
    <dgm:pt modelId="{175118C3-FC4C-486B-807F-05BB2F7DBE53}" type="sibTrans" cxnId="{C0683E3B-11AC-4D3E-9736-078C5043F363}">
      <dgm:prSet/>
      <dgm:spPr/>
      <dgm:t>
        <a:bodyPr/>
        <a:lstStyle/>
        <a:p>
          <a:endParaRPr lang="en-US"/>
        </a:p>
      </dgm:t>
    </dgm:pt>
    <dgm:pt modelId="{4BABD6ED-3D60-4AAE-95B2-946A62719FDE}" type="parTrans" cxnId="{C0683E3B-11AC-4D3E-9736-078C5043F363}">
      <dgm:prSet/>
      <dgm:spPr/>
      <dgm:t>
        <a:bodyPr/>
        <a:lstStyle/>
        <a:p>
          <a:endParaRPr lang="en-US"/>
        </a:p>
      </dgm:t>
    </dgm:pt>
    <dgm:pt modelId="{AB581647-E4D3-48B5-AAAC-A7CFA6424546}">
      <dgm:prSet phldrT="[Text]"/>
      <dgm:spPr/>
      <dgm:t>
        <a:bodyPr/>
        <a:lstStyle/>
        <a:p>
          <a:r>
            <a:rPr lang="en-US" b="1" dirty="0" smtClean="0"/>
            <a:t>Are we using the right study design and sophisticated analytical methodologies as appropriate?</a:t>
          </a:r>
          <a:endParaRPr lang="en-US" b="1" dirty="0"/>
        </a:p>
      </dgm:t>
    </dgm:pt>
    <dgm:pt modelId="{E070119C-113B-4C29-8CE0-49AB98EE5810}" type="sibTrans" cxnId="{C79E5358-DCF9-41C5-98C5-8AFC366D2B04}">
      <dgm:prSet/>
      <dgm:spPr/>
      <dgm:t>
        <a:bodyPr/>
        <a:lstStyle/>
        <a:p>
          <a:endParaRPr lang="en-US"/>
        </a:p>
      </dgm:t>
    </dgm:pt>
    <dgm:pt modelId="{FA2794F6-4ED9-4F7A-8DE1-CD4142722854}" type="parTrans" cxnId="{C79E5358-DCF9-41C5-98C5-8AFC366D2B04}">
      <dgm:prSet/>
      <dgm:spPr/>
      <dgm:t>
        <a:bodyPr/>
        <a:lstStyle/>
        <a:p>
          <a:endParaRPr lang="en-US"/>
        </a:p>
      </dgm:t>
    </dgm:pt>
    <dgm:pt modelId="{846C29A6-4A98-4E0C-AA53-7B12F35AA09F}" type="pres">
      <dgm:prSet presAssocID="{53BE49CD-760C-4DC1-A617-339A867F331F}" presName="Name0" presStyleCnt="0">
        <dgm:presLayoutVars>
          <dgm:dir/>
          <dgm:resizeHandles val="exact"/>
        </dgm:presLayoutVars>
      </dgm:prSet>
      <dgm:spPr/>
      <dgm:t>
        <a:bodyPr/>
        <a:lstStyle/>
        <a:p>
          <a:endParaRPr lang="en-US"/>
        </a:p>
      </dgm:t>
    </dgm:pt>
    <dgm:pt modelId="{4EF2B0F9-BC44-4CAC-8D58-A0DBCDA641EC}" type="pres">
      <dgm:prSet presAssocID="{53BE49CD-760C-4DC1-A617-339A867F331F}" presName="cycle" presStyleCnt="0"/>
      <dgm:spPr/>
    </dgm:pt>
    <dgm:pt modelId="{AD2EBB81-CA95-418E-8333-7323180E336A}" type="pres">
      <dgm:prSet presAssocID="{D93E4938-92B1-49A4-990B-8A7CE6F6066D}" presName="nodeFirstNode" presStyleLbl="node1" presStyleIdx="0" presStyleCnt="4">
        <dgm:presLayoutVars>
          <dgm:bulletEnabled val="1"/>
        </dgm:presLayoutVars>
      </dgm:prSet>
      <dgm:spPr/>
      <dgm:t>
        <a:bodyPr/>
        <a:lstStyle/>
        <a:p>
          <a:endParaRPr lang="en-US"/>
        </a:p>
      </dgm:t>
    </dgm:pt>
    <dgm:pt modelId="{F4212CF4-35EE-41B7-92BB-0ECF45CDC639}" type="pres">
      <dgm:prSet presAssocID="{BFE03538-2952-4920-930C-BFAFF0E08AD4}" presName="sibTransFirstNode" presStyleLbl="bgShp" presStyleIdx="0" presStyleCnt="1"/>
      <dgm:spPr/>
      <dgm:t>
        <a:bodyPr/>
        <a:lstStyle/>
        <a:p>
          <a:endParaRPr lang="en-US"/>
        </a:p>
      </dgm:t>
    </dgm:pt>
    <dgm:pt modelId="{6D94F8DA-41CE-4D19-9F4F-DD68952CFC12}" type="pres">
      <dgm:prSet presAssocID="{7FC4ACCB-98A0-4DB3-99AC-A8358749DA0A}" presName="nodeFollowingNodes" presStyleLbl="node1" presStyleIdx="1" presStyleCnt="4">
        <dgm:presLayoutVars>
          <dgm:bulletEnabled val="1"/>
        </dgm:presLayoutVars>
      </dgm:prSet>
      <dgm:spPr/>
      <dgm:t>
        <a:bodyPr/>
        <a:lstStyle/>
        <a:p>
          <a:endParaRPr lang="en-US"/>
        </a:p>
      </dgm:t>
    </dgm:pt>
    <dgm:pt modelId="{ABB77D56-3B67-40D3-9E0E-33D8E571C270}" type="pres">
      <dgm:prSet presAssocID="{AB581647-E4D3-48B5-AAAC-A7CFA6424546}" presName="nodeFollowingNodes" presStyleLbl="node1" presStyleIdx="2" presStyleCnt="4">
        <dgm:presLayoutVars>
          <dgm:bulletEnabled val="1"/>
        </dgm:presLayoutVars>
      </dgm:prSet>
      <dgm:spPr/>
      <dgm:t>
        <a:bodyPr/>
        <a:lstStyle/>
        <a:p>
          <a:endParaRPr lang="en-US"/>
        </a:p>
      </dgm:t>
    </dgm:pt>
    <dgm:pt modelId="{08750BCE-E5A7-493C-9720-CFC9147ACEDC}" type="pres">
      <dgm:prSet presAssocID="{3821697D-C14B-4077-9D80-F2425E0D0242}" presName="nodeFollowingNodes" presStyleLbl="node1" presStyleIdx="3" presStyleCnt="4">
        <dgm:presLayoutVars>
          <dgm:bulletEnabled val="1"/>
        </dgm:presLayoutVars>
      </dgm:prSet>
      <dgm:spPr/>
      <dgm:t>
        <a:bodyPr/>
        <a:lstStyle/>
        <a:p>
          <a:endParaRPr lang="en-US"/>
        </a:p>
      </dgm:t>
    </dgm:pt>
  </dgm:ptLst>
  <dgm:cxnLst>
    <dgm:cxn modelId="{8562FDDB-73A4-48B5-A97D-B758EC4665F6}" type="presOf" srcId="{3821697D-C14B-4077-9D80-F2425E0D0242}" destId="{08750BCE-E5A7-493C-9720-CFC9147ACEDC}" srcOrd="0" destOrd="0" presId="urn:microsoft.com/office/officeart/2005/8/layout/cycle3"/>
    <dgm:cxn modelId="{99A91A88-6E4B-4D24-A983-9D9138CB9A58}" type="presOf" srcId="{BFE03538-2952-4920-930C-BFAFF0E08AD4}" destId="{F4212CF4-35EE-41B7-92BB-0ECF45CDC639}" srcOrd="0" destOrd="0" presId="urn:microsoft.com/office/officeart/2005/8/layout/cycle3"/>
    <dgm:cxn modelId="{C79E5358-DCF9-41C5-98C5-8AFC366D2B04}" srcId="{53BE49CD-760C-4DC1-A617-339A867F331F}" destId="{AB581647-E4D3-48B5-AAAC-A7CFA6424546}" srcOrd="2" destOrd="0" parTransId="{FA2794F6-4ED9-4F7A-8DE1-CD4142722854}" sibTransId="{E070119C-113B-4C29-8CE0-49AB98EE5810}"/>
    <dgm:cxn modelId="{41F9BF81-A3AC-41BA-AB16-2A82AF637D62}" type="presOf" srcId="{53BE49CD-760C-4DC1-A617-339A867F331F}" destId="{846C29A6-4A98-4E0C-AA53-7B12F35AA09F}" srcOrd="0" destOrd="0" presId="urn:microsoft.com/office/officeart/2005/8/layout/cycle3"/>
    <dgm:cxn modelId="{43792385-7FC6-4CA6-93AB-B9934D718C58}" srcId="{53BE49CD-760C-4DC1-A617-339A867F331F}" destId="{D93E4938-92B1-49A4-990B-8A7CE6F6066D}" srcOrd="0" destOrd="0" parTransId="{C0F9603C-97C3-445D-BEEC-97A5C2C5B4C5}" sibTransId="{BFE03538-2952-4920-930C-BFAFF0E08AD4}"/>
    <dgm:cxn modelId="{0DE7F166-348D-4E64-AE2B-E57724542EC6}" type="presOf" srcId="{D93E4938-92B1-49A4-990B-8A7CE6F6066D}" destId="{AD2EBB81-CA95-418E-8333-7323180E336A}" srcOrd="0" destOrd="0" presId="urn:microsoft.com/office/officeart/2005/8/layout/cycle3"/>
    <dgm:cxn modelId="{15107691-978C-43CA-BB98-06E0F97BC82F}" srcId="{53BE49CD-760C-4DC1-A617-339A867F331F}" destId="{7FC4ACCB-98A0-4DB3-99AC-A8358749DA0A}" srcOrd="1" destOrd="0" parTransId="{E15D802F-AF59-4CFD-B4E9-E2FEFB4B37F1}" sibTransId="{8F742EFF-634E-47F5-BDDF-294513503CC9}"/>
    <dgm:cxn modelId="{2DDAFF35-1CC1-423C-98FD-330532079BCB}" type="presOf" srcId="{7FC4ACCB-98A0-4DB3-99AC-A8358749DA0A}" destId="{6D94F8DA-41CE-4D19-9F4F-DD68952CFC12}" srcOrd="0" destOrd="0" presId="urn:microsoft.com/office/officeart/2005/8/layout/cycle3"/>
    <dgm:cxn modelId="{C0683E3B-11AC-4D3E-9736-078C5043F363}" srcId="{53BE49CD-760C-4DC1-A617-339A867F331F}" destId="{3821697D-C14B-4077-9D80-F2425E0D0242}" srcOrd="3" destOrd="0" parTransId="{4BABD6ED-3D60-4AAE-95B2-946A62719FDE}" sibTransId="{175118C3-FC4C-486B-807F-05BB2F7DBE53}"/>
    <dgm:cxn modelId="{0274780C-2727-45F6-8C30-5D3BB1F06D5F}" type="presOf" srcId="{AB581647-E4D3-48B5-AAAC-A7CFA6424546}" destId="{ABB77D56-3B67-40D3-9E0E-33D8E571C270}" srcOrd="0" destOrd="0" presId="urn:microsoft.com/office/officeart/2005/8/layout/cycle3"/>
    <dgm:cxn modelId="{E3CC7E59-0333-4B6A-86EA-43E72231755F}" type="presParOf" srcId="{846C29A6-4A98-4E0C-AA53-7B12F35AA09F}" destId="{4EF2B0F9-BC44-4CAC-8D58-A0DBCDA641EC}" srcOrd="0" destOrd="0" presId="urn:microsoft.com/office/officeart/2005/8/layout/cycle3"/>
    <dgm:cxn modelId="{B3CCFF5B-16F0-41BA-A95B-B083E0CA940F}" type="presParOf" srcId="{4EF2B0F9-BC44-4CAC-8D58-A0DBCDA641EC}" destId="{AD2EBB81-CA95-418E-8333-7323180E336A}" srcOrd="0" destOrd="0" presId="urn:microsoft.com/office/officeart/2005/8/layout/cycle3"/>
    <dgm:cxn modelId="{39634E60-3011-43FA-9535-EE8992F4C7B4}" type="presParOf" srcId="{4EF2B0F9-BC44-4CAC-8D58-A0DBCDA641EC}" destId="{F4212CF4-35EE-41B7-92BB-0ECF45CDC639}" srcOrd="1" destOrd="0" presId="urn:microsoft.com/office/officeart/2005/8/layout/cycle3"/>
    <dgm:cxn modelId="{6DD9CDCE-9D80-4567-9F1E-9A8962320AB2}" type="presParOf" srcId="{4EF2B0F9-BC44-4CAC-8D58-A0DBCDA641EC}" destId="{6D94F8DA-41CE-4D19-9F4F-DD68952CFC12}" srcOrd="2" destOrd="0" presId="urn:microsoft.com/office/officeart/2005/8/layout/cycle3"/>
    <dgm:cxn modelId="{2D74EF68-B9D9-4417-AA3E-4310CC41852D}" type="presParOf" srcId="{4EF2B0F9-BC44-4CAC-8D58-A0DBCDA641EC}" destId="{ABB77D56-3B67-40D3-9E0E-33D8E571C270}" srcOrd="3" destOrd="0" presId="urn:microsoft.com/office/officeart/2005/8/layout/cycle3"/>
    <dgm:cxn modelId="{73F15BA8-3591-40DF-B41A-72EB5C39BA91}" type="presParOf" srcId="{4EF2B0F9-BC44-4CAC-8D58-A0DBCDA641EC}" destId="{08750BCE-E5A7-493C-9720-CFC9147ACEDC}" srcOrd="4" destOrd="0" presId="urn:microsoft.com/office/officeart/2005/8/layout/cycle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202685B-B189-4CD8-AB61-BD324BCB1F25}" type="doc">
      <dgm:prSet loTypeId="urn:microsoft.com/office/officeart/2005/8/layout/hList1" loCatId="list" qsTypeId="urn:microsoft.com/office/officeart/2005/8/quickstyle/simple1" qsCatId="simple" csTypeId="urn:microsoft.com/office/officeart/2005/8/colors/accent1_2" csCatId="accent1"/>
      <dgm:spPr/>
      <dgm:t>
        <a:bodyPr/>
        <a:lstStyle/>
        <a:p>
          <a:endParaRPr lang="en-GB"/>
        </a:p>
      </dgm:t>
    </dgm:pt>
    <dgm:pt modelId="{8DA953BC-53D5-4A9D-AA78-B641E0B8D6C5}">
      <dgm:prSet custT="1"/>
      <dgm:spPr/>
      <dgm:t>
        <a:bodyPr/>
        <a:lstStyle/>
        <a:p>
          <a:pPr rtl="0"/>
          <a:r>
            <a:rPr lang="en-US" sz="1800" b="1" noProof="0" dirty="0" smtClean="0"/>
            <a:t>Example of specific expectation</a:t>
          </a:r>
          <a:endParaRPr lang="en-US" sz="1800" b="1" noProof="0" dirty="0"/>
        </a:p>
      </dgm:t>
    </dgm:pt>
    <dgm:pt modelId="{1A224C23-336D-4130-AF98-7DA4744B1232}" type="parTrans" cxnId="{CA953171-F009-4E0D-9B86-49AEC07A8C4B}">
      <dgm:prSet/>
      <dgm:spPr/>
      <dgm:t>
        <a:bodyPr/>
        <a:lstStyle/>
        <a:p>
          <a:endParaRPr lang="en-US" noProof="0" dirty="0"/>
        </a:p>
      </dgm:t>
    </dgm:pt>
    <dgm:pt modelId="{03FD5C33-35E4-46DC-B6CE-BD106ED42CCD}" type="sibTrans" cxnId="{CA953171-F009-4E0D-9B86-49AEC07A8C4B}">
      <dgm:prSet/>
      <dgm:spPr/>
      <dgm:t>
        <a:bodyPr/>
        <a:lstStyle/>
        <a:p>
          <a:endParaRPr lang="en-US" noProof="0" dirty="0"/>
        </a:p>
      </dgm:t>
    </dgm:pt>
    <dgm:pt modelId="{EF0BEB03-C370-4E71-92F3-62080C56C270}">
      <dgm:prSet/>
      <dgm:spPr/>
      <dgm:t>
        <a:bodyPr/>
        <a:lstStyle/>
        <a:p>
          <a:pPr rtl="0"/>
          <a:r>
            <a:rPr lang="en-US" noProof="0" dirty="0" smtClean="0"/>
            <a:t>The observational study analysis integrate a propensity scoring to adjust for random sampling but in reality some channeling by indication exist and would required a propensity matching technics to account for population selection bias.</a:t>
          </a:r>
          <a:endParaRPr lang="en-US" noProof="0" dirty="0"/>
        </a:p>
      </dgm:t>
    </dgm:pt>
    <dgm:pt modelId="{BDEFC4A9-DA4D-4548-90B4-442C50D2C399}" type="parTrans" cxnId="{AFF3A3A2-F8A0-4BEC-9090-63D0035B35DF}">
      <dgm:prSet/>
      <dgm:spPr/>
      <dgm:t>
        <a:bodyPr/>
        <a:lstStyle/>
        <a:p>
          <a:endParaRPr lang="en-US" noProof="0" dirty="0"/>
        </a:p>
      </dgm:t>
    </dgm:pt>
    <dgm:pt modelId="{647A1DB2-7D32-4282-A566-6EBC129DF5C5}" type="sibTrans" cxnId="{AFF3A3A2-F8A0-4BEC-9090-63D0035B35DF}">
      <dgm:prSet/>
      <dgm:spPr/>
      <dgm:t>
        <a:bodyPr/>
        <a:lstStyle/>
        <a:p>
          <a:endParaRPr lang="en-US" noProof="0" dirty="0"/>
        </a:p>
      </dgm:t>
    </dgm:pt>
    <dgm:pt modelId="{4B75491E-D266-4E75-9157-80D1EE3D974B}">
      <dgm:prSet custT="1"/>
      <dgm:spPr/>
      <dgm:t>
        <a:bodyPr/>
        <a:lstStyle/>
        <a:p>
          <a:pPr rtl="0"/>
          <a:r>
            <a:rPr lang="en-US" sz="1800" b="1" noProof="0" dirty="0" smtClean="0"/>
            <a:t>Example of non specific expectation</a:t>
          </a:r>
          <a:endParaRPr lang="en-US" sz="1800" b="1" noProof="0" dirty="0"/>
        </a:p>
      </dgm:t>
    </dgm:pt>
    <dgm:pt modelId="{8F1FCAA9-F99B-4AB2-AB4F-1E48C1A5E1ED}" type="parTrans" cxnId="{A8F42943-7211-40D8-9E5F-A3A554C1A3DE}">
      <dgm:prSet/>
      <dgm:spPr/>
      <dgm:t>
        <a:bodyPr/>
        <a:lstStyle/>
        <a:p>
          <a:endParaRPr lang="en-US" noProof="0" dirty="0"/>
        </a:p>
      </dgm:t>
    </dgm:pt>
    <dgm:pt modelId="{70172323-3CD2-4DF9-BA58-8CA6262C2318}" type="sibTrans" cxnId="{A8F42943-7211-40D8-9E5F-A3A554C1A3DE}">
      <dgm:prSet/>
      <dgm:spPr/>
      <dgm:t>
        <a:bodyPr/>
        <a:lstStyle/>
        <a:p>
          <a:endParaRPr lang="en-US" noProof="0" dirty="0"/>
        </a:p>
      </dgm:t>
    </dgm:pt>
    <dgm:pt modelId="{768C557E-B296-46D4-8A50-2CE80C055A31}">
      <dgm:prSet/>
      <dgm:spPr/>
      <dgm:t>
        <a:bodyPr/>
        <a:lstStyle/>
        <a:p>
          <a:pPr rtl="0"/>
          <a:r>
            <a:rPr lang="en-US" noProof="0" dirty="0" smtClean="0"/>
            <a:t>The channeling by indication made unlikely that propensity score technic allow for proper adjustment of the  selection bias</a:t>
          </a:r>
          <a:endParaRPr lang="en-US" noProof="0" dirty="0"/>
        </a:p>
      </dgm:t>
    </dgm:pt>
    <dgm:pt modelId="{D9A3C171-6106-4B17-9E50-A04273A9F21F}" type="parTrans" cxnId="{3CC1D872-9271-4724-A995-0E7C4BFB2D0E}">
      <dgm:prSet/>
      <dgm:spPr/>
      <dgm:t>
        <a:bodyPr/>
        <a:lstStyle/>
        <a:p>
          <a:endParaRPr lang="en-US" noProof="0" dirty="0"/>
        </a:p>
      </dgm:t>
    </dgm:pt>
    <dgm:pt modelId="{E53312A3-6C7C-4558-B025-DB6ED1C356D9}" type="sibTrans" cxnId="{3CC1D872-9271-4724-A995-0E7C4BFB2D0E}">
      <dgm:prSet/>
      <dgm:spPr/>
      <dgm:t>
        <a:bodyPr/>
        <a:lstStyle/>
        <a:p>
          <a:endParaRPr lang="en-US" noProof="0" dirty="0"/>
        </a:p>
      </dgm:t>
    </dgm:pt>
    <dgm:pt modelId="{76F6DA64-82DB-410C-8A5C-8D5BAE7764AA}" type="pres">
      <dgm:prSet presAssocID="{0202685B-B189-4CD8-AB61-BD324BCB1F25}" presName="Name0" presStyleCnt="0">
        <dgm:presLayoutVars>
          <dgm:dir/>
          <dgm:animLvl val="lvl"/>
          <dgm:resizeHandles val="exact"/>
        </dgm:presLayoutVars>
      </dgm:prSet>
      <dgm:spPr/>
      <dgm:t>
        <a:bodyPr/>
        <a:lstStyle/>
        <a:p>
          <a:endParaRPr lang="en-US"/>
        </a:p>
      </dgm:t>
    </dgm:pt>
    <dgm:pt modelId="{5158B485-D59A-45EE-BB06-A777DE773966}" type="pres">
      <dgm:prSet presAssocID="{8DA953BC-53D5-4A9D-AA78-B641E0B8D6C5}" presName="composite" presStyleCnt="0"/>
      <dgm:spPr/>
    </dgm:pt>
    <dgm:pt modelId="{8D9B5199-33E1-4FAC-B29A-EC64BA718D4C}" type="pres">
      <dgm:prSet presAssocID="{8DA953BC-53D5-4A9D-AA78-B641E0B8D6C5}" presName="parTx" presStyleLbl="alignNode1" presStyleIdx="0" presStyleCnt="2">
        <dgm:presLayoutVars>
          <dgm:chMax val="0"/>
          <dgm:chPref val="0"/>
          <dgm:bulletEnabled val="1"/>
        </dgm:presLayoutVars>
      </dgm:prSet>
      <dgm:spPr/>
      <dgm:t>
        <a:bodyPr/>
        <a:lstStyle/>
        <a:p>
          <a:endParaRPr lang="en-US"/>
        </a:p>
      </dgm:t>
    </dgm:pt>
    <dgm:pt modelId="{75C66534-7457-4934-8E8C-2557B47FDC64}" type="pres">
      <dgm:prSet presAssocID="{8DA953BC-53D5-4A9D-AA78-B641E0B8D6C5}" presName="desTx" presStyleLbl="alignAccFollowNode1" presStyleIdx="0" presStyleCnt="2">
        <dgm:presLayoutVars>
          <dgm:bulletEnabled val="1"/>
        </dgm:presLayoutVars>
      </dgm:prSet>
      <dgm:spPr/>
      <dgm:t>
        <a:bodyPr/>
        <a:lstStyle/>
        <a:p>
          <a:endParaRPr lang="en-US"/>
        </a:p>
      </dgm:t>
    </dgm:pt>
    <dgm:pt modelId="{E88AC556-B5F6-4F0E-A2D3-267F3662422B}" type="pres">
      <dgm:prSet presAssocID="{03FD5C33-35E4-46DC-B6CE-BD106ED42CCD}" presName="space" presStyleCnt="0"/>
      <dgm:spPr/>
    </dgm:pt>
    <dgm:pt modelId="{E78356BD-4358-46C5-9758-96A657219B80}" type="pres">
      <dgm:prSet presAssocID="{4B75491E-D266-4E75-9157-80D1EE3D974B}" presName="composite" presStyleCnt="0"/>
      <dgm:spPr/>
    </dgm:pt>
    <dgm:pt modelId="{F273137F-04A3-40C4-923C-EADF76DE424B}" type="pres">
      <dgm:prSet presAssocID="{4B75491E-D266-4E75-9157-80D1EE3D974B}" presName="parTx" presStyleLbl="alignNode1" presStyleIdx="1" presStyleCnt="2">
        <dgm:presLayoutVars>
          <dgm:chMax val="0"/>
          <dgm:chPref val="0"/>
          <dgm:bulletEnabled val="1"/>
        </dgm:presLayoutVars>
      </dgm:prSet>
      <dgm:spPr/>
      <dgm:t>
        <a:bodyPr/>
        <a:lstStyle/>
        <a:p>
          <a:endParaRPr lang="en-US"/>
        </a:p>
      </dgm:t>
    </dgm:pt>
    <dgm:pt modelId="{41CC28EA-4CBC-48B5-B843-4729B6DF2FFF}" type="pres">
      <dgm:prSet presAssocID="{4B75491E-D266-4E75-9157-80D1EE3D974B}" presName="desTx" presStyleLbl="alignAccFollowNode1" presStyleIdx="1" presStyleCnt="2">
        <dgm:presLayoutVars>
          <dgm:bulletEnabled val="1"/>
        </dgm:presLayoutVars>
      </dgm:prSet>
      <dgm:spPr/>
      <dgm:t>
        <a:bodyPr/>
        <a:lstStyle/>
        <a:p>
          <a:endParaRPr lang="en-US"/>
        </a:p>
      </dgm:t>
    </dgm:pt>
  </dgm:ptLst>
  <dgm:cxnLst>
    <dgm:cxn modelId="{3CC1D872-9271-4724-A995-0E7C4BFB2D0E}" srcId="{4B75491E-D266-4E75-9157-80D1EE3D974B}" destId="{768C557E-B296-46D4-8A50-2CE80C055A31}" srcOrd="0" destOrd="0" parTransId="{D9A3C171-6106-4B17-9E50-A04273A9F21F}" sibTransId="{E53312A3-6C7C-4558-B025-DB6ED1C356D9}"/>
    <dgm:cxn modelId="{3D94E8CA-268D-483E-807D-1ECB2202C291}" type="presOf" srcId="{4B75491E-D266-4E75-9157-80D1EE3D974B}" destId="{F273137F-04A3-40C4-923C-EADF76DE424B}" srcOrd="0" destOrd="0" presId="urn:microsoft.com/office/officeart/2005/8/layout/hList1"/>
    <dgm:cxn modelId="{A05C9C20-39AE-4944-B7D5-0A91FD37781B}" type="presOf" srcId="{768C557E-B296-46D4-8A50-2CE80C055A31}" destId="{41CC28EA-4CBC-48B5-B843-4729B6DF2FFF}" srcOrd="0" destOrd="0" presId="urn:microsoft.com/office/officeart/2005/8/layout/hList1"/>
    <dgm:cxn modelId="{541D0F9B-ACF1-4CC4-8E06-2B5A87CCD28B}" type="presOf" srcId="{0202685B-B189-4CD8-AB61-BD324BCB1F25}" destId="{76F6DA64-82DB-410C-8A5C-8D5BAE7764AA}" srcOrd="0" destOrd="0" presId="urn:microsoft.com/office/officeart/2005/8/layout/hList1"/>
    <dgm:cxn modelId="{0BBA85DD-1F45-4457-B757-98A8DC8441F4}" type="presOf" srcId="{EF0BEB03-C370-4E71-92F3-62080C56C270}" destId="{75C66534-7457-4934-8E8C-2557B47FDC64}" srcOrd="0" destOrd="0" presId="urn:microsoft.com/office/officeart/2005/8/layout/hList1"/>
    <dgm:cxn modelId="{CA953171-F009-4E0D-9B86-49AEC07A8C4B}" srcId="{0202685B-B189-4CD8-AB61-BD324BCB1F25}" destId="{8DA953BC-53D5-4A9D-AA78-B641E0B8D6C5}" srcOrd="0" destOrd="0" parTransId="{1A224C23-336D-4130-AF98-7DA4744B1232}" sibTransId="{03FD5C33-35E4-46DC-B6CE-BD106ED42CCD}"/>
    <dgm:cxn modelId="{AFF3A3A2-F8A0-4BEC-9090-63D0035B35DF}" srcId="{8DA953BC-53D5-4A9D-AA78-B641E0B8D6C5}" destId="{EF0BEB03-C370-4E71-92F3-62080C56C270}" srcOrd="0" destOrd="0" parTransId="{BDEFC4A9-DA4D-4548-90B4-442C50D2C399}" sibTransId="{647A1DB2-7D32-4282-A566-6EBC129DF5C5}"/>
    <dgm:cxn modelId="{F8D95DDF-3543-4045-A646-5DB577EBBE63}" type="presOf" srcId="{8DA953BC-53D5-4A9D-AA78-B641E0B8D6C5}" destId="{8D9B5199-33E1-4FAC-B29A-EC64BA718D4C}" srcOrd="0" destOrd="0" presId="urn:microsoft.com/office/officeart/2005/8/layout/hList1"/>
    <dgm:cxn modelId="{A8F42943-7211-40D8-9E5F-A3A554C1A3DE}" srcId="{0202685B-B189-4CD8-AB61-BD324BCB1F25}" destId="{4B75491E-D266-4E75-9157-80D1EE3D974B}" srcOrd="1" destOrd="0" parTransId="{8F1FCAA9-F99B-4AB2-AB4F-1E48C1A5E1ED}" sibTransId="{70172323-3CD2-4DF9-BA58-8CA6262C2318}"/>
    <dgm:cxn modelId="{DB322A47-1D0E-4660-AACF-3FEC865FD039}" type="presParOf" srcId="{76F6DA64-82DB-410C-8A5C-8D5BAE7764AA}" destId="{5158B485-D59A-45EE-BB06-A777DE773966}" srcOrd="0" destOrd="0" presId="urn:microsoft.com/office/officeart/2005/8/layout/hList1"/>
    <dgm:cxn modelId="{3D218509-813D-48E1-80CB-E8D0D4CF4BB2}" type="presParOf" srcId="{5158B485-D59A-45EE-BB06-A777DE773966}" destId="{8D9B5199-33E1-4FAC-B29A-EC64BA718D4C}" srcOrd="0" destOrd="0" presId="urn:microsoft.com/office/officeart/2005/8/layout/hList1"/>
    <dgm:cxn modelId="{9351DED6-0868-47CE-88C8-2DB8C1A7CB21}" type="presParOf" srcId="{5158B485-D59A-45EE-BB06-A777DE773966}" destId="{75C66534-7457-4934-8E8C-2557B47FDC64}" srcOrd="1" destOrd="0" presId="urn:microsoft.com/office/officeart/2005/8/layout/hList1"/>
    <dgm:cxn modelId="{8D899397-C781-4844-9645-4D08B7294978}" type="presParOf" srcId="{76F6DA64-82DB-410C-8A5C-8D5BAE7764AA}" destId="{E88AC556-B5F6-4F0E-A2D3-267F3662422B}" srcOrd="1" destOrd="0" presId="urn:microsoft.com/office/officeart/2005/8/layout/hList1"/>
    <dgm:cxn modelId="{7207929D-FCBA-42D4-9811-B60EB39BAAF8}" type="presParOf" srcId="{76F6DA64-82DB-410C-8A5C-8D5BAE7764AA}" destId="{E78356BD-4358-46C5-9758-96A657219B80}" srcOrd="2" destOrd="0" presId="urn:microsoft.com/office/officeart/2005/8/layout/hList1"/>
    <dgm:cxn modelId="{0E99A85F-5042-4410-93D8-51FBAA266A8F}" type="presParOf" srcId="{E78356BD-4358-46C5-9758-96A657219B80}" destId="{F273137F-04A3-40C4-923C-EADF76DE424B}" srcOrd="0" destOrd="0" presId="urn:microsoft.com/office/officeart/2005/8/layout/hList1"/>
    <dgm:cxn modelId="{B15BCD4F-ACF5-423D-B7A2-8D6CA58BC6C2}" type="presParOf" srcId="{E78356BD-4358-46C5-9758-96A657219B80}" destId="{41CC28EA-4CBC-48B5-B843-4729B6DF2FFF}"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4212CF4-35EE-41B7-92BB-0ECF45CDC639}">
      <dsp:nvSpPr>
        <dsp:cNvPr id="0" name=""/>
        <dsp:cNvSpPr/>
      </dsp:nvSpPr>
      <dsp:spPr>
        <a:xfrm>
          <a:off x="1951343" y="-105012"/>
          <a:ext cx="4326913" cy="4326913"/>
        </a:xfrm>
        <a:prstGeom prst="circularArrow">
          <a:avLst>
            <a:gd name="adj1" fmla="val 4668"/>
            <a:gd name="adj2" fmla="val 272909"/>
            <a:gd name="adj3" fmla="val 12891843"/>
            <a:gd name="adj4" fmla="val 17989748"/>
            <a:gd name="adj5" fmla="val 484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D2EBB81-CA95-418E-8333-7323180E336A}">
      <dsp:nvSpPr>
        <dsp:cNvPr id="0" name=""/>
        <dsp:cNvSpPr/>
      </dsp:nvSpPr>
      <dsp:spPr>
        <a:xfrm>
          <a:off x="2696319" y="91"/>
          <a:ext cx="2836961" cy="14184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solidFill>
                <a:srgbClr val="FFFF00"/>
              </a:solidFill>
            </a:rPr>
            <a:t>Do we have the right evidence?</a:t>
          </a:r>
          <a:endParaRPr lang="en-US" sz="1700" b="1" kern="1200" dirty="0">
            <a:solidFill>
              <a:srgbClr val="FFFF00"/>
            </a:solidFill>
          </a:endParaRPr>
        </a:p>
      </dsp:txBody>
      <dsp:txXfrm>
        <a:off x="2696319" y="91"/>
        <a:ext cx="2836961" cy="1418480"/>
      </dsp:txXfrm>
    </dsp:sp>
    <dsp:sp modelId="{6D94F8DA-41CE-4D19-9F4F-DD68952CFC12}">
      <dsp:nvSpPr>
        <dsp:cNvPr id="0" name=""/>
        <dsp:cNvSpPr/>
      </dsp:nvSpPr>
      <dsp:spPr>
        <a:xfrm>
          <a:off x="4249968" y="1553741"/>
          <a:ext cx="2836961" cy="14184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t>Are we asking the right questions and capturing the right data?</a:t>
          </a:r>
          <a:endParaRPr lang="en-US" sz="1700" b="1" kern="1200" dirty="0"/>
        </a:p>
      </dsp:txBody>
      <dsp:txXfrm>
        <a:off x="4249968" y="1553741"/>
        <a:ext cx="2836961" cy="1418480"/>
      </dsp:txXfrm>
    </dsp:sp>
    <dsp:sp modelId="{ABB77D56-3B67-40D3-9E0E-33D8E571C270}">
      <dsp:nvSpPr>
        <dsp:cNvPr id="0" name=""/>
        <dsp:cNvSpPr/>
      </dsp:nvSpPr>
      <dsp:spPr>
        <a:xfrm>
          <a:off x="2696319" y="3107390"/>
          <a:ext cx="2836961" cy="14184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t>Are we using the right study design and sophisticated analytical methodologies as appropriate?</a:t>
          </a:r>
          <a:endParaRPr lang="en-US" sz="1700" b="1" kern="1200" dirty="0"/>
        </a:p>
      </dsp:txBody>
      <dsp:txXfrm>
        <a:off x="2696319" y="3107390"/>
        <a:ext cx="2836961" cy="1418480"/>
      </dsp:txXfrm>
    </dsp:sp>
    <dsp:sp modelId="{08750BCE-E5A7-493C-9720-CFC9147ACEDC}">
      <dsp:nvSpPr>
        <dsp:cNvPr id="0" name=""/>
        <dsp:cNvSpPr/>
      </dsp:nvSpPr>
      <dsp:spPr>
        <a:xfrm>
          <a:off x="1142669" y="1553741"/>
          <a:ext cx="2836961" cy="14184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t>Are we accurately interpreting and communicating the data in a timely fashion?</a:t>
          </a:r>
          <a:endParaRPr lang="en-US" sz="1700" b="1" kern="1200" dirty="0"/>
        </a:p>
      </dsp:txBody>
      <dsp:txXfrm>
        <a:off x="1142669" y="1553741"/>
        <a:ext cx="2836961" cy="141848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D9B5199-33E1-4FAC-B29A-EC64BA718D4C}">
      <dsp:nvSpPr>
        <dsp:cNvPr id="0" name=""/>
        <dsp:cNvSpPr/>
      </dsp:nvSpPr>
      <dsp:spPr>
        <a:xfrm>
          <a:off x="36" y="57786"/>
          <a:ext cx="3533068" cy="66278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rtl="0">
            <a:lnSpc>
              <a:spcPct val="90000"/>
            </a:lnSpc>
            <a:spcBef>
              <a:spcPct val="0"/>
            </a:spcBef>
            <a:spcAft>
              <a:spcPct val="35000"/>
            </a:spcAft>
          </a:pPr>
          <a:r>
            <a:rPr lang="en-US" sz="1800" b="1" kern="1200" noProof="0" dirty="0" smtClean="0"/>
            <a:t>Example of specific expectation</a:t>
          </a:r>
          <a:endParaRPr lang="en-US" sz="1800" b="1" kern="1200" noProof="0" dirty="0"/>
        </a:p>
      </dsp:txBody>
      <dsp:txXfrm>
        <a:off x="36" y="57786"/>
        <a:ext cx="3533068" cy="662780"/>
      </dsp:txXfrm>
    </dsp:sp>
    <dsp:sp modelId="{75C66534-7457-4934-8E8C-2557B47FDC64}">
      <dsp:nvSpPr>
        <dsp:cNvPr id="0" name=""/>
        <dsp:cNvSpPr/>
      </dsp:nvSpPr>
      <dsp:spPr>
        <a:xfrm>
          <a:off x="36" y="720567"/>
          <a:ext cx="3533068" cy="214659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rtl="0">
            <a:lnSpc>
              <a:spcPct val="90000"/>
            </a:lnSpc>
            <a:spcBef>
              <a:spcPct val="0"/>
            </a:spcBef>
            <a:spcAft>
              <a:spcPct val="15000"/>
            </a:spcAft>
            <a:buChar char="••"/>
          </a:pPr>
          <a:r>
            <a:rPr lang="en-US" sz="1700" kern="1200" noProof="0" dirty="0" smtClean="0"/>
            <a:t>The observational study analysis integrate a propensity scoring to adjust for random sampling but in reality some channeling by indication exist and would required a propensity matching technics to account for population selection bias.</a:t>
          </a:r>
          <a:endParaRPr lang="en-US" sz="1700" kern="1200" noProof="0" dirty="0"/>
        </a:p>
      </dsp:txBody>
      <dsp:txXfrm>
        <a:off x="36" y="720567"/>
        <a:ext cx="3533068" cy="2146590"/>
      </dsp:txXfrm>
    </dsp:sp>
    <dsp:sp modelId="{F273137F-04A3-40C4-923C-EADF76DE424B}">
      <dsp:nvSpPr>
        <dsp:cNvPr id="0" name=""/>
        <dsp:cNvSpPr/>
      </dsp:nvSpPr>
      <dsp:spPr>
        <a:xfrm>
          <a:off x="4027734" y="57786"/>
          <a:ext cx="3533068" cy="66278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rtl="0">
            <a:lnSpc>
              <a:spcPct val="90000"/>
            </a:lnSpc>
            <a:spcBef>
              <a:spcPct val="0"/>
            </a:spcBef>
            <a:spcAft>
              <a:spcPct val="35000"/>
            </a:spcAft>
          </a:pPr>
          <a:r>
            <a:rPr lang="en-US" sz="1800" b="1" kern="1200" noProof="0" dirty="0" smtClean="0"/>
            <a:t>Example of non specific expectation</a:t>
          </a:r>
          <a:endParaRPr lang="en-US" sz="1800" b="1" kern="1200" noProof="0" dirty="0"/>
        </a:p>
      </dsp:txBody>
      <dsp:txXfrm>
        <a:off x="4027734" y="57786"/>
        <a:ext cx="3533068" cy="662780"/>
      </dsp:txXfrm>
    </dsp:sp>
    <dsp:sp modelId="{41CC28EA-4CBC-48B5-B843-4729B6DF2FFF}">
      <dsp:nvSpPr>
        <dsp:cNvPr id="0" name=""/>
        <dsp:cNvSpPr/>
      </dsp:nvSpPr>
      <dsp:spPr>
        <a:xfrm>
          <a:off x="4027734" y="720567"/>
          <a:ext cx="3533068" cy="214659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rtl="0">
            <a:lnSpc>
              <a:spcPct val="90000"/>
            </a:lnSpc>
            <a:spcBef>
              <a:spcPct val="0"/>
            </a:spcBef>
            <a:spcAft>
              <a:spcPct val="15000"/>
            </a:spcAft>
            <a:buChar char="••"/>
          </a:pPr>
          <a:r>
            <a:rPr lang="en-US" sz="1700" kern="1200" noProof="0" dirty="0" smtClean="0"/>
            <a:t>The channeling by indication made unlikely that propensity score technic allow for proper adjustment of the  selection bias</a:t>
          </a:r>
          <a:endParaRPr lang="en-US" sz="1700" kern="1200" noProof="0" dirty="0"/>
        </a:p>
      </dsp:txBody>
      <dsp:txXfrm>
        <a:off x="4027734" y="720567"/>
        <a:ext cx="3533068" cy="2146590"/>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8CE9F4-F988-4AEE-AFA9-8890FAAE10C1}" type="datetimeFigureOut">
              <a:rPr lang="en-US" smtClean="0"/>
              <a:pPr/>
              <a:t>9/24/2014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28527B-E8B6-4CA2-91C1-0DDF7C77B5B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oc id"/>
          <p:cNvSpPr>
            <a:spLocks noGrp="1" noChangeArrowheads="1"/>
          </p:cNvSpPr>
          <p:nvPr>
            <p:ph type="ftr" sz="quarter" idx="4"/>
          </p:nvPr>
        </p:nvSpPr>
        <p:spPr>
          <a:ln/>
        </p:spPr>
        <p:txBody>
          <a:bodyPr/>
          <a:lstStyle/>
          <a:p>
            <a:r>
              <a:rPr lang="en-US" altLang="ja-JP" dirty="0"/>
              <a:t>TOK-140118001-20080825-SK</a:t>
            </a:r>
          </a:p>
        </p:txBody>
      </p:sp>
      <p:sp>
        <p:nvSpPr>
          <p:cNvPr id="5" name="pg num"/>
          <p:cNvSpPr>
            <a:spLocks noGrp="1" noChangeArrowheads="1"/>
          </p:cNvSpPr>
          <p:nvPr>
            <p:ph type="sldNum" sz="quarter" idx="5"/>
          </p:nvPr>
        </p:nvSpPr>
        <p:spPr>
          <a:ln/>
        </p:spPr>
        <p:txBody>
          <a:bodyPr/>
          <a:lstStyle/>
          <a:p>
            <a:fld id="{6F086605-1D0D-4A0A-9CD7-04D048AF4400}" type="slidenum">
              <a:rPr lang="ja-JP" altLang="en-US"/>
              <a:pPr/>
              <a:t>21</a:t>
            </a:fld>
            <a:endParaRPr lang="en-US" altLang="ja-JP" dirty="0"/>
          </a:p>
        </p:txBody>
      </p:sp>
      <p:sp>
        <p:nvSpPr>
          <p:cNvPr id="2855938" name="Rectangle 2"/>
          <p:cNvSpPr>
            <a:spLocks noGrp="1" noRot="1" noChangeAspect="1" noChangeArrowheads="1" noTextEdit="1"/>
          </p:cNvSpPr>
          <p:nvPr>
            <p:ph type="sldImg"/>
          </p:nvPr>
        </p:nvSpPr>
        <p:spPr>
          <a:xfrm>
            <a:off x="-1798638" y="1177925"/>
            <a:ext cx="10414001" cy="7812088"/>
          </a:xfrm>
        </p:spPr>
      </p:sp>
      <p:sp>
        <p:nvSpPr>
          <p:cNvPr id="2855939" name="Rectangle 3"/>
          <p:cNvSpPr>
            <a:spLocks noGrp="1" noChangeArrowheads="1"/>
          </p:cNvSpPr>
          <p:nvPr>
            <p:ph type="body" idx="1"/>
          </p:nvPr>
        </p:nvSpPr>
        <p:spPr>
          <a:xfrm>
            <a:off x="551176" y="327760"/>
            <a:ext cx="6101602" cy="290417"/>
          </a:xfrm>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Arial" pitchFamily="34" charset="0"/>
              </a:rPr>
              <a:t>In the past, physicians determined which treatments provided the greatest benefit to their patients. But today, there are many more decision influencers in the decision process.</a:t>
            </a:r>
          </a:p>
          <a:p>
            <a:pPr eaLnBrk="1" hangingPunct="1">
              <a:spcBef>
                <a:spcPct val="0"/>
              </a:spcBef>
            </a:pPr>
            <a:endParaRPr lang="en-US" dirty="0" smtClean="0">
              <a:latin typeface="Arial" pitchFamily="34" charset="0"/>
            </a:endParaRPr>
          </a:p>
          <a:p>
            <a:pPr marL="634552" lvl="1" indent="-177301">
              <a:spcBef>
                <a:spcPct val="0"/>
              </a:spcBef>
              <a:buFontTx/>
              <a:buChar char="•"/>
            </a:pPr>
            <a:r>
              <a:rPr lang="en-US" dirty="0" err="1" smtClean="0">
                <a:latin typeface="Arial" pitchFamily="34" charset="0"/>
              </a:rPr>
              <a:t>Payors</a:t>
            </a:r>
            <a:r>
              <a:rPr lang="en-US" dirty="0" smtClean="0">
                <a:latin typeface="Arial" pitchFamily="34" charset="0"/>
              </a:rPr>
              <a:t>/Insurers/Employers want cost efficacy</a:t>
            </a:r>
          </a:p>
          <a:p>
            <a:pPr marL="634552" lvl="1" indent="-177301">
              <a:spcBef>
                <a:spcPct val="0"/>
              </a:spcBef>
              <a:buFontTx/>
              <a:buChar char="•"/>
            </a:pPr>
            <a:r>
              <a:rPr lang="en-US" dirty="0" smtClean="0">
                <a:latin typeface="Arial" pitchFamily="34" charset="0"/>
              </a:rPr>
              <a:t>Patients want practical results and also are increasing sharing the costs</a:t>
            </a:r>
          </a:p>
          <a:p>
            <a:pPr marL="634552" lvl="1" indent="-177301">
              <a:spcBef>
                <a:spcPct val="0"/>
              </a:spcBef>
              <a:buFontTx/>
              <a:buChar char="•"/>
            </a:pPr>
            <a:r>
              <a:rPr lang="en-US" dirty="0" smtClean="0">
                <a:latin typeface="Arial" pitchFamily="34" charset="0"/>
              </a:rPr>
              <a:t>Government in many countries and increasingly in the U.S. will be a key influencer</a:t>
            </a:r>
          </a:p>
          <a:p>
            <a:pPr marL="634552" lvl="1" indent="-177301">
              <a:spcBef>
                <a:spcPct val="0"/>
              </a:spcBef>
              <a:buFontTx/>
              <a:buChar char="•"/>
            </a:pPr>
            <a:r>
              <a:rPr lang="en-US" dirty="0" smtClean="0">
                <a:latin typeface="Arial" pitchFamily="34" charset="0"/>
              </a:rPr>
              <a:t>Investors in drug research, there is a heightened concern with the commercial viability of new compounds. </a:t>
            </a:r>
          </a:p>
          <a:p>
            <a:pPr eaLnBrk="1" hangingPunct="1">
              <a:spcBef>
                <a:spcPct val="0"/>
              </a:spcBef>
            </a:pPr>
            <a:endParaRPr lang="en-US" dirty="0" smtClean="0"/>
          </a:p>
          <a:p>
            <a:pPr eaLnBrk="1" hangingPunct="1">
              <a:spcBef>
                <a:spcPct val="0"/>
              </a:spcBef>
            </a:pPr>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a:lstStyle/>
          <a:p>
            <a:fld id="{5F72ED21-D1E7-4EDE-A6EA-7DA6C570C4F7}" type="slidenum">
              <a:rPr lang="en-US"/>
              <a:pPr/>
              <a:t>31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Arial" pitchFamily="34" charset="0"/>
              </a:rPr>
              <a:t>In the past, physicians determined which treatments provided the greatest benefit to their patients. But today, there are many more decision influencers in the decision process.</a:t>
            </a:r>
          </a:p>
          <a:p>
            <a:pPr eaLnBrk="1" hangingPunct="1">
              <a:spcBef>
                <a:spcPct val="0"/>
              </a:spcBef>
            </a:pPr>
            <a:endParaRPr lang="en-US" dirty="0" smtClean="0">
              <a:latin typeface="Arial" pitchFamily="34" charset="0"/>
            </a:endParaRPr>
          </a:p>
          <a:p>
            <a:pPr marL="634552" lvl="1" indent="-177301">
              <a:spcBef>
                <a:spcPct val="0"/>
              </a:spcBef>
              <a:buFontTx/>
              <a:buChar char="•"/>
            </a:pPr>
            <a:r>
              <a:rPr lang="en-US" dirty="0" err="1" smtClean="0">
                <a:latin typeface="Arial" pitchFamily="34" charset="0"/>
              </a:rPr>
              <a:t>Payors</a:t>
            </a:r>
            <a:r>
              <a:rPr lang="en-US" dirty="0" smtClean="0">
                <a:latin typeface="Arial" pitchFamily="34" charset="0"/>
              </a:rPr>
              <a:t>/Insurers/Employers want cost efficacy</a:t>
            </a:r>
          </a:p>
          <a:p>
            <a:pPr marL="634552" lvl="1" indent="-177301">
              <a:spcBef>
                <a:spcPct val="0"/>
              </a:spcBef>
              <a:buFontTx/>
              <a:buChar char="•"/>
            </a:pPr>
            <a:r>
              <a:rPr lang="en-US" dirty="0" smtClean="0">
                <a:latin typeface="Arial" pitchFamily="34" charset="0"/>
              </a:rPr>
              <a:t>Patients want practical results and also are increasing sharing the costs</a:t>
            </a:r>
          </a:p>
          <a:p>
            <a:pPr marL="634552" lvl="1" indent="-177301">
              <a:spcBef>
                <a:spcPct val="0"/>
              </a:spcBef>
              <a:buFontTx/>
              <a:buChar char="•"/>
            </a:pPr>
            <a:r>
              <a:rPr lang="en-US" dirty="0" smtClean="0">
                <a:latin typeface="Arial" pitchFamily="34" charset="0"/>
              </a:rPr>
              <a:t>Government in many countries and increasingly in the U.S. will be a key influencer</a:t>
            </a:r>
          </a:p>
          <a:p>
            <a:pPr marL="634552" lvl="1" indent="-177301">
              <a:spcBef>
                <a:spcPct val="0"/>
              </a:spcBef>
              <a:buFontTx/>
              <a:buChar char="•"/>
            </a:pPr>
            <a:r>
              <a:rPr lang="en-US" dirty="0" smtClean="0">
                <a:latin typeface="Arial" pitchFamily="34" charset="0"/>
              </a:rPr>
              <a:t>Investors in drug research, there is a heightened concern with the commercial viability of new compounds. </a:t>
            </a:r>
          </a:p>
          <a:p>
            <a:pPr eaLnBrk="1" hangingPunct="1">
              <a:spcBef>
                <a:spcPct val="0"/>
              </a:spcBef>
            </a:pPr>
            <a:endParaRPr lang="en-US" dirty="0" smtClean="0"/>
          </a:p>
          <a:p>
            <a:pPr eaLnBrk="1" hangingPunct="1">
              <a:spcBef>
                <a:spcPct val="0"/>
              </a:spcBef>
            </a:pPr>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a:lstStyle/>
          <a:p>
            <a:fld id="{5F72ED21-D1E7-4EDE-A6EA-7DA6C570C4F7}" type="slidenum">
              <a:rPr lang="en-US"/>
              <a:pPr/>
              <a:t>32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DDAAD46-BA8D-475B-A67B-DB184E478BB4}" type="datetimeFigureOut">
              <a:rPr lang="en-US" smtClean="0"/>
              <a:pPr/>
              <a:t>9/24/2014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FAE9EB-032A-4283-8AC5-0C2FF1240104}" type="slidenum">
              <a:rPr lang="en-US" smtClean="0"/>
              <a:pPr/>
              <a:t>‹#›</a:t>
            </a:fld>
            <a:endParaRPr lang="en-US"/>
          </a:p>
        </p:txBody>
      </p:sp>
    </p:spTree>
    <p:extLst>
      <p:ext uri="{BB962C8B-B14F-4D97-AF65-F5344CB8AC3E}">
        <p14:creationId xmlns="" xmlns:p14="http://schemas.microsoft.com/office/powerpoint/2010/main" val="269969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DAAD46-BA8D-475B-A67B-DB184E478BB4}" type="datetimeFigureOut">
              <a:rPr lang="en-US" smtClean="0"/>
              <a:pPr/>
              <a:t>9/24/2014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FAE9EB-032A-4283-8AC5-0C2FF1240104}" type="slidenum">
              <a:rPr lang="en-US" smtClean="0"/>
              <a:pPr/>
              <a:t>‹#›</a:t>
            </a:fld>
            <a:endParaRPr lang="en-US"/>
          </a:p>
        </p:txBody>
      </p:sp>
    </p:spTree>
    <p:extLst>
      <p:ext uri="{BB962C8B-B14F-4D97-AF65-F5344CB8AC3E}">
        <p14:creationId xmlns="" xmlns:p14="http://schemas.microsoft.com/office/powerpoint/2010/main" val="1036081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DAAD46-BA8D-475B-A67B-DB184E478BB4}" type="datetimeFigureOut">
              <a:rPr lang="en-US" smtClean="0"/>
              <a:pPr/>
              <a:t>9/24/2014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FAE9EB-032A-4283-8AC5-0C2FF1240104}" type="slidenum">
              <a:rPr lang="en-US" smtClean="0"/>
              <a:pPr/>
              <a:t>‹#›</a:t>
            </a:fld>
            <a:endParaRPr lang="en-US"/>
          </a:p>
        </p:txBody>
      </p:sp>
    </p:spTree>
    <p:extLst>
      <p:ext uri="{BB962C8B-B14F-4D97-AF65-F5344CB8AC3E}">
        <p14:creationId xmlns="" xmlns:p14="http://schemas.microsoft.com/office/powerpoint/2010/main" val="132160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lvl1pPr marL="358775" indent="-358775">
              <a:spcBef>
                <a:spcPts val="1800"/>
              </a:spcBef>
              <a:buClr>
                <a:schemeClr val="bg2"/>
              </a:buClr>
              <a:buFont typeface="+mj-lt"/>
              <a:buAutoNum type="arabicPeriod"/>
              <a:defRPr sz="1800" b="0"/>
            </a:lvl1pPr>
            <a:lvl2pPr marL="701675" indent="-342900">
              <a:buFont typeface="+mj-lt"/>
              <a:buAutoNum type="arabicPeriod"/>
              <a:defRPr sz="1800"/>
            </a:lvl2pPr>
            <a:lvl3pPr marL="1060450" indent="-342900">
              <a:buFont typeface="+mj-lt"/>
              <a:buAutoNum type="arabicPeriod"/>
              <a:defRPr sz="1600"/>
            </a:lvl3pPr>
            <a:lvl4pPr marL="1419225" indent="-342900">
              <a:buFont typeface="+mj-lt"/>
              <a:buAutoNum type="arabicPeriod"/>
              <a:defRPr sz="1600"/>
            </a:lvl4pPr>
            <a:lvl5pPr marL="1778000" indent="-342900">
              <a:buFont typeface="+mj-lt"/>
              <a:buAutoNum type="arabicPeriod"/>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Slide Number Placeholder 5"/>
          <p:cNvSpPr>
            <a:spLocks noGrp="1"/>
          </p:cNvSpPr>
          <p:nvPr>
            <p:ph type="sldNum" sz="quarter" idx="12"/>
          </p:nvPr>
        </p:nvSpPr>
        <p:spPr>
          <a:xfrm>
            <a:off x="8677374" y="6476208"/>
            <a:ext cx="288032" cy="365125"/>
          </a:xfrm>
        </p:spPr>
        <p:txBody>
          <a:bodyPr/>
          <a:lstStyle/>
          <a:p>
            <a:fld id="{2FE18977-94FB-415F-B497-03350E8854FC}" type="slidenum">
              <a:rPr lang="en-GB" smtClean="0"/>
              <a:pPr/>
              <a:t>‹#›</a:t>
            </a:fld>
            <a:endParaRPr lang="en-GB" dirty="0"/>
          </a:p>
        </p:txBody>
      </p:sp>
      <p:sp>
        <p:nvSpPr>
          <p:cNvPr id="8" name="Text Placeholder 7"/>
          <p:cNvSpPr>
            <a:spLocks noGrp="1"/>
          </p:cNvSpPr>
          <p:nvPr>
            <p:ph type="body" sz="quarter" idx="13"/>
          </p:nvPr>
        </p:nvSpPr>
        <p:spPr>
          <a:xfrm>
            <a:off x="392907" y="707457"/>
            <a:ext cx="7419454" cy="417287"/>
          </a:xfrm>
        </p:spPr>
        <p:txBody>
          <a:bodyPr/>
          <a:lstStyle>
            <a:lvl1pPr marL="0" indent="0">
              <a:buNone/>
              <a:defRPr sz="1800">
                <a:latin typeface="+mj-lt"/>
              </a:defRPr>
            </a:lvl1pPr>
            <a:lvl2pPr marL="358775" indent="0">
              <a:buNone/>
              <a:defRPr>
                <a:latin typeface="Cambria" pitchFamily="18" charset="0"/>
              </a:defRPr>
            </a:lvl2pPr>
            <a:lvl3pPr marL="717550" indent="0">
              <a:buNone/>
              <a:defRPr>
                <a:latin typeface="Cambria" pitchFamily="18" charset="0"/>
              </a:defRPr>
            </a:lvl3pPr>
            <a:lvl4pPr marL="1076325" indent="0">
              <a:buNone/>
              <a:defRPr>
                <a:latin typeface="Cambria" pitchFamily="18" charset="0"/>
              </a:defRPr>
            </a:lvl4pPr>
            <a:lvl5pPr marL="1435100" indent="0">
              <a:buNone/>
              <a:defRPr>
                <a:latin typeface="Cambria" pitchFamily="18" charset="0"/>
              </a:defRPr>
            </a:lvl5pPr>
          </a:lstStyle>
          <a:p>
            <a:pPr lvl="0"/>
            <a:r>
              <a:rPr lang="en-US" dirty="0" smtClean="0"/>
              <a:t>Click to edit Master text styles</a:t>
            </a:r>
          </a:p>
        </p:txBody>
      </p:sp>
      <p:sp>
        <p:nvSpPr>
          <p:cNvPr id="10" name="Date Placeholder 3"/>
          <p:cNvSpPr>
            <a:spLocks noGrp="1"/>
          </p:cNvSpPr>
          <p:nvPr>
            <p:ph type="dt" sz="half" idx="2"/>
          </p:nvPr>
        </p:nvSpPr>
        <p:spPr>
          <a:xfrm>
            <a:off x="1763440" y="6476208"/>
            <a:ext cx="1094060" cy="365125"/>
          </a:xfrm>
          <a:prstGeom prst="rect">
            <a:avLst/>
          </a:prstGeom>
        </p:spPr>
        <p:txBody>
          <a:bodyPr vert="horz" lIns="0" tIns="0" rIns="0" bIns="0" rtlCol="0" anchor="t" anchorCtr="0"/>
          <a:lstStyle>
            <a:lvl1pPr algn="l">
              <a:defRPr sz="800">
                <a:solidFill>
                  <a:schemeClr val="tx1"/>
                </a:solidFill>
              </a:defRPr>
            </a:lvl1pPr>
          </a:lstStyle>
          <a:p>
            <a:r>
              <a:rPr lang="en-GB" smtClean="0"/>
              <a:t>00 Month 0000</a:t>
            </a:r>
            <a:endParaRPr lang="en-GB" dirty="0"/>
          </a:p>
        </p:txBody>
      </p:sp>
      <p:sp>
        <p:nvSpPr>
          <p:cNvPr id="11" name="Footer Placeholder 4"/>
          <p:cNvSpPr>
            <a:spLocks noGrp="1"/>
          </p:cNvSpPr>
          <p:nvPr>
            <p:ph type="ftr" sz="quarter" idx="3"/>
          </p:nvPr>
        </p:nvSpPr>
        <p:spPr>
          <a:xfrm>
            <a:off x="395288" y="6476208"/>
            <a:ext cx="1368152" cy="365125"/>
          </a:xfrm>
          <a:prstGeom prst="rect">
            <a:avLst/>
          </a:prstGeom>
        </p:spPr>
        <p:txBody>
          <a:bodyPr vert="horz" lIns="0" tIns="0" rIns="0" bIns="0" rtlCol="0" anchor="t" anchorCtr="0"/>
          <a:lstStyle>
            <a:lvl1pPr algn="l">
              <a:defRPr sz="800">
                <a:solidFill>
                  <a:schemeClr val="tx1"/>
                </a:solidFill>
              </a:defRPr>
            </a:lvl1pPr>
          </a:lstStyle>
          <a:p>
            <a:r>
              <a:rPr lang="en-GB" smtClean="0"/>
              <a:t>Presentation title in footer</a:t>
            </a:r>
            <a:endParaRPr lang="en-GB" dirty="0"/>
          </a:p>
        </p:txBody>
      </p:sp>
    </p:spTree>
    <p:extLst>
      <p:ext uri="{BB962C8B-B14F-4D97-AF65-F5344CB8AC3E}">
        <p14:creationId xmlns="" xmlns:p14="http://schemas.microsoft.com/office/powerpoint/2010/main" val="952661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DAAD46-BA8D-475B-A67B-DB184E478BB4}" type="datetimeFigureOut">
              <a:rPr lang="en-US" smtClean="0"/>
              <a:pPr/>
              <a:t>9/24/2014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FAE9EB-032A-4283-8AC5-0C2FF1240104}" type="slidenum">
              <a:rPr lang="en-US" smtClean="0"/>
              <a:pPr/>
              <a:t>‹#›</a:t>
            </a:fld>
            <a:endParaRPr lang="en-US"/>
          </a:p>
        </p:txBody>
      </p:sp>
    </p:spTree>
    <p:extLst>
      <p:ext uri="{BB962C8B-B14F-4D97-AF65-F5344CB8AC3E}">
        <p14:creationId xmlns="" xmlns:p14="http://schemas.microsoft.com/office/powerpoint/2010/main" val="2528449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DAAD46-BA8D-475B-A67B-DB184E478BB4}" type="datetimeFigureOut">
              <a:rPr lang="en-US" smtClean="0"/>
              <a:pPr/>
              <a:t>9/24/2014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FAE9EB-032A-4283-8AC5-0C2FF1240104}" type="slidenum">
              <a:rPr lang="en-US" smtClean="0"/>
              <a:pPr/>
              <a:t>‹#›</a:t>
            </a:fld>
            <a:endParaRPr lang="en-US"/>
          </a:p>
        </p:txBody>
      </p:sp>
    </p:spTree>
    <p:extLst>
      <p:ext uri="{BB962C8B-B14F-4D97-AF65-F5344CB8AC3E}">
        <p14:creationId xmlns="" xmlns:p14="http://schemas.microsoft.com/office/powerpoint/2010/main" val="594306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DDAAD46-BA8D-475B-A67B-DB184E478BB4}" type="datetimeFigureOut">
              <a:rPr lang="en-US" smtClean="0"/>
              <a:pPr/>
              <a:t>9/24/2014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FAE9EB-032A-4283-8AC5-0C2FF1240104}" type="slidenum">
              <a:rPr lang="en-US" smtClean="0"/>
              <a:pPr/>
              <a:t>‹#›</a:t>
            </a:fld>
            <a:endParaRPr lang="en-US"/>
          </a:p>
        </p:txBody>
      </p:sp>
    </p:spTree>
    <p:extLst>
      <p:ext uri="{BB962C8B-B14F-4D97-AF65-F5344CB8AC3E}">
        <p14:creationId xmlns="" xmlns:p14="http://schemas.microsoft.com/office/powerpoint/2010/main" val="1184945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DDAAD46-BA8D-475B-A67B-DB184E478BB4}" type="datetimeFigureOut">
              <a:rPr lang="en-US" smtClean="0"/>
              <a:pPr/>
              <a:t>9/24/2014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FAE9EB-032A-4283-8AC5-0C2FF1240104}" type="slidenum">
              <a:rPr lang="en-US" smtClean="0"/>
              <a:pPr/>
              <a:t>‹#›</a:t>
            </a:fld>
            <a:endParaRPr lang="en-US"/>
          </a:p>
        </p:txBody>
      </p:sp>
    </p:spTree>
    <p:extLst>
      <p:ext uri="{BB962C8B-B14F-4D97-AF65-F5344CB8AC3E}">
        <p14:creationId xmlns="" xmlns:p14="http://schemas.microsoft.com/office/powerpoint/2010/main" val="3857654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DDAAD46-BA8D-475B-A67B-DB184E478BB4}" type="datetimeFigureOut">
              <a:rPr lang="en-US" smtClean="0"/>
              <a:pPr/>
              <a:t>9/24/2014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FAE9EB-032A-4283-8AC5-0C2FF1240104}" type="slidenum">
              <a:rPr lang="en-US" smtClean="0"/>
              <a:pPr/>
              <a:t>‹#›</a:t>
            </a:fld>
            <a:endParaRPr lang="en-US"/>
          </a:p>
        </p:txBody>
      </p:sp>
    </p:spTree>
    <p:extLst>
      <p:ext uri="{BB962C8B-B14F-4D97-AF65-F5344CB8AC3E}">
        <p14:creationId xmlns="" xmlns:p14="http://schemas.microsoft.com/office/powerpoint/2010/main" val="1228837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DAAD46-BA8D-475B-A67B-DB184E478BB4}" type="datetimeFigureOut">
              <a:rPr lang="en-US" smtClean="0"/>
              <a:pPr/>
              <a:t>9/24/2014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FAE9EB-032A-4283-8AC5-0C2FF1240104}" type="slidenum">
              <a:rPr lang="en-US" smtClean="0"/>
              <a:pPr/>
              <a:t>‹#›</a:t>
            </a:fld>
            <a:endParaRPr lang="en-US"/>
          </a:p>
        </p:txBody>
      </p:sp>
    </p:spTree>
    <p:extLst>
      <p:ext uri="{BB962C8B-B14F-4D97-AF65-F5344CB8AC3E}">
        <p14:creationId xmlns="" xmlns:p14="http://schemas.microsoft.com/office/powerpoint/2010/main" val="6098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DAAD46-BA8D-475B-A67B-DB184E478BB4}" type="datetimeFigureOut">
              <a:rPr lang="en-US" smtClean="0"/>
              <a:pPr/>
              <a:t>9/24/2014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FAE9EB-032A-4283-8AC5-0C2FF1240104}" type="slidenum">
              <a:rPr lang="en-US" smtClean="0"/>
              <a:pPr/>
              <a:t>‹#›</a:t>
            </a:fld>
            <a:endParaRPr lang="en-US"/>
          </a:p>
        </p:txBody>
      </p:sp>
    </p:spTree>
    <p:extLst>
      <p:ext uri="{BB962C8B-B14F-4D97-AF65-F5344CB8AC3E}">
        <p14:creationId xmlns="" xmlns:p14="http://schemas.microsoft.com/office/powerpoint/2010/main" val="33593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DAAD46-BA8D-475B-A67B-DB184E478BB4}" type="datetimeFigureOut">
              <a:rPr lang="en-US" smtClean="0"/>
              <a:pPr/>
              <a:t>9/24/2014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FAE9EB-032A-4283-8AC5-0C2FF1240104}" type="slidenum">
              <a:rPr lang="en-US" smtClean="0"/>
              <a:pPr/>
              <a:t>‹#›</a:t>
            </a:fld>
            <a:endParaRPr lang="en-US"/>
          </a:p>
        </p:txBody>
      </p:sp>
    </p:spTree>
    <p:extLst>
      <p:ext uri="{BB962C8B-B14F-4D97-AF65-F5344CB8AC3E}">
        <p14:creationId xmlns="" xmlns:p14="http://schemas.microsoft.com/office/powerpoint/2010/main" val="508132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DAAD46-BA8D-475B-A67B-DB184E478BB4}" type="datetimeFigureOut">
              <a:rPr lang="en-US" smtClean="0"/>
              <a:pPr/>
              <a:t>9/24/2014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FAE9EB-032A-4283-8AC5-0C2FF1240104}" type="slidenum">
              <a:rPr lang="en-US" smtClean="0"/>
              <a:pPr/>
              <a:t>‹#›</a:t>
            </a:fld>
            <a:endParaRPr lang="en-US"/>
          </a:p>
        </p:txBody>
      </p:sp>
    </p:spTree>
    <p:extLst>
      <p:ext uri="{BB962C8B-B14F-4D97-AF65-F5344CB8AC3E}">
        <p14:creationId xmlns="" xmlns:p14="http://schemas.microsoft.com/office/powerpoint/2010/main" val="30970785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ags" Target="../tags/tag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Analytical Strategy, Data Credibility, and Rigor of Science </a:t>
            </a:r>
            <a:endParaRPr lang="en-US" dirty="0"/>
          </a:p>
        </p:txBody>
      </p:sp>
      <p:sp>
        <p:nvSpPr>
          <p:cNvPr id="3" name="Subtitle 2"/>
          <p:cNvSpPr>
            <a:spLocks noGrp="1"/>
          </p:cNvSpPr>
          <p:nvPr>
            <p:ph type="subTitle" idx="1"/>
          </p:nvPr>
        </p:nvSpPr>
        <p:spPr/>
        <p:txBody>
          <a:bodyPr/>
          <a:lstStyle/>
          <a:p>
            <a:r>
              <a:rPr lang="en-US" dirty="0" smtClean="0"/>
              <a:t>Omar Dabbous, MD, MPH</a:t>
            </a:r>
            <a:endParaRPr lang="en-US" dirty="0"/>
          </a:p>
        </p:txBody>
      </p:sp>
    </p:spTree>
    <p:extLst>
      <p:ext uri="{BB962C8B-B14F-4D97-AF65-F5344CB8AC3E}">
        <p14:creationId xmlns="" xmlns:p14="http://schemas.microsoft.com/office/powerpoint/2010/main" val="26787919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0" y="-17463"/>
            <a:ext cx="9144000" cy="1143001"/>
          </a:xfrm>
        </p:spPr>
        <p:txBody>
          <a:bodyPr>
            <a:normAutofit/>
          </a:bodyPr>
          <a:lstStyle/>
          <a:p>
            <a:pPr eaLnBrk="1" hangingPunct="1"/>
            <a:r>
              <a:rPr lang="en-GB" dirty="0" smtClean="0"/>
              <a:t>Scientifically robust Value Proposition</a:t>
            </a:r>
          </a:p>
        </p:txBody>
      </p:sp>
      <p:sp>
        <p:nvSpPr>
          <p:cNvPr id="5123" name="Rectangle 3"/>
          <p:cNvSpPr>
            <a:spLocks noGrp="1" noChangeArrowheads="1"/>
          </p:cNvSpPr>
          <p:nvPr>
            <p:ph type="body" idx="1"/>
          </p:nvPr>
        </p:nvSpPr>
        <p:spPr>
          <a:xfrm>
            <a:off x="457201" y="2060848"/>
            <a:ext cx="7571184" cy="4065315"/>
          </a:xfrm>
        </p:spPr>
        <p:txBody>
          <a:bodyPr>
            <a:normAutofit/>
          </a:bodyPr>
          <a:lstStyle/>
          <a:p>
            <a:pPr marL="179388" indent="-179388">
              <a:spcBef>
                <a:spcPts val="900"/>
              </a:spcBef>
              <a:spcAft>
                <a:spcPts val="600"/>
              </a:spcAft>
            </a:pPr>
            <a:r>
              <a:rPr lang="en-GB" sz="2000" dirty="0" smtClean="0"/>
              <a:t>A Value story is developed bringing together clinical benefits of an intervention and communicating their impact: </a:t>
            </a:r>
          </a:p>
          <a:p>
            <a:pPr marL="400050" lvl="2" indent="-179388" eaLnBrk="1" hangingPunct="1">
              <a:spcBef>
                <a:spcPts val="900"/>
              </a:spcBef>
              <a:spcAft>
                <a:spcPts val="600"/>
              </a:spcAft>
            </a:pPr>
            <a:r>
              <a:rPr lang="en-GB" sz="1800" dirty="0" smtClean="0"/>
              <a:t>Relative efficacy, tolerability, administration benefits</a:t>
            </a:r>
          </a:p>
          <a:p>
            <a:pPr marL="400050" lvl="2" indent="-179388">
              <a:spcBef>
                <a:spcPts val="900"/>
              </a:spcBef>
              <a:spcAft>
                <a:spcPts val="600"/>
              </a:spcAft>
            </a:pPr>
            <a:r>
              <a:rPr lang="en-GB" sz="1800" dirty="0" smtClean="0"/>
              <a:t>Humanistic and cost perspective</a:t>
            </a:r>
          </a:p>
          <a:p>
            <a:pPr marL="179388" indent="-179388" eaLnBrk="1" hangingPunct="1">
              <a:spcBef>
                <a:spcPts val="600"/>
              </a:spcBef>
              <a:spcAft>
                <a:spcPts val="600"/>
              </a:spcAft>
            </a:pPr>
            <a:endParaRPr lang="en-GB" sz="2000" dirty="0" smtClean="0"/>
          </a:p>
          <a:p>
            <a:pPr marL="179388" indent="-179388" eaLnBrk="1" hangingPunct="1">
              <a:spcBef>
                <a:spcPts val="600"/>
              </a:spcBef>
              <a:spcAft>
                <a:spcPts val="600"/>
              </a:spcAft>
            </a:pPr>
            <a:endParaRPr lang="en-GB" sz="2000" dirty="0" smtClean="0"/>
          </a:p>
          <a:p>
            <a:pPr marL="179388" indent="-179388" eaLnBrk="1" hangingPunct="1">
              <a:spcBef>
                <a:spcPts val="600"/>
              </a:spcBef>
              <a:spcAft>
                <a:spcPts val="600"/>
              </a:spcAft>
            </a:pPr>
            <a:endParaRPr lang="en-GB" sz="2000" dirty="0" smtClean="0"/>
          </a:p>
          <a:p>
            <a:pPr marL="179388" indent="-179388" eaLnBrk="1" hangingPunct="1">
              <a:spcBef>
                <a:spcPts val="600"/>
              </a:spcBef>
              <a:spcAft>
                <a:spcPts val="600"/>
              </a:spcAft>
            </a:pPr>
            <a:endParaRPr lang="en-GB" sz="2000" dirty="0" smtClean="0"/>
          </a:p>
          <a:p>
            <a:pPr marL="179388" indent="-179388" eaLnBrk="1" hangingPunct="1">
              <a:spcBef>
                <a:spcPts val="600"/>
              </a:spcBef>
              <a:spcAft>
                <a:spcPts val="600"/>
              </a:spcAft>
            </a:pPr>
            <a:endParaRPr lang="en-GB" sz="2000" dirty="0" smtClean="0"/>
          </a:p>
          <a:p>
            <a:pPr marL="179388" indent="-179388" eaLnBrk="1" hangingPunct="1">
              <a:spcBef>
                <a:spcPts val="600"/>
              </a:spcBef>
              <a:spcAft>
                <a:spcPts val="600"/>
              </a:spcAft>
              <a:buFontTx/>
              <a:buNone/>
            </a:pPr>
            <a:endParaRPr lang="en-GB" sz="2000" dirty="0" smtClean="0"/>
          </a:p>
        </p:txBody>
      </p:sp>
      <p:sp>
        <p:nvSpPr>
          <p:cNvPr id="4" name="Rectangle 3"/>
          <p:cNvSpPr/>
          <p:nvPr/>
        </p:nvSpPr>
        <p:spPr>
          <a:xfrm>
            <a:off x="2016224" y="4293096"/>
            <a:ext cx="6444208" cy="369332"/>
          </a:xfrm>
          <a:prstGeom prst="rect">
            <a:avLst/>
          </a:prstGeom>
        </p:spPr>
        <p:txBody>
          <a:bodyPr wrap="square">
            <a:spAutoFit/>
          </a:bodyPr>
          <a:lstStyle/>
          <a:p>
            <a:pPr marL="179388" indent="-179388">
              <a:spcBef>
                <a:spcPts val="900"/>
              </a:spcBef>
              <a:spcAft>
                <a:spcPts val="600"/>
              </a:spcAft>
            </a:pPr>
            <a:r>
              <a:rPr lang="en-GB" dirty="0" smtClean="0"/>
              <a:t>Price and value proposition are inexplicably linked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96863" y="228600"/>
            <a:ext cx="8280400" cy="790575"/>
          </a:xfrm>
        </p:spPr>
        <p:txBody>
          <a:bodyPr anchorCtr="1">
            <a:normAutofit fontScale="90000"/>
          </a:bodyPr>
          <a:lstStyle/>
          <a:p>
            <a:pPr eaLnBrk="1" hangingPunct="1"/>
            <a:r>
              <a:rPr lang="en-US" smtClean="0"/>
              <a:t>Value-based Pricing (evidence-based pricing)</a:t>
            </a:r>
          </a:p>
        </p:txBody>
      </p:sp>
      <p:sp>
        <p:nvSpPr>
          <p:cNvPr id="17411" name="Rectangle 3"/>
          <p:cNvSpPr>
            <a:spLocks noChangeArrowheads="1"/>
          </p:cNvSpPr>
          <p:nvPr/>
        </p:nvSpPr>
        <p:spPr bwMode="auto">
          <a:xfrm>
            <a:off x="1371600" y="4362450"/>
            <a:ext cx="609600" cy="939800"/>
          </a:xfrm>
          <a:prstGeom prst="rect">
            <a:avLst/>
          </a:prstGeom>
          <a:gradFill rotWithShape="0">
            <a:gsLst>
              <a:gs pos="0">
                <a:srgbClr val="2F5E76"/>
              </a:gs>
              <a:gs pos="100000">
                <a:srgbClr val="66CCFF"/>
              </a:gs>
            </a:gsLst>
            <a:lin ang="5400000" scaled="1"/>
          </a:gradFill>
          <a:ln w="28575">
            <a:solidFill>
              <a:srgbClr val="66CCFF"/>
            </a:solidFill>
            <a:miter lim="800000"/>
            <a:headEnd/>
            <a:tailEnd/>
          </a:ln>
        </p:spPr>
        <p:txBody>
          <a:bodyPr wrap="none" anchor="ctr"/>
          <a:lstStyle/>
          <a:p>
            <a:endParaRPr lang="en-US">
              <a:latin typeface="Calibri" pitchFamily="34" charset="0"/>
            </a:endParaRPr>
          </a:p>
        </p:txBody>
      </p:sp>
      <p:sp>
        <p:nvSpPr>
          <p:cNvPr id="17412" name="Rectangle 4"/>
          <p:cNvSpPr>
            <a:spLocks noChangeArrowheads="1"/>
          </p:cNvSpPr>
          <p:nvPr/>
        </p:nvSpPr>
        <p:spPr bwMode="auto">
          <a:xfrm>
            <a:off x="2209800" y="3536950"/>
            <a:ext cx="609600" cy="800100"/>
          </a:xfrm>
          <a:prstGeom prst="rect">
            <a:avLst/>
          </a:prstGeom>
          <a:gradFill rotWithShape="0">
            <a:gsLst>
              <a:gs pos="0">
                <a:srgbClr val="2F5E76"/>
              </a:gs>
              <a:gs pos="100000">
                <a:srgbClr val="66CCFF"/>
              </a:gs>
            </a:gsLst>
            <a:lin ang="5400000" scaled="1"/>
          </a:gradFill>
          <a:ln w="28575">
            <a:solidFill>
              <a:srgbClr val="66CCFF"/>
            </a:solidFill>
            <a:miter lim="800000"/>
            <a:headEnd/>
            <a:tailEnd/>
          </a:ln>
        </p:spPr>
        <p:txBody>
          <a:bodyPr wrap="none" anchor="ctr"/>
          <a:lstStyle/>
          <a:p>
            <a:endParaRPr lang="en-US">
              <a:latin typeface="Calibri" pitchFamily="34" charset="0"/>
            </a:endParaRPr>
          </a:p>
        </p:txBody>
      </p:sp>
      <p:sp>
        <p:nvSpPr>
          <p:cNvPr id="17413" name="Rectangle 5"/>
          <p:cNvSpPr>
            <a:spLocks noChangeArrowheads="1"/>
          </p:cNvSpPr>
          <p:nvPr/>
        </p:nvSpPr>
        <p:spPr bwMode="auto">
          <a:xfrm>
            <a:off x="3048000" y="2774950"/>
            <a:ext cx="609600" cy="723900"/>
          </a:xfrm>
          <a:prstGeom prst="rect">
            <a:avLst/>
          </a:prstGeom>
          <a:gradFill rotWithShape="0">
            <a:gsLst>
              <a:gs pos="0">
                <a:srgbClr val="2F5E76"/>
              </a:gs>
              <a:gs pos="100000">
                <a:srgbClr val="66CCFF"/>
              </a:gs>
            </a:gsLst>
            <a:lin ang="5400000" scaled="1"/>
          </a:gradFill>
          <a:ln w="28575">
            <a:solidFill>
              <a:srgbClr val="66CCFF"/>
            </a:solidFill>
            <a:miter lim="800000"/>
            <a:headEnd/>
            <a:tailEnd/>
          </a:ln>
        </p:spPr>
        <p:txBody>
          <a:bodyPr wrap="none" anchor="ctr"/>
          <a:lstStyle/>
          <a:p>
            <a:endParaRPr lang="en-US">
              <a:latin typeface="Calibri" pitchFamily="34" charset="0"/>
            </a:endParaRPr>
          </a:p>
        </p:txBody>
      </p:sp>
      <p:sp>
        <p:nvSpPr>
          <p:cNvPr id="17414" name="Rectangle 6"/>
          <p:cNvSpPr>
            <a:spLocks noChangeArrowheads="1"/>
          </p:cNvSpPr>
          <p:nvPr/>
        </p:nvSpPr>
        <p:spPr bwMode="auto">
          <a:xfrm>
            <a:off x="3886200" y="2254250"/>
            <a:ext cx="609600" cy="495300"/>
          </a:xfrm>
          <a:prstGeom prst="rect">
            <a:avLst/>
          </a:prstGeom>
          <a:gradFill rotWithShape="0">
            <a:gsLst>
              <a:gs pos="0">
                <a:srgbClr val="2F5E76"/>
              </a:gs>
              <a:gs pos="100000">
                <a:srgbClr val="66CCFF"/>
              </a:gs>
            </a:gsLst>
            <a:lin ang="5400000" scaled="1"/>
          </a:gradFill>
          <a:ln w="28575">
            <a:solidFill>
              <a:srgbClr val="66CCFF"/>
            </a:solidFill>
            <a:miter lim="800000"/>
            <a:headEnd/>
            <a:tailEnd/>
          </a:ln>
        </p:spPr>
        <p:txBody>
          <a:bodyPr wrap="none" anchor="ctr"/>
          <a:lstStyle/>
          <a:p>
            <a:endParaRPr lang="en-US">
              <a:latin typeface="Calibri" pitchFamily="34" charset="0"/>
            </a:endParaRPr>
          </a:p>
        </p:txBody>
      </p:sp>
      <p:sp>
        <p:nvSpPr>
          <p:cNvPr id="17415" name="Rectangle 7"/>
          <p:cNvSpPr>
            <a:spLocks noChangeArrowheads="1"/>
          </p:cNvSpPr>
          <p:nvPr/>
        </p:nvSpPr>
        <p:spPr bwMode="auto">
          <a:xfrm>
            <a:off x="4724400" y="1873250"/>
            <a:ext cx="609600" cy="381000"/>
          </a:xfrm>
          <a:prstGeom prst="rect">
            <a:avLst/>
          </a:prstGeom>
          <a:gradFill rotWithShape="0">
            <a:gsLst>
              <a:gs pos="0">
                <a:srgbClr val="2F5E76"/>
              </a:gs>
              <a:gs pos="100000">
                <a:srgbClr val="66CCFF"/>
              </a:gs>
            </a:gsLst>
            <a:lin ang="5400000" scaled="1"/>
          </a:gradFill>
          <a:ln w="28575">
            <a:solidFill>
              <a:srgbClr val="66CCFF"/>
            </a:solidFill>
            <a:miter lim="800000"/>
            <a:headEnd/>
            <a:tailEnd/>
          </a:ln>
        </p:spPr>
        <p:txBody>
          <a:bodyPr wrap="none" anchor="ctr"/>
          <a:lstStyle/>
          <a:p>
            <a:endParaRPr lang="en-US">
              <a:latin typeface="Calibri" pitchFamily="34" charset="0"/>
            </a:endParaRPr>
          </a:p>
        </p:txBody>
      </p:sp>
      <p:sp>
        <p:nvSpPr>
          <p:cNvPr id="17416" name="Line 8"/>
          <p:cNvSpPr>
            <a:spLocks noChangeShapeType="1"/>
          </p:cNvSpPr>
          <p:nvPr/>
        </p:nvSpPr>
        <p:spPr bwMode="auto">
          <a:xfrm>
            <a:off x="1371600" y="4362450"/>
            <a:ext cx="6400800" cy="0"/>
          </a:xfrm>
          <a:prstGeom prst="line">
            <a:avLst/>
          </a:prstGeom>
          <a:noFill/>
          <a:ln w="28575">
            <a:solidFill>
              <a:srgbClr val="66CCFF"/>
            </a:solidFill>
            <a:prstDash val="lgDash"/>
            <a:round/>
            <a:headEnd/>
            <a:tailEnd/>
          </a:ln>
        </p:spPr>
        <p:txBody>
          <a:bodyPr/>
          <a:lstStyle/>
          <a:p>
            <a:endParaRPr lang="en-US"/>
          </a:p>
        </p:txBody>
      </p:sp>
      <p:sp>
        <p:nvSpPr>
          <p:cNvPr id="17417" name="Line 9"/>
          <p:cNvSpPr>
            <a:spLocks noChangeShapeType="1"/>
          </p:cNvSpPr>
          <p:nvPr/>
        </p:nvSpPr>
        <p:spPr bwMode="auto">
          <a:xfrm>
            <a:off x="2209800" y="3536950"/>
            <a:ext cx="5562600" cy="0"/>
          </a:xfrm>
          <a:prstGeom prst="line">
            <a:avLst/>
          </a:prstGeom>
          <a:noFill/>
          <a:ln w="28575">
            <a:solidFill>
              <a:srgbClr val="66CCFF"/>
            </a:solidFill>
            <a:prstDash val="lgDash"/>
            <a:round/>
            <a:headEnd/>
            <a:tailEnd/>
          </a:ln>
        </p:spPr>
        <p:txBody>
          <a:bodyPr/>
          <a:lstStyle/>
          <a:p>
            <a:endParaRPr lang="en-US"/>
          </a:p>
        </p:txBody>
      </p:sp>
      <p:sp>
        <p:nvSpPr>
          <p:cNvPr id="17418" name="Line 10"/>
          <p:cNvSpPr>
            <a:spLocks noChangeShapeType="1"/>
          </p:cNvSpPr>
          <p:nvPr/>
        </p:nvSpPr>
        <p:spPr bwMode="auto">
          <a:xfrm>
            <a:off x="3048000" y="2774950"/>
            <a:ext cx="4724400" cy="0"/>
          </a:xfrm>
          <a:prstGeom prst="line">
            <a:avLst/>
          </a:prstGeom>
          <a:noFill/>
          <a:ln w="28575">
            <a:solidFill>
              <a:srgbClr val="66CCFF"/>
            </a:solidFill>
            <a:prstDash val="lgDash"/>
            <a:round/>
            <a:headEnd/>
            <a:tailEnd/>
          </a:ln>
        </p:spPr>
        <p:txBody>
          <a:bodyPr/>
          <a:lstStyle/>
          <a:p>
            <a:endParaRPr lang="en-US"/>
          </a:p>
        </p:txBody>
      </p:sp>
      <p:sp>
        <p:nvSpPr>
          <p:cNvPr id="17419" name="Line 11"/>
          <p:cNvSpPr>
            <a:spLocks noChangeShapeType="1"/>
          </p:cNvSpPr>
          <p:nvPr/>
        </p:nvSpPr>
        <p:spPr bwMode="auto">
          <a:xfrm>
            <a:off x="3886200" y="2254250"/>
            <a:ext cx="3886200" cy="0"/>
          </a:xfrm>
          <a:prstGeom prst="line">
            <a:avLst/>
          </a:prstGeom>
          <a:noFill/>
          <a:ln w="28575">
            <a:solidFill>
              <a:srgbClr val="66CCFF"/>
            </a:solidFill>
            <a:prstDash val="lgDash"/>
            <a:round/>
            <a:headEnd/>
            <a:tailEnd/>
          </a:ln>
        </p:spPr>
        <p:txBody>
          <a:bodyPr/>
          <a:lstStyle/>
          <a:p>
            <a:endParaRPr lang="en-US"/>
          </a:p>
        </p:txBody>
      </p:sp>
      <p:sp>
        <p:nvSpPr>
          <p:cNvPr id="17420" name="Line 12"/>
          <p:cNvSpPr>
            <a:spLocks noChangeShapeType="1"/>
          </p:cNvSpPr>
          <p:nvPr/>
        </p:nvSpPr>
        <p:spPr bwMode="auto">
          <a:xfrm>
            <a:off x="1104900" y="1873250"/>
            <a:ext cx="6667500" cy="0"/>
          </a:xfrm>
          <a:prstGeom prst="line">
            <a:avLst/>
          </a:prstGeom>
          <a:noFill/>
          <a:ln w="28575">
            <a:solidFill>
              <a:srgbClr val="FF9900"/>
            </a:solidFill>
            <a:prstDash val="lgDash"/>
            <a:round/>
            <a:headEnd/>
            <a:tailEnd/>
          </a:ln>
        </p:spPr>
        <p:txBody>
          <a:bodyPr/>
          <a:lstStyle/>
          <a:p>
            <a:endParaRPr lang="en-US"/>
          </a:p>
        </p:txBody>
      </p:sp>
      <p:sp>
        <p:nvSpPr>
          <p:cNvPr id="32781" name="Text Box 13"/>
          <p:cNvSpPr txBox="1">
            <a:spLocks noChangeArrowheads="1"/>
          </p:cNvSpPr>
          <p:nvPr/>
        </p:nvSpPr>
        <p:spPr bwMode="auto">
          <a:xfrm>
            <a:off x="4241800" y="5667375"/>
            <a:ext cx="2321469" cy="400110"/>
          </a:xfrm>
          <a:prstGeom prst="rect">
            <a:avLst/>
          </a:prstGeom>
          <a:noFill/>
          <a:ln w="9525">
            <a:noFill/>
            <a:miter lim="800000"/>
            <a:headEnd/>
            <a:tailEnd/>
          </a:ln>
        </p:spPr>
        <p:txBody>
          <a:bodyPr wrap="none">
            <a:spAutoFit/>
          </a:bodyPr>
          <a:lstStyle/>
          <a:p>
            <a:pPr>
              <a:buFont typeface="Wingdings" charset="2"/>
              <a:buNone/>
              <a:defRPr/>
            </a:pPr>
            <a:r>
              <a:rPr lang="en-US" sz="2000" b="1" dirty="0">
                <a:solidFill>
                  <a:schemeClr val="accent6">
                    <a:lumMod val="50000"/>
                  </a:schemeClr>
                </a:solidFill>
                <a:ea typeface="+mn-ea"/>
              </a:rPr>
              <a:t>Comparator </a:t>
            </a:r>
            <a:r>
              <a:rPr lang="en-US" sz="2000" b="1" dirty="0" smtClean="0">
                <a:solidFill>
                  <a:schemeClr val="accent6">
                    <a:lumMod val="50000"/>
                  </a:schemeClr>
                </a:solidFill>
                <a:ea typeface="+mn-ea"/>
              </a:rPr>
              <a:t>price</a:t>
            </a:r>
            <a:endParaRPr lang="en-US" sz="2000" b="1" dirty="0">
              <a:solidFill>
                <a:schemeClr val="accent6">
                  <a:lumMod val="50000"/>
                </a:schemeClr>
              </a:solidFill>
              <a:ea typeface="+mn-ea"/>
            </a:endParaRPr>
          </a:p>
        </p:txBody>
      </p:sp>
      <p:sp>
        <p:nvSpPr>
          <p:cNvPr id="32782" name="Text Box 14"/>
          <p:cNvSpPr txBox="1">
            <a:spLocks noChangeArrowheads="1"/>
          </p:cNvSpPr>
          <p:nvPr/>
        </p:nvSpPr>
        <p:spPr bwMode="auto">
          <a:xfrm>
            <a:off x="6197600" y="4578350"/>
            <a:ext cx="1073150" cy="396875"/>
          </a:xfrm>
          <a:prstGeom prst="rect">
            <a:avLst/>
          </a:prstGeom>
          <a:noFill/>
          <a:ln w="9525">
            <a:noFill/>
            <a:miter lim="800000"/>
            <a:headEnd/>
            <a:tailEnd/>
          </a:ln>
        </p:spPr>
        <p:txBody>
          <a:bodyPr wrap="none">
            <a:spAutoFit/>
          </a:bodyPr>
          <a:lstStyle/>
          <a:p>
            <a:pPr>
              <a:buFont typeface="Wingdings" charset="2"/>
              <a:buNone/>
              <a:defRPr/>
            </a:pPr>
            <a:r>
              <a:rPr lang="en-US" sz="2000">
                <a:solidFill>
                  <a:schemeClr val="accent6">
                    <a:lumMod val="50000"/>
                  </a:schemeClr>
                </a:solidFill>
                <a:ea typeface="+mn-ea"/>
              </a:rPr>
              <a:t>Efficacy</a:t>
            </a:r>
          </a:p>
        </p:txBody>
      </p:sp>
      <p:sp>
        <p:nvSpPr>
          <p:cNvPr id="32783" name="Text Box 15"/>
          <p:cNvSpPr txBox="1">
            <a:spLocks noChangeArrowheads="1"/>
          </p:cNvSpPr>
          <p:nvPr/>
        </p:nvSpPr>
        <p:spPr bwMode="auto">
          <a:xfrm>
            <a:off x="6283325" y="3736975"/>
            <a:ext cx="903288" cy="396875"/>
          </a:xfrm>
          <a:prstGeom prst="rect">
            <a:avLst/>
          </a:prstGeom>
          <a:noFill/>
          <a:ln w="9525">
            <a:noFill/>
            <a:miter lim="800000"/>
            <a:headEnd/>
            <a:tailEnd/>
          </a:ln>
        </p:spPr>
        <p:txBody>
          <a:bodyPr wrap="none">
            <a:spAutoFit/>
          </a:bodyPr>
          <a:lstStyle/>
          <a:p>
            <a:pPr>
              <a:buFont typeface="Wingdings" charset="2"/>
              <a:buNone/>
              <a:defRPr/>
            </a:pPr>
            <a:r>
              <a:rPr lang="en-US" sz="2000">
                <a:solidFill>
                  <a:schemeClr val="accent6">
                    <a:lumMod val="50000"/>
                  </a:schemeClr>
                </a:solidFill>
                <a:ea typeface="+mn-ea"/>
              </a:rPr>
              <a:t>Safety</a:t>
            </a:r>
          </a:p>
        </p:txBody>
      </p:sp>
      <p:sp>
        <p:nvSpPr>
          <p:cNvPr id="17424" name="Line 16"/>
          <p:cNvSpPr>
            <a:spLocks noChangeShapeType="1"/>
          </p:cNvSpPr>
          <p:nvPr/>
        </p:nvSpPr>
        <p:spPr bwMode="auto">
          <a:xfrm>
            <a:off x="1143000" y="5302250"/>
            <a:ext cx="6629400" cy="0"/>
          </a:xfrm>
          <a:prstGeom prst="line">
            <a:avLst/>
          </a:prstGeom>
          <a:noFill/>
          <a:ln w="28575">
            <a:solidFill>
              <a:srgbClr val="FF9900"/>
            </a:solidFill>
            <a:prstDash val="lgDash"/>
            <a:round/>
            <a:headEnd/>
            <a:tailEnd/>
          </a:ln>
        </p:spPr>
        <p:txBody>
          <a:bodyPr/>
          <a:lstStyle/>
          <a:p>
            <a:endParaRPr lang="en-US"/>
          </a:p>
        </p:txBody>
      </p:sp>
      <p:sp>
        <p:nvSpPr>
          <p:cNvPr id="32785" name="Text Box 17"/>
          <p:cNvSpPr txBox="1">
            <a:spLocks noChangeArrowheads="1"/>
          </p:cNvSpPr>
          <p:nvPr/>
        </p:nvSpPr>
        <p:spPr bwMode="auto">
          <a:xfrm>
            <a:off x="5973763" y="2924175"/>
            <a:ext cx="1522412" cy="396875"/>
          </a:xfrm>
          <a:prstGeom prst="rect">
            <a:avLst/>
          </a:prstGeom>
          <a:noFill/>
          <a:ln w="9525">
            <a:noFill/>
            <a:miter lim="800000"/>
            <a:headEnd/>
            <a:tailEnd/>
          </a:ln>
        </p:spPr>
        <p:txBody>
          <a:bodyPr wrap="none">
            <a:spAutoFit/>
          </a:bodyPr>
          <a:lstStyle/>
          <a:p>
            <a:pPr>
              <a:buFont typeface="Wingdings" charset="2"/>
              <a:buNone/>
              <a:defRPr/>
            </a:pPr>
            <a:r>
              <a:rPr lang="en-US" sz="2000">
                <a:solidFill>
                  <a:schemeClr val="accent6">
                    <a:lumMod val="50000"/>
                  </a:schemeClr>
                </a:solidFill>
                <a:ea typeface="+mn-ea"/>
              </a:rPr>
              <a:t>Cost offsets</a:t>
            </a:r>
          </a:p>
        </p:txBody>
      </p:sp>
      <p:sp>
        <p:nvSpPr>
          <p:cNvPr id="32786" name="Text Box 18"/>
          <p:cNvSpPr txBox="1">
            <a:spLocks noChangeArrowheads="1"/>
          </p:cNvSpPr>
          <p:nvPr/>
        </p:nvSpPr>
        <p:spPr bwMode="auto">
          <a:xfrm>
            <a:off x="5867400" y="2305050"/>
            <a:ext cx="1735138" cy="396875"/>
          </a:xfrm>
          <a:prstGeom prst="rect">
            <a:avLst/>
          </a:prstGeom>
          <a:noFill/>
          <a:ln w="9525">
            <a:noFill/>
            <a:miter lim="800000"/>
            <a:headEnd/>
            <a:tailEnd/>
          </a:ln>
        </p:spPr>
        <p:txBody>
          <a:bodyPr wrap="none">
            <a:spAutoFit/>
          </a:bodyPr>
          <a:lstStyle/>
          <a:p>
            <a:pPr>
              <a:buFont typeface="Wingdings" charset="2"/>
              <a:buNone/>
              <a:defRPr/>
            </a:pPr>
            <a:r>
              <a:rPr lang="en-US" sz="2000">
                <a:solidFill>
                  <a:schemeClr val="accent6">
                    <a:lumMod val="50000"/>
                  </a:schemeClr>
                </a:solidFill>
                <a:ea typeface="+mn-ea"/>
              </a:rPr>
              <a:t>Quality of Life</a:t>
            </a:r>
          </a:p>
        </p:txBody>
      </p:sp>
      <p:sp>
        <p:nvSpPr>
          <p:cNvPr id="32787" name="Text Box 19"/>
          <p:cNvSpPr txBox="1">
            <a:spLocks noChangeArrowheads="1"/>
          </p:cNvSpPr>
          <p:nvPr/>
        </p:nvSpPr>
        <p:spPr bwMode="auto">
          <a:xfrm>
            <a:off x="5900738" y="1873250"/>
            <a:ext cx="1895475" cy="400050"/>
          </a:xfrm>
          <a:prstGeom prst="rect">
            <a:avLst/>
          </a:prstGeom>
          <a:noFill/>
          <a:ln w="9525">
            <a:noFill/>
            <a:miter lim="800000"/>
            <a:headEnd/>
            <a:tailEnd/>
          </a:ln>
        </p:spPr>
        <p:txBody>
          <a:bodyPr wrap="none">
            <a:spAutoFit/>
          </a:bodyPr>
          <a:lstStyle/>
          <a:p>
            <a:pPr>
              <a:buFont typeface="Wingdings" charset="2"/>
              <a:buNone/>
              <a:defRPr/>
            </a:pPr>
            <a:r>
              <a:rPr lang="en-US" sz="2000" dirty="0">
                <a:solidFill>
                  <a:schemeClr val="accent6">
                    <a:lumMod val="50000"/>
                  </a:schemeClr>
                </a:solidFill>
                <a:ea typeface="+mn-ea"/>
              </a:rPr>
              <a:t>Quality of Care</a:t>
            </a:r>
          </a:p>
        </p:txBody>
      </p:sp>
      <p:sp>
        <p:nvSpPr>
          <p:cNvPr id="32788" name="Text Box 20"/>
          <p:cNvSpPr txBox="1">
            <a:spLocks noChangeArrowheads="1"/>
          </p:cNvSpPr>
          <p:nvPr/>
        </p:nvSpPr>
        <p:spPr bwMode="auto">
          <a:xfrm>
            <a:off x="6607175" y="1095375"/>
            <a:ext cx="2357438" cy="396875"/>
          </a:xfrm>
          <a:prstGeom prst="rect">
            <a:avLst/>
          </a:prstGeom>
          <a:noFill/>
          <a:ln w="9525">
            <a:noFill/>
            <a:miter lim="800000"/>
            <a:headEnd/>
            <a:tailEnd/>
          </a:ln>
        </p:spPr>
        <p:txBody>
          <a:bodyPr wrap="none">
            <a:spAutoFit/>
          </a:bodyPr>
          <a:lstStyle/>
          <a:p>
            <a:pPr>
              <a:buFont typeface="Wingdings" charset="2"/>
              <a:buNone/>
              <a:defRPr/>
            </a:pPr>
            <a:r>
              <a:rPr lang="en-US" sz="2000" b="1">
                <a:solidFill>
                  <a:schemeClr val="accent6">
                    <a:lumMod val="50000"/>
                  </a:schemeClr>
                </a:solidFill>
                <a:ea typeface="+mn-ea"/>
              </a:rPr>
              <a:t>Value-based price</a:t>
            </a:r>
          </a:p>
        </p:txBody>
      </p:sp>
      <p:sp>
        <p:nvSpPr>
          <p:cNvPr id="17429" name="AutoShape 23"/>
          <p:cNvSpPr>
            <a:spLocks noChangeArrowheads="1"/>
          </p:cNvSpPr>
          <p:nvPr/>
        </p:nvSpPr>
        <p:spPr bwMode="auto">
          <a:xfrm>
            <a:off x="549275" y="2084388"/>
            <a:ext cx="381000" cy="3059112"/>
          </a:xfrm>
          <a:prstGeom prst="upArrow">
            <a:avLst>
              <a:gd name="adj1" fmla="val 50000"/>
              <a:gd name="adj2" fmla="val 110000"/>
            </a:avLst>
          </a:prstGeom>
          <a:solidFill>
            <a:srgbClr val="00FF00"/>
          </a:solidFill>
          <a:ln w="9525">
            <a:solidFill>
              <a:schemeClr val="tx1"/>
            </a:solidFill>
            <a:miter lim="800000"/>
            <a:headEnd/>
            <a:tailEnd/>
          </a:ln>
        </p:spPr>
        <p:txBody>
          <a:bodyPr wrap="none" anchor="ctr"/>
          <a:lstStyle/>
          <a:p>
            <a:endParaRPr lang="en-US">
              <a:latin typeface="Calibri" pitchFamily="34" charset="0"/>
            </a:endParaRPr>
          </a:p>
        </p:txBody>
      </p:sp>
      <p:sp>
        <p:nvSpPr>
          <p:cNvPr id="17430" name="Text Box 24"/>
          <p:cNvSpPr txBox="1">
            <a:spLocks noChangeArrowheads="1"/>
          </p:cNvSpPr>
          <p:nvPr/>
        </p:nvSpPr>
        <p:spPr bwMode="auto">
          <a:xfrm>
            <a:off x="441325" y="1306513"/>
            <a:ext cx="438150" cy="641350"/>
          </a:xfrm>
          <a:prstGeom prst="rect">
            <a:avLst/>
          </a:prstGeom>
          <a:noFill/>
          <a:ln w="9525">
            <a:noFill/>
            <a:miter lim="800000"/>
            <a:headEnd/>
            <a:tailEnd/>
          </a:ln>
        </p:spPr>
        <p:txBody>
          <a:bodyPr wrap="none">
            <a:spAutoFit/>
          </a:bodyPr>
          <a:lstStyle/>
          <a:p>
            <a:r>
              <a:rPr lang="en-US" sz="3600" b="1" dirty="0"/>
              <a:t>$</a:t>
            </a:r>
          </a:p>
        </p:txBody>
      </p:sp>
      <p:sp>
        <p:nvSpPr>
          <p:cNvPr id="32793" name="Line 25"/>
          <p:cNvSpPr>
            <a:spLocks noChangeShapeType="1"/>
          </p:cNvSpPr>
          <p:nvPr/>
        </p:nvSpPr>
        <p:spPr bwMode="auto">
          <a:xfrm flipV="1">
            <a:off x="1109663" y="1393825"/>
            <a:ext cx="0" cy="3906838"/>
          </a:xfrm>
          <a:prstGeom prst="line">
            <a:avLst/>
          </a:prstGeom>
          <a:noFill/>
          <a:ln w="38100">
            <a:solidFill>
              <a:schemeClr val="accent6">
                <a:lumMod val="50000"/>
              </a:schemeClr>
            </a:solidFill>
            <a:round/>
            <a:headEnd/>
            <a:tailEnd type="triangle" w="med" len="med"/>
          </a:ln>
        </p:spPr>
        <p:txBody>
          <a:bodyPr/>
          <a:lstStyle/>
          <a:p>
            <a:pPr>
              <a:buFont typeface="Wingdings" charset="2"/>
              <a:buNone/>
              <a:defRPr/>
            </a:pPr>
            <a:endParaRPr lang="en-US">
              <a:ea typeface="+mn-ea"/>
            </a:endParaRPr>
          </a:p>
        </p:txBody>
      </p:sp>
      <p:sp>
        <p:nvSpPr>
          <p:cNvPr id="32794" name="Line 26"/>
          <p:cNvSpPr>
            <a:spLocks noChangeShapeType="1"/>
          </p:cNvSpPr>
          <p:nvPr/>
        </p:nvSpPr>
        <p:spPr bwMode="auto">
          <a:xfrm flipH="1">
            <a:off x="835025" y="5300663"/>
            <a:ext cx="274638" cy="0"/>
          </a:xfrm>
          <a:prstGeom prst="line">
            <a:avLst/>
          </a:prstGeom>
          <a:noFill/>
          <a:ln w="38100">
            <a:solidFill>
              <a:schemeClr val="accent6">
                <a:lumMod val="50000"/>
              </a:schemeClr>
            </a:solidFill>
            <a:round/>
            <a:headEnd/>
            <a:tailEnd/>
          </a:ln>
        </p:spPr>
        <p:txBody>
          <a:bodyPr/>
          <a:lstStyle/>
          <a:p>
            <a:pPr>
              <a:buFont typeface="Wingdings" charset="2"/>
              <a:buNone/>
              <a:defRPr/>
            </a:pPr>
            <a:endParaRPr lang="en-US">
              <a:ea typeface="+mn-ea"/>
            </a:endParaRPr>
          </a:p>
        </p:txBody>
      </p:sp>
      <p:sp>
        <p:nvSpPr>
          <p:cNvPr id="32795" name="Line 27"/>
          <p:cNvSpPr>
            <a:spLocks noChangeShapeType="1"/>
          </p:cNvSpPr>
          <p:nvPr/>
        </p:nvSpPr>
        <p:spPr bwMode="auto">
          <a:xfrm flipH="1">
            <a:off x="822325" y="1871663"/>
            <a:ext cx="274638" cy="0"/>
          </a:xfrm>
          <a:prstGeom prst="line">
            <a:avLst/>
          </a:prstGeom>
          <a:noFill/>
          <a:ln w="38100">
            <a:solidFill>
              <a:schemeClr val="accent6">
                <a:lumMod val="50000"/>
              </a:schemeClr>
            </a:solidFill>
            <a:round/>
            <a:headEnd/>
            <a:tailEnd/>
          </a:ln>
        </p:spPr>
        <p:txBody>
          <a:bodyPr/>
          <a:lstStyle/>
          <a:p>
            <a:pPr>
              <a:buFont typeface="Wingdings" charset="2"/>
              <a:buNone/>
              <a:defRPr/>
            </a:pPr>
            <a:endParaRPr lang="en-US">
              <a:ea typeface="+mn-ea"/>
            </a:endParaRPr>
          </a:p>
        </p:txBody>
      </p:sp>
      <p:sp>
        <p:nvSpPr>
          <p:cNvPr id="17434" name="AutoShape 21"/>
          <p:cNvSpPr>
            <a:spLocks noChangeArrowheads="1"/>
          </p:cNvSpPr>
          <p:nvPr/>
        </p:nvSpPr>
        <p:spPr bwMode="auto">
          <a:xfrm rot="-5400000">
            <a:off x="3860800" y="5218113"/>
            <a:ext cx="762000" cy="762000"/>
          </a:xfrm>
          <a:custGeom>
            <a:avLst/>
            <a:gdLst>
              <a:gd name="T0" fmla="*/ 129823528 w 21600"/>
              <a:gd name="T1" fmla="*/ 148131671 h 21600"/>
              <a:gd name="T2" fmla="*/ 110374148 w 21600"/>
              <a:gd name="T3" fmla="*/ 474119187 h 21600"/>
              <a:gd name="T4" fmla="*/ 290205019 w 21600"/>
              <a:gd name="T5" fmla="*/ 299995661 h 21600"/>
              <a:gd name="T6" fmla="*/ 441761598 w 21600"/>
              <a:gd name="T7" fmla="*/ -117662043 h 21600"/>
              <a:gd name="T8" fmla="*/ 682926237 w 21600"/>
              <a:gd name="T9" fmla="*/ 98432938 h 21600"/>
              <a:gd name="T10" fmla="*/ 466786454 w 21600"/>
              <a:gd name="T11" fmla="*/ 33959757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0485" y="5039"/>
                </a:moveTo>
                <a:cubicBezTo>
                  <a:pt x="7425" y="5206"/>
                  <a:pt x="5030" y="7736"/>
                  <a:pt x="5030" y="10799"/>
                </a:cubicBezTo>
                <a:lnTo>
                  <a:pt x="-1" y="10799"/>
                </a:lnTo>
                <a:cubicBezTo>
                  <a:pt x="-1" y="5064"/>
                  <a:pt x="4483" y="329"/>
                  <a:pt x="10210" y="16"/>
                </a:cubicBezTo>
                <a:lnTo>
                  <a:pt x="10062" y="-2680"/>
                </a:lnTo>
                <a:lnTo>
                  <a:pt x="15555" y="2242"/>
                </a:lnTo>
                <a:lnTo>
                  <a:pt x="10632" y="7735"/>
                </a:lnTo>
                <a:lnTo>
                  <a:pt x="10485" y="5039"/>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17435" name="AutoShape 22"/>
          <p:cNvSpPr>
            <a:spLocks noChangeArrowheads="1"/>
          </p:cNvSpPr>
          <p:nvPr/>
        </p:nvSpPr>
        <p:spPr bwMode="auto">
          <a:xfrm rot="5400000" flipV="1">
            <a:off x="6172200" y="1258888"/>
            <a:ext cx="762000" cy="762000"/>
          </a:xfrm>
          <a:custGeom>
            <a:avLst/>
            <a:gdLst>
              <a:gd name="T0" fmla="*/ 129823528 w 21600"/>
              <a:gd name="T1" fmla="*/ 148131671 h 21600"/>
              <a:gd name="T2" fmla="*/ 110374148 w 21600"/>
              <a:gd name="T3" fmla="*/ 474119187 h 21600"/>
              <a:gd name="T4" fmla="*/ 290205019 w 21600"/>
              <a:gd name="T5" fmla="*/ 299995661 h 21600"/>
              <a:gd name="T6" fmla="*/ 441761598 w 21600"/>
              <a:gd name="T7" fmla="*/ -117662043 h 21600"/>
              <a:gd name="T8" fmla="*/ 682926237 w 21600"/>
              <a:gd name="T9" fmla="*/ 98432938 h 21600"/>
              <a:gd name="T10" fmla="*/ 466786454 w 21600"/>
              <a:gd name="T11" fmla="*/ 33959757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0485" y="5039"/>
                </a:moveTo>
                <a:cubicBezTo>
                  <a:pt x="7425" y="5206"/>
                  <a:pt x="5030" y="7736"/>
                  <a:pt x="5030" y="10799"/>
                </a:cubicBezTo>
                <a:lnTo>
                  <a:pt x="-1" y="10799"/>
                </a:lnTo>
                <a:cubicBezTo>
                  <a:pt x="-1" y="5064"/>
                  <a:pt x="4483" y="329"/>
                  <a:pt x="10210" y="16"/>
                </a:cubicBezTo>
                <a:lnTo>
                  <a:pt x="10062" y="-2680"/>
                </a:lnTo>
                <a:lnTo>
                  <a:pt x="15555" y="2242"/>
                </a:lnTo>
                <a:lnTo>
                  <a:pt x="10632" y="7735"/>
                </a:lnTo>
                <a:lnTo>
                  <a:pt x="10485" y="5039"/>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 name="Line 25"/>
          <p:cNvSpPr>
            <a:spLocks noChangeShapeType="1"/>
          </p:cNvSpPr>
          <p:nvPr/>
        </p:nvSpPr>
        <p:spPr bwMode="auto">
          <a:xfrm>
            <a:off x="7694613" y="1739900"/>
            <a:ext cx="30162" cy="4254500"/>
          </a:xfrm>
          <a:prstGeom prst="line">
            <a:avLst/>
          </a:prstGeom>
          <a:noFill/>
          <a:ln w="38100">
            <a:solidFill>
              <a:srgbClr val="001645"/>
            </a:solidFill>
            <a:round/>
            <a:headEnd/>
            <a:tailEnd type="triangle" w="med" len="med"/>
          </a:ln>
        </p:spPr>
        <p:txBody>
          <a:bodyPr/>
          <a:lstStyle/>
          <a:p>
            <a:endParaRPr lang="en-US"/>
          </a:p>
        </p:txBody>
      </p:sp>
      <p:sp>
        <p:nvSpPr>
          <p:cNvPr id="17437" name="AutoShape 23"/>
          <p:cNvSpPr>
            <a:spLocks noChangeArrowheads="1"/>
          </p:cNvSpPr>
          <p:nvPr/>
        </p:nvSpPr>
        <p:spPr bwMode="auto">
          <a:xfrm flipV="1">
            <a:off x="7827963" y="2016124"/>
            <a:ext cx="381000" cy="4032250"/>
          </a:xfrm>
          <a:prstGeom prst="upArrow">
            <a:avLst>
              <a:gd name="adj1" fmla="val 50000"/>
              <a:gd name="adj2" fmla="val 228958"/>
            </a:avLst>
          </a:prstGeom>
          <a:solidFill>
            <a:schemeClr val="accent1"/>
          </a:solidFill>
          <a:ln w="9525">
            <a:solidFill>
              <a:schemeClr val="tx1"/>
            </a:solidFill>
            <a:miter lim="800000"/>
            <a:headEnd/>
            <a:tailEnd/>
          </a:ln>
        </p:spPr>
        <p:txBody>
          <a:bodyPr rot="10800000" wrap="none" anchor="ctr"/>
          <a:lstStyle/>
          <a:p>
            <a:endParaRPr lang="en-US">
              <a:latin typeface="Calibri" pitchFamily="34" charset="0"/>
            </a:endParaRPr>
          </a:p>
        </p:txBody>
      </p:sp>
      <p:sp>
        <p:nvSpPr>
          <p:cNvPr id="17440" name="Text Box 32"/>
          <p:cNvSpPr txBox="1">
            <a:spLocks noChangeArrowheads="1"/>
          </p:cNvSpPr>
          <p:nvPr/>
        </p:nvSpPr>
        <p:spPr bwMode="auto">
          <a:xfrm>
            <a:off x="8435975" y="3662363"/>
            <a:ext cx="428625" cy="1328737"/>
          </a:xfrm>
          <a:prstGeom prst="rect">
            <a:avLst/>
          </a:prstGeom>
          <a:noFill/>
          <a:ln w="9525" algn="ctr">
            <a:noFill/>
            <a:miter lim="800000"/>
            <a:headEnd/>
            <a:tailEnd/>
          </a:ln>
          <a:effectLst/>
        </p:spPr>
        <p:txBody>
          <a:bodyPr vert="eaVert">
            <a:spAutoFit/>
          </a:bodyPr>
          <a:lstStyle/>
          <a:p>
            <a:pPr marL="342900" indent="-342900"/>
            <a:endParaRPr lang="en-US"/>
          </a:p>
        </p:txBody>
      </p:sp>
      <p:sp>
        <p:nvSpPr>
          <p:cNvPr id="17441" name="Text Box 24"/>
          <p:cNvSpPr txBox="1">
            <a:spLocks noChangeArrowheads="1"/>
          </p:cNvSpPr>
          <p:nvPr/>
        </p:nvSpPr>
        <p:spPr bwMode="auto">
          <a:xfrm>
            <a:off x="7720013" y="5510213"/>
            <a:ext cx="438150" cy="641350"/>
          </a:xfrm>
          <a:prstGeom prst="rect">
            <a:avLst/>
          </a:prstGeom>
          <a:noFill/>
          <a:ln w="9525">
            <a:noFill/>
            <a:miter lim="800000"/>
            <a:headEnd/>
            <a:tailEnd/>
          </a:ln>
        </p:spPr>
        <p:txBody>
          <a:bodyPr wrap="none">
            <a:spAutoFit/>
          </a:bodyPr>
          <a:lstStyle/>
          <a:p>
            <a:r>
              <a:rPr lang="en-US" sz="3600" b="1"/>
              <a:t>$</a:t>
            </a:r>
          </a:p>
        </p:txBody>
      </p:sp>
      <p:sp>
        <p:nvSpPr>
          <p:cNvPr id="17442" name="Text Box 34"/>
          <p:cNvSpPr txBox="1">
            <a:spLocks noChangeArrowheads="1"/>
          </p:cNvSpPr>
          <p:nvPr/>
        </p:nvSpPr>
        <p:spPr bwMode="auto">
          <a:xfrm>
            <a:off x="8093075" y="2374900"/>
            <a:ext cx="428625" cy="3568700"/>
          </a:xfrm>
          <a:prstGeom prst="rect">
            <a:avLst/>
          </a:prstGeom>
          <a:noFill/>
          <a:ln w="9525" algn="ctr">
            <a:noFill/>
            <a:miter lim="800000"/>
            <a:headEnd/>
            <a:tailEnd/>
          </a:ln>
          <a:effectLst/>
        </p:spPr>
        <p:txBody>
          <a:bodyPr vert="eaVert">
            <a:spAutoFit/>
          </a:bodyPr>
          <a:lstStyle/>
          <a:p>
            <a:pPr marL="342900" indent="-342900">
              <a:spcBef>
                <a:spcPct val="50000"/>
              </a:spcBef>
            </a:pPr>
            <a:r>
              <a:rPr lang="en-US" b="1"/>
              <a:t>Loss of opportunities</a:t>
            </a:r>
          </a:p>
        </p:txBody>
      </p:sp>
      <p:sp>
        <p:nvSpPr>
          <p:cNvPr id="33" name="TextBox 32"/>
          <p:cNvSpPr txBox="1"/>
          <p:nvPr/>
        </p:nvSpPr>
        <p:spPr>
          <a:xfrm>
            <a:off x="133350" y="5019675"/>
            <a:ext cx="685800" cy="295275"/>
          </a:xfrm>
          <a:prstGeom prst="rect">
            <a:avLst/>
          </a:prstGeom>
          <a:noFill/>
        </p:spPr>
        <p:txBody>
          <a:bodyPr wrap="square" lIns="0" tIns="0" rIns="0" bIns="0" rtlCol="0">
            <a:noAutofit/>
          </a:bodyPr>
          <a:lstStyle/>
          <a:p>
            <a:r>
              <a:rPr lang="en-US" sz="2400" b="1" dirty="0" smtClean="0"/>
              <a:t> </a:t>
            </a:r>
            <a:r>
              <a:rPr lang="en-US" sz="3600" b="1" dirty="0" smtClean="0"/>
              <a:t>$1</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GB" dirty="0" smtClean="0"/>
              <a:t>Current situation</a:t>
            </a:r>
          </a:p>
        </p:txBody>
      </p:sp>
      <p:sp>
        <p:nvSpPr>
          <p:cNvPr id="4099" name="Content Placeholder 2"/>
          <p:cNvSpPr>
            <a:spLocks noGrp="1"/>
          </p:cNvSpPr>
          <p:nvPr>
            <p:ph idx="1"/>
          </p:nvPr>
        </p:nvSpPr>
        <p:spPr/>
        <p:txBody>
          <a:bodyPr/>
          <a:lstStyle/>
          <a:p>
            <a:pPr marL="179388" indent="-179388" eaLnBrk="1" hangingPunct="1">
              <a:spcBef>
                <a:spcPct val="40000"/>
              </a:spcBef>
            </a:pPr>
            <a:r>
              <a:rPr lang="en-GB" sz="1800" dirty="0" smtClean="0"/>
              <a:t>Payers are scrutinising company scientific data (both clinical and HEOR) more than ever.</a:t>
            </a:r>
          </a:p>
          <a:p>
            <a:pPr marL="179388" indent="-179388" eaLnBrk="1" hangingPunct="1">
              <a:spcBef>
                <a:spcPct val="40000"/>
              </a:spcBef>
            </a:pPr>
            <a:r>
              <a:rPr lang="en-GB" sz="1800" dirty="0" smtClean="0"/>
              <a:t>In many cases payers are finding holes considering the real unmet needs that medicines are proposed to fill:</a:t>
            </a:r>
          </a:p>
          <a:p>
            <a:pPr marL="579438" lvl="1" indent="-179388" eaLnBrk="1" hangingPunct="1">
              <a:spcBef>
                <a:spcPct val="40000"/>
              </a:spcBef>
            </a:pPr>
            <a:r>
              <a:rPr lang="en-GB" sz="1800" dirty="0" smtClean="0"/>
              <a:t>Issues with the trial:</a:t>
            </a:r>
          </a:p>
          <a:p>
            <a:pPr marL="979488" lvl="2" indent="-179388" eaLnBrk="1" hangingPunct="1">
              <a:spcBef>
                <a:spcPct val="40000"/>
              </a:spcBef>
            </a:pPr>
            <a:r>
              <a:rPr lang="en-GB" sz="1800" dirty="0" smtClean="0"/>
              <a:t>Statistical powering to show needed reimbursement endpoints</a:t>
            </a:r>
          </a:p>
          <a:p>
            <a:pPr marL="979488" lvl="2" indent="-179388" eaLnBrk="1" hangingPunct="1">
              <a:spcBef>
                <a:spcPct val="40000"/>
              </a:spcBef>
            </a:pPr>
            <a:r>
              <a:rPr lang="en-GB" sz="1800" dirty="0" smtClean="0"/>
              <a:t>Selecting the right comparator</a:t>
            </a:r>
          </a:p>
          <a:p>
            <a:pPr marL="979488" lvl="2" indent="-179388" eaLnBrk="1" hangingPunct="1">
              <a:spcBef>
                <a:spcPct val="40000"/>
              </a:spcBef>
            </a:pPr>
            <a:r>
              <a:rPr lang="en-GB" sz="1800" dirty="0" smtClean="0"/>
              <a:t>Selecting the right measures/outcomes</a:t>
            </a:r>
          </a:p>
          <a:p>
            <a:pPr marL="579438" lvl="1" indent="-179388" eaLnBrk="1" hangingPunct="1">
              <a:spcBef>
                <a:spcPct val="40000"/>
              </a:spcBef>
            </a:pPr>
            <a:r>
              <a:rPr lang="en-GB" sz="1800" dirty="0" smtClean="0"/>
              <a:t>Data from Patient subgroups is usually  limited/inadequate: </a:t>
            </a:r>
          </a:p>
          <a:p>
            <a:pPr marL="979488" lvl="2" indent="-179388" eaLnBrk="1" hangingPunct="1">
              <a:spcBef>
                <a:spcPct val="40000"/>
              </a:spcBef>
            </a:pPr>
            <a:r>
              <a:rPr lang="en-GB" sz="1800" dirty="0" smtClean="0"/>
              <a:t>Hardly ever pre-specified for analyses (ad-hoc &amp; not powered)</a:t>
            </a:r>
          </a:p>
          <a:p>
            <a:pPr marL="979488" lvl="2" indent="-179388" eaLnBrk="1" hangingPunct="1">
              <a:spcBef>
                <a:spcPct val="40000"/>
              </a:spcBef>
            </a:pPr>
            <a:r>
              <a:rPr lang="en-GB" sz="1800" dirty="0" smtClean="0"/>
              <a:t>Patients with particular </a:t>
            </a:r>
            <a:r>
              <a:rPr lang="en-GB" sz="1800" dirty="0" err="1" smtClean="0"/>
              <a:t>comorbidities</a:t>
            </a:r>
            <a:r>
              <a:rPr lang="en-GB" sz="1800" dirty="0" smtClean="0"/>
              <a:t> are often excluded</a:t>
            </a:r>
          </a:p>
          <a:p>
            <a:pPr marL="979488" lvl="2" indent="-179388" eaLnBrk="1" hangingPunct="1">
              <a:spcBef>
                <a:spcPct val="40000"/>
              </a:spcBef>
            </a:pPr>
            <a:r>
              <a:rPr lang="en-GB" sz="1800" dirty="0" smtClean="0"/>
              <a:t>Not </a:t>
            </a:r>
            <a:r>
              <a:rPr lang="en-GB" sz="1800" dirty="0" err="1" smtClean="0"/>
              <a:t>generalizable</a:t>
            </a:r>
            <a:r>
              <a:rPr lang="en-GB" sz="1800" dirty="0" smtClean="0"/>
              <a:t> to real world settings</a:t>
            </a:r>
          </a:p>
          <a:p>
            <a:pPr marL="179388" indent="-179388" eaLnBrk="1" hangingPunct="1">
              <a:spcBef>
                <a:spcPct val="40000"/>
              </a:spcBef>
            </a:pPr>
            <a:endParaRPr lang="en-GB" sz="1800" dirty="0" smtClean="0"/>
          </a:p>
          <a:p>
            <a:pPr marL="179388" indent="-179388" eaLnBrk="1" hangingPunct="1">
              <a:spcBef>
                <a:spcPct val="40000"/>
              </a:spcBef>
            </a:pPr>
            <a:endParaRPr lang="en-GB" sz="18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79512" y="0"/>
            <a:ext cx="9145016" cy="6857999"/>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074" name="Picture 2"/>
          <p:cNvPicPr>
            <a:picLocks noGrp="1" noChangeAspect="1" noChangeArrowheads="1"/>
          </p:cNvPicPr>
          <p:nvPr>
            <p:ph idx="1"/>
          </p:nvPr>
        </p:nvPicPr>
        <p:blipFill>
          <a:blip r:embed="rId2" cstate="print"/>
          <a:srcRect/>
          <a:stretch>
            <a:fillRect/>
          </a:stretch>
        </p:blipFill>
        <p:spPr bwMode="auto">
          <a:xfrm>
            <a:off x="179512" y="0"/>
            <a:ext cx="8784976" cy="6597352"/>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122" name="Picture 2"/>
          <p:cNvPicPr>
            <a:picLocks noGrp="1" noChangeAspect="1" noChangeArrowheads="1"/>
          </p:cNvPicPr>
          <p:nvPr>
            <p:ph idx="1"/>
          </p:nvPr>
        </p:nvPicPr>
        <p:blipFill>
          <a:blip r:embed="rId2" cstate="print"/>
          <a:srcRect/>
          <a:stretch>
            <a:fillRect/>
          </a:stretch>
        </p:blipFill>
        <p:spPr bwMode="auto">
          <a:xfrm>
            <a:off x="251520" y="0"/>
            <a:ext cx="8640960" cy="6453336"/>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7170" name="Picture 2"/>
          <p:cNvPicPr>
            <a:picLocks noGrp="1" noChangeAspect="1" noChangeArrowheads="1"/>
          </p:cNvPicPr>
          <p:nvPr>
            <p:ph idx="1"/>
          </p:nvPr>
        </p:nvPicPr>
        <p:blipFill>
          <a:blip r:embed="rId2" cstate="print"/>
          <a:srcRect/>
          <a:stretch>
            <a:fillRect/>
          </a:stretch>
        </p:blipFill>
        <p:spPr bwMode="auto">
          <a:xfrm>
            <a:off x="251520" y="188640"/>
            <a:ext cx="8568952" cy="6264696"/>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12" y="274638"/>
            <a:ext cx="9144000" cy="1143000"/>
          </a:xfrm>
        </p:spPr>
        <p:txBody>
          <a:bodyPr>
            <a:normAutofit/>
          </a:bodyPr>
          <a:lstStyle/>
          <a:p>
            <a:r>
              <a:rPr lang="en-US" sz="3200" b="1" dirty="0" smtClean="0"/>
              <a:t>Expectations: Innovation and sophistication in value </a:t>
            </a:r>
            <a:br>
              <a:rPr lang="en-US" sz="3200" b="1" dirty="0" smtClean="0"/>
            </a:br>
            <a:r>
              <a:rPr lang="en-US" sz="3200" b="1" dirty="0" smtClean="0"/>
              <a:t>research design, analysis, and interpretation </a:t>
            </a:r>
            <a:endParaRPr lang="en-US" sz="3200" dirty="0"/>
          </a:p>
        </p:txBody>
      </p:sp>
      <p:graphicFrame>
        <p:nvGraphicFramePr>
          <p:cNvPr id="4" name="Content Placeholder 3"/>
          <p:cNvGraphicFramePr>
            <a:graphicFrameLocks noGrp="1"/>
          </p:cNvGraphicFramePr>
          <p:nvPr>
            <p:ph idx="1"/>
          </p:nvPr>
        </p:nvGraphicFramePr>
        <p:xfrm>
          <a:off x="457200" y="17526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5973297" y="1389427"/>
            <a:ext cx="2660074" cy="570001"/>
          </a:xfrm>
          <a:prstGeom prst="rect">
            <a:avLst/>
          </a:prstGeom>
          <a:noFill/>
        </p:spPr>
        <p:txBody>
          <a:bodyPr wrap="square" lIns="0" tIns="0" rIns="0" bIns="0" rtlCol="0">
            <a:noAutofit/>
          </a:bodyPr>
          <a:lstStyle/>
          <a:p>
            <a:r>
              <a:rPr lang="en-US" sz="1600" dirty="0" smtClean="0">
                <a:solidFill>
                  <a:srgbClr val="070605"/>
                </a:solidFill>
              </a:rPr>
              <a:t>Quantitative input into plans, objectives, and projects</a:t>
            </a:r>
          </a:p>
        </p:txBody>
      </p:sp>
      <p:sp>
        <p:nvSpPr>
          <p:cNvPr id="6" name="TextBox 5"/>
          <p:cNvSpPr txBox="1"/>
          <p:nvPr/>
        </p:nvSpPr>
        <p:spPr>
          <a:xfrm>
            <a:off x="7589571" y="3348842"/>
            <a:ext cx="1554429" cy="1550704"/>
          </a:xfrm>
          <a:prstGeom prst="rect">
            <a:avLst/>
          </a:prstGeom>
          <a:noFill/>
          <a:ln>
            <a:noFill/>
          </a:ln>
        </p:spPr>
        <p:txBody>
          <a:bodyPr wrap="square" lIns="0" tIns="0" rIns="0" bIns="0" rtlCol="0">
            <a:noAutofit/>
          </a:bodyPr>
          <a:lstStyle/>
          <a:p>
            <a:r>
              <a:rPr lang="en-US" sz="1600" dirty="0" smtClean="0">
                <a:solidFill>
                  <a:srgbClr val="070605"/>
                </a:solidFill>
              </a:rPr>
              <a:t>Anticipate and innovatively address research questions. </a:t>
            </a:r>
          </a:p>
          <a:p>
            <a:r>
              <a:rPr lang="en-US" sz="1600" dirty="0" smtClean="0">
                <a:solidFill>
                  <a:srgbClr val="070605"/>
                </a:solidFill>
              </a:rPr>
              <a:t>Explore “what is missing”</a:t>
            </a:r>
          </a:p>
        </p:txBody>
      </p:sp>
      <p:sp>
        <p:nvSpPr>
          <p:cNvPr id="7" name="TextBox 6"/>
          <p:cNvSpPr txBox="1"/>
          <p:nvPr/>
        </p:nvSpPr>
        <p:spPr>
          <a:xfrm>
            <a:off x="6142555" y="5389625"/>
            <a:ext cx="2755784" cy="748145"/>
          </a:xfrm>
          <a:prstGeom prst="rect">
            <a:avLst/>
          </a:prstGeom>
          <a:noFill/>
        </p:spPr>
        <p:txBody>
          <a:bodyPr wrap="square" lIns="0" tIns="0" rIns="0" bIns="0" rtlCol="0">
            <a:noAutofit/>
          </a:bodyPr>
          <a:lstStyle/>
          <a:p>
            <a:r>
              <a:rPr lang="en-US" sz="1600" dirty="0" smtClean="0">
                <a:solidFill>
                  <a:srgbClr val="070605"/>
                </a:solidFill>
              </a:rPr>
              <a:t>Develop and use innovative, validated and accepted methodologies: economics, network meta-analysis, observational studies, etc. </a:t>
            </a:r>
          </a:p>
        </p:txBody>
      </p:sp>
      <p:sp>
        <p:nvSpPr>
          <p:cNvPr id="9" name="TextBox 8"/>
          <p:cNvSpPr txBox="1"/>
          <p:nvPr/>
        </p:nvSpPr>
        <p:spPr>
          <a:xfrm>
            <a:off x="55293" y="2155087"/>
            <a:ext cx="2510486" cy="1256853"/>
          </a:xfrm>
          <a:prstGeom prst="rect">
            <a:avLst/>
          </a:prstGeom>
          <a:noFill/>
        </p:spPr>
        <p:txBody>
          <a:bodyPr wrap="square" lIns="0" tIns="0" rIns="0" bIns="0" rtlCol="0">
            <a:noAutofit/>
          </a:bodyPr>
          <a:lstStyle/>
          <a:p>
            <a:r>
              <a:rPr lang="en-US" altLang="ja-JP" sz="1600" dirty="0" smtClean="0">
                <a:solidFill>
                  <a:srgbClr val="070605"/>
                </a:solidFill>
              </a:rPr>
              <a:t>Rigor of analytics and data: n</a:t>
            </a:r>
            <a:r>
              <a:rPr lang="en-US" sz="1600" dirty="0" smtClean="0">
                <a:solidFill>
                  <a:srgbClr val="070605"/>
                </a:solidFill>
              </a:rPr>
              <a:t>ew </a:t>
            </a:r>
            <a:r>
              <a:rPr lang="en-US" altLang="ja-JP" sz="1600" dirty="0" smtClean="0">
                <a:solidFill>
                  <a:srgbClr val="070605"/>
                </a:solidFill>
              </a:rPr>
              <a:t>insights to interpret data and to support acceptable/relevant payer and HTA evidence</a:t>
            </a:r>
            <a:endParaRPr lang="en-US" sz="1600" dirty="0" smtClean="0">
              <a:solidFill>
                <a:srgbClr val="070605"/>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Pharmaceutical Capability Gap</a:t>
            </a:r>
            <a:endParaRPr lang="en-GB" b="0" dirty="0"/>
          </a:p>
        </p:txBody>
      </p:sp>
      <p:sp>
        <p:nvSpPr>
          <p:cNvPr id="3" name="Content Placeholder 2"/>
          <p:cNvSpPr>
            <a:spLocks noGrp="1"/>
          </p:cNvSpPr>
          <p:nvPr>
            <p:ph idx="1"/>
          </p:nvPr>
        </p:nvSpPr>
        <p:spPr>
          <a:xfrm>
            <a:off x="228600" y="1628800"/>
            <a:ext cx="8763000" cy="5184576"/>
          </a:xfrm>
        </p:spPr>
        <p:txBody>
          <a:bodyPr>
            <a:normAutofit/>
          </a:bodyPr>
          <a:lstStyle/>
          <a:p>
            <a:r>
              <a:rPr lang="en-GB" dirty="0" smtClean="0"/>
              <a:t>Significant capability gaps in key specialist skill areas</a:t>
            </a:r>
          </a:p>
          <a:p>
            <a:pPr lvl="1"/>
            <a:r>
              <a:rPr lang="en-GB" sz="2400" dirty="0" smtClean="0"/>
              <a:t>CT aggregation, interrogation, evaluation, e.g., pt sub-groups</a:t>
            </a:r>
          </a:p>
          <a:p>
            <a:pPr lvl="1"/>
            <a:r>
              <a:rPr lang="en-GB" sz="2400" dirty="0" smtClean="0"/>
              <a:t>Observational study design, analysis, reporting</a:t>
            </a:r>
          </a:p>
          <a:p>
            <a:pPr lvl="1"/>
            <a:r>
              <a:rPr lang="en-GB" sz="2400" dirty="0" smtClean="0"/>
              <a:t>Healthcare Database interrogation</a:t>
            </a:r>
          </a:p>
          <a:p>
            <a:pPr lvl="1"/>
            <a:r>
              <a:rPr lang="en-GB" sz="2400" dirty="0" smtClean="0"/>
              <a:t>Economic model building, evaluation, validation</a:t>
            </a:r>
          </a:p>
          <a:p>
            <a:pPr lvl="1"/>
            <a:r>
              <a:rPr lang="en-GB" sz="2400" dirty="0" smtClean="0"/>
              <a:t>Network meta-analysis</a:t>
            </a:r>
          </a:p>
          <a:p>
            <a:pPr lvl="1"/>
            <a:r>
              <a:rPr lang="en-GB" sz="2400" dirty="0" smtClean="0"/>
              <a:t>CER, HTA</a:t>
            </a:r>
          </a:p>
          <a:p>
            <a:pPr lvl="1"/>
            <a:r>
              <a:rPr lang="en-GB" sz="2400" dirty="0" smtClean="0"/>
              <a:t>Interpretation of data outputs</a:t>
            </a:r>
          </a:p>
          <a:p>
            <a:pPr lvl="1"/>
            <a:r>
              <a:rPr lang="en-GB" sz="2400" dirty="0" smtClean="0"/>
              <a:t>Validation of value/payer dossiers</a:t>
            </a:r>
          </a:p>
          <a:p>
            <a:pPr lvl="1"/>
            <a:endParaRPr lang="en-GB"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dirty="0" smtClean="0"/>
              <a:t>Guidelines</a:t>
            </a:r>
            <a:r>
              <a:rPr lang="en-US" dirty="0" smtClean="0"/>
              <a:t> for Quality – Observational Studies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GRACE principles for observational studies of comparative effectiveness. Am J Man Care 2010;16(6):21-24</a:t>
            </a:r>
          </a:p>
          <a:p>
            <a:r>
              <a:rPr lang="en-US" dirty="0" smtClean="0"/>
              <a:t>– </a:t>
            </a:r>
            <a:r>
              <a:rPr lang="en-US" dirty="0" err="1" smtClean="0"/>
              <a:t>ENcEPP</a:t>
            </a:r>
            <a:r>
              <a:rPr lang="en-US" dirty="0" smtClean="0"/>
              <a:t> Checklist for </a:t>
            </a:r>
            <a:r>
              <a:rPr lang="en-US" dirty="0" err="1" smtClean="0"/>
              <a:t>methodologic</a:t>
            </a:r>
            <a:r>
              <a:rPr lang="en-US" dirty="0" smtClean="0"/>
              <a:t> studies, 2010. www.encepp.eu</a:t>
            </a:r>
          </a:p>
          <a:p>
            <a:r>
              <a:rPr lang="en-US" dirty="0" smtClean="0"/>
              <a:t>– ISPOR Good Research Practices for CER I, II, III . Value in Health </a:t>
            </a:r>
          </a:p>
          <a:p>
            <a:r>
              <a:rPr lang="en-US" dirty="0" smtClean="0"/>
              <a:t>2009; 1044-1072</a:t>
            </a:r>
          </a:p>
          <a:p>
            <a:r>
              <a:rPr lang="en-US" dirty="0" smtClean="0"/>
              <a:t>– GPP: Guidelines for good </a:t>
            </a:r>
            <a:r>
              <a:rPr lang="en-US" dirty="0" err="1" smtClean="0"/>
              <a:t>pharmacoepidemiology</a:t>
            </a:r>
            <a:r>
              <a:rPr lang="en-US" dirty="0" smtClean="0"/>
              <a:t> practices </a:t>
            </a:r>
          </a:p>
          <a:p>
            <a:r>
              <a:rPr lang="en-US" dirty="0" err="1" smtClean="0"/>
              <a:t>Pharmacoepidemiology</a:t>
            </a:r>
            <a:r>
              <a:rPr lang="en-US" dirty="0" smtClean="0"/>
              <a:t> &amp; Drug Safety 2008:17:200-208</a:t>
            </a:r>
          </a:p>
          <a:p>
            <a:r>
              <a:rPr lang="en-US" dirty="0" smtClean="0"/>
              <a:t>– STROBE: Strengthening the Reporting of Observational Studies in </a:t>
            </a:r>
          </a:p>
          <a:p>
            <a:r>
              <a:rPr lang="en-US" dirty="0" smtClean="0"/>
              <a:t>Epidemiology, Epidemiology 2007;18(6): 805-835</a:t>
            </a:r>
          </a:p>
          <a:p>
            <a:r>
              <a:rPr lang="en-US" dirty="0" smtClean="0"/>
              <a:t>– AHRQ REGISTRIES HANDBOOK: </a:t>
            </a:r>
            <a:r>
              <a:rPr lang="en-US" dirty="0" err="1" smtClean="0"/>
              <a:t>Gliklich</a:t>
            </a:r>
            <a:r>
              <a:rPr lang="en-US" dirty="0" smtClean="0"/>
              <a:t> RE, Dreyer NA, eds. : </a:t>
            </a:r>
          </a:p>
          <a:p>
            <a:r>
              <a:rPr lang="en-US" dirty="0" smtClean="0"/>
              <a:t>Registries for Evaluating Patient Outcomes: A User's Guide. Prepared </a:t>
            </a:r>
          </a:p>
          <a:p>
            <a:r>
              <a:rPr lang="en-US" dirty="0" smtClean="0"/>
              <a:t>by Outcome </a:t>
            </a:r>
            <a:r>
              <a:rPr lang="en-US" dirty="0" err="1" smtClean="0"/>
              <a:t>DEcIDE</a:t>
            </a:r>
            <a:r>
              <a:rPr lang="en-US" dirty="0" smtClean="0"/>
              <a:t> Center. AHRQ Publ. No. 07-EHC001-1. Rockville, </a:t>
            </a:r>
          </a:p>
          <a:p>
            <a:r>
              <a:rPr lang="en-US" dirty="0" smtClean="0"/>
              <a:t>MD. 2007. 2nd edition, in press, 2010.</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Rectangle 2"/>
          <p:cNvSpPr>
            <a:spLocks noGrp="1" noChangeArrowheads="1"/>
          </p:cNvSpPr>
          <p:nvPr>
            <p:ph type="title"/>
          </p:nvPr>
        </p:nvSpPr>
        <p:spPr/>
        <p:txBody>
          <a:bodyPr>
            <a:normAutofit/>
          </a:bodyPr>
          <a:lstStyle/>
          <a:p>
            <a:pPr algn="ctr"/>
            <a:r>
              <a:rPr lang="en-US" dirty="0" smtClean="0"/>
              <a:t>Objectives</a:t>
            </a:r>
            <a:endParaRPr lang="en-US" dirty="0"/>
          </a:p>
        </p:txBody>
      </p:sp>
      <p:sp>
        <p:nvSpPr>
          <p:cNvPr id="372739" name="Rectangle 3"/>
          <p:cNvSpPr>
            <a:spLocks noGrp="1" noChangeArrowheads="1"/>
          </p:cNvSpPr>
          <p:nvPr>
            <p:ph type="body" idx="1"/>
          </p:nvPr>
        </p:nvSpPr>
        <p:spPr/>
        <p:txBody>
          <a:bodyPr>
            <a:normAutofit/>
          </a:bodyPr>
          <a:lstStyle/>
          <a:p>
            <a:r>
              <a:rPr lang="en-US" sz="2800" dirty="0" smtClean="0">
                <a:latin typeface="+mj-lt"/>
                <a:ea typeface="+mj-ea"/>
                <a:cs typeface="+mj-cs"/>
              </a:rPr>
              <a:t>Understand current payer challenges </a:t>
            </a:r>
          </a:p>
          <a:p>
            <a:endParaRPr lang="en-US" sz="2800" dirty="0" smtClean="0">
              <a:latin typeface="+mj-lt"/>
              <a:ea typeface="+mj-ea"/>
              <a:cs typeface="+mj-cs"/>
            </a:endParaRPr>
          </a:p>
          <a:p>
            <a:r>
              <a:rPr lang="en-US" sz="2800" dirty="0" smtClean="0">
                <a:latin typeface="+mj-lt"/>
                <a:ea typeface="+mj-ea"/>
                <a:cs typeface="+mj-cs"/>
              </a:rPr>
              <a:t>Importance of data rigor and credibility</a:t>
            </a:r>
          </a:p>
          <a:p>
            <a:endParaRPr lang="en-US" sz="2800" dirty="0" smtClean="0">
              <a:latin typeface="+mj-lt"/>
              <a:ea typeface="+mj-ea"/>
              <a:cs typeface="+mj-cs"/>
            </a:endParaRPr>
          </a:p>
          <a:p>
            <a:r>
              <a:rPr lang="en-US" sz="2800" dirty="0" smtClean="0">
                <a:latin typeface="+mj-lt"/>
                <a:ea typeface="+mj-ea"/>
                <a:cs typeface="+mj-cs"/>
              </a:rPr>
              <a:t>Analytics strategy development  </a:t>
            </a:r>
            <a:endParaRPr lang="en-US" sz="2800" dirty="0">
              <a:latin typeface="+mj-lt"/>
              <a:ea typeface="+mj-ea"/>
              <a:cs typeface="+mj-cs"/>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Guidelines for Health Economics</a:t>
            </a:r>
            <a:endParaRPr lang="en-US" dirty="0"/>
          </a:p>
        </p:txBody>
      </p:sp>
      <p:sp>
        <p:nvSpPr>
          <p:cNvPr id="3" name="Content Placeholder 2"/>
          <p:cNvSpPr>
            <a:spLocks noGrp="1"/>
          </p:cNvSpPr>
          <p:nvPr>
            <p:ph idx="1"/>
          </p:nvPr>
        </p:nvSpPr>
        <p:spPr>
          <a:xfrm>
            <a:off x="457200" y="1340768"/>
            <a:ext cx="8229600" cy="4608512"/>
          </a:xfrm>
        </p:spPr>
        <p:txBody>
          <a:bodyPr>
            <a:normAutofit fontScale="70000" lnSpcReduction="20000"/>
          </a:bodyPr>
          <a:lstStyle/>
          <a:p>
            <a:r>
              <a:rPr lang="en-US" dirty="0" smtClean="0"/>
              <a:t>A total of 25 guidelines were identified:</a:t>
            </a:r>
          </a:p>
          <a:p>
            <a:pPr lvl="1"/>
            <a:r>
              <a:rPr lang="en-US" dirty="0" smtClean="0"/>
              <a:t>seven formalized (level of agreement 40% to 100%) </a:t>
            </a:r>
          </a:p>
          <a:p>
            <a:pPr lvl="1"/>
            <a:r>
              <a:rPr lang="en-US" dirty="0" smtClean="0"/>
              <a:t>eight informal (25% to 100% )</a:t>
            </a:r>
          </a:p>
          <a:p>
            <a:pPr lvl="1"/>
            <a:r>
              <a:rPr lang="en-US" dirty="0" smtClean="0"/>
              <a:t>Ten guidelines for HE methods (30% to 100% ) </a:t>
            </a:r>
          </a:p>
          <a:p>
            <a:endParaRPr lang="en-US" dirty="0" smtClean="0"/>
          </a:p>
          <a:p>
            <a:r>
              <a:rPr lang="en-US" dirty="0" smtClean="0"/>
              <a:t>The formal guidelines were slightly more homogenous than the other groups. </a:t>
            </a:r>
          </a:p>
          <a:p>
            <a:endParaRPr lang="en-US" dirty="0" smtClean="0"/>
          </a:p>
          <a:p>
            <a:r>
              <a:rPr lang="en-US" dirty="0" smtClean="0"/>
              <a:t>The between-group comparison showed that the guidelines were in agreement for about 75% of methodological aspects. </a:t>
            </a:r>
          </a:p>
          <a:p>
            <a:endParaRPr lang="en-US" dirty="0" smtClean="0"/>
          </a:p>
          <a:p>
            <a:r>
              <a:rPr lang="en-US" dirty="0" smtClean="0"/>
              <a:t>Disagreement between guidelines was found in choice of perspective, resources, and costs that should be included in the analysis, and in methods of evaluating resources used</a:t>
            </a:r>
          </a:p>
          <a:p>
            <a:endParaRPr lang="en-US" dirty="0" smtClean="0"/>
          </a:p>
          <a:p>
            <a:endParaRPr lang="en-US" dirty="0" smtClean="0"/>
          </a:p>
        </p:txBody>
      </p:sp>
      <p:sp>
        <p:nvSpPr>
          <p:cNvPr id="4" name="TextBox 3"/>
          <p:cNvSpPr txBox="1"/>
          <p:nvPr/>
        </p:nvSpPr>
        <p:spPr>
          <a:xfrm>
            <a:off x="827584" y="5949280"/>
            <a:ext cx="5328592" cy="615553"/>
          </a:xfrm>
          <a:prstGeom prst="rect">
            <a:avLst/>
          </a:prstGeom>
          <a:noFill/>
        </p:spPr>
        <p:txBody>
          <a:bodyPr wrap="square" rtlCol="0">
            <a:spAutoFit/>
          </a:bodyPr>
          <a:lstStyle/>
          <a:p>
            <a:r>
              <a:rPr lang="en-US" sz="1600" dirty="0" smtClean="0"/>
              <a:t>VALUE IN HEALTH:  Volume 4 • Number 3 • 2001</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2"/>
          <p:cNvSpPr>
            <a:spLocks noGrp="1"/>
          </p:cNvSpPr>
          <p:nvPr>
            <p:ph type="sldNum" sz="quarter" idx="10"/>
          </p:nvPr>
        </p:nvSpPr>
        <p:spPr/>
        <p:txBody>
          <a:bodyPr/>
          <a:lstStyle/>
          <a:p>
            <a:fld id="{EC943BA7-0945-4F69-9394-82A0A8DCBA3D}" type="slidenum">
              <a:rPr lang="ja-JP" altLang="en-US"/>
              <a:pPr/>
              <a:t>21</a:t>
            </a:fld>
            <a:endParaRPr lang="en-US" altLang="ja-JP" dirty="0"/>
          </a:p>
        </p:txBody>
      </p:sp>
      <p:sp>
        <p:nvSpPr>
          <p:cNvPr id="2854914" name="Rectangle 2"/>
          <p:cNvSpPr>
            <a:spLocks noGrp="1" noChangeArrowheads="1"/>
          </p:cNvSpPr>
          <p:nvPr>
            <p:ph type="title"/>
          </p:nvPr>
        </p:nvSpPr>
        <p:spPr>
          <a:xfrm>
            <a:off x="323364" y="341738"/>
            <a:ext cx="8794113" cy="755737"/>
          </a:xfrm>
        </p:spPr>
        <p:txBody>
          <a:bodyPr>
            <a:noAutofit/>
          </a:bodyPr>
          <a:lstStyle/>
          <a:p>
            <a:r>
              <a:rPr lang="en-US" dirty="0" smtClean="0"/>
              <a:t>Robust Evidence</a:t>
            </a:r>
            <a:endParaRPr lang="en-US" b="1" dirty="0"/>
          </a:p>
        </p:txBody>
      </p:sp>
      <p:sp>
        <p:nvSpPr>
          <p:cNvPr id="2854915" name="Rectangle 3"/>
          <p:cNvSpPr>
            <a:spLocks noChangeArrowheads="1"/>
          </p:cNvSpPr>
          <p:nvPr>
            <p:custDataLst>
              <p:tags r:id="rId1"/>
            </p:custDataLst>
          </p:nvPr>
        </p:nvSpPr>
        <p:spPr bwMode="auto">
          <a:xfrm>
            <a:off x="367705" y="1371600"/>
            <a:ext cx="8407805" cy="5235279"/>
          </a:xfrm>
          <a:prstGeom prst="rect">
            <a:avLst/>
          </a:prstGeom>
          <a:noFill/>
          <a:ln w="9525">
            <a:noFill/>
            <a:miter lim="800000"/>
            <a:headEnd/>
            <a:tailEnd/>
          </a:ln>
          <a:effectLst/>
        </p:spPr>
        <p:txBody>
          <a:bodyPr wrap="square" lIns="0" tIns="0" rIns="0" bIns="0">
            <a:spAutoFit/>
          </a:bodyPr>
          <a:lstStyle/>
          <a:p>
            <a:pPr marL="801721" lvl="2" indent="-342900" defTabSz="913526">
              <a:lnSpc>
                <a:spcPct val="105000"/>
              </a:lnSpc>
              <a:buSzPct val="120000"/>
              <a:buFont typeface="Arial" pitchFamily="34" charset="0"/>
              <a:buChar char="•"/>
            </a:pPr>
            <a:r>
              <a:rPr lang="en-US" altLang="ja-JP" sz="2400" dirty="0" smtClean="0"/>
              <a:t>Innovative study design</a:t>
            </a:r>
          </a:p>
          <a:p>
            <a:pPr marL="1258921" lvl="3" indent="-342900" defTabSz="913526">
              <a:lnSpc>
                <a:spcPct val="105000"/>
              </a:lnSpc>
              <a:buSzPct val="120000"/>
              <a:buFont typeface="Arial" pitchFamily="34" charset="0"/>
              <a:buChar char="•"/>
            </a:pPr>
            <a:r>
              <a:rPr lang="en-US" altLang="ja-JP" sz="2000" dirty="0" smtClean="0"/>
              <a:t>Clinically relevant</a:t>
            </a:r>
          </a:p>
          <a:p>
            <a:pPr marL="1258921" lvl="3" indent="-342900" defTabSz="913526">
              <a:lnSpc>
                <a:spcPct val="105000"/>
              </a:lnSpc>
              <a:buSzPct val="120000"/>
              <a:buFont typeface="Arial" pitchFamily="34" charset="0"/>
              <a:buChar char="•"/>
            </a:pPr>
            <a:r>
              <a:rPr lang="en-US" altLang="ja-JP" sz="2000" dirty="0" smtClean="0"/>
              <a:t>Disease/conditions, treatments, comparators, target </a:t>
            </a:r>
            <a:r>
              <a:rPr lang="en-US" altLang="ja-JP" sz="2000" dirty="0" err="1" smtClean="0"/>
              <a:t>pop’n</a:t>
            </a:r>
            <a:endParaRPr lang="en-US" altLang="ja-JP" sz="2000" dirty="0" smtClean="0"/>
          </a:p>
          <a:p>
            <a:pPr marL="1258921" lvl="3" indent="-342900" defTabSz="913526">
              <a:lnSpc>
                <a:spcPct val="105000"/>
              </a:lnSpc>
              <a:buSzPct val="120000"/>
              <a:buFont typeface="Arial" pitchFamily="34" charset="0"/>
              <a:buChar char="•"/>
            </a:pPr>
            <a:r>
              <a:rPr lang="en-US" altLang="ja-JP" sz="2000" dirty="0" smtClean="0"/>
              <a:t>Measures of effectiveness, safety and tolerability</a:t>
            </a:r>
          </a:p>
          <a:p>
            <a:pPr marL="801721" lvl="2" indent="-342900" defTabSz="913526">
              <a:lnSpc>
                <a:spcPct val="105000"/>
              </a:lnSpc>
              <a:buSzPct val="120000"/>
              <a:buFont typeface="Arial" pitchFamily="34" charset="0"/>
              <a:buChar char="•"/>
            </a:pPr>
            <a:endParaRPr lang="en-US" altLang="ja-JP" sz="2400" dirty="0" smtClean="0"/>
          </a:p>
          <a:p>
            <a:pPr marL="801721" lvl="2" indent="-342900" defTabSz="913526">
              <a:lnSpc>
                <a:spcPct val="105000"/>
              </a:lnSpc>
              <a:buSzPct val="120000"/>
              <a:buFont typeface="Arial" pitchFamily="34" charset="0"/>
              <a:buChar char="•"/>
            </a:pPr>
            <a:r>
              <a:rPr lang="en-US" altLang="ja-JP" sz="2400" dirty="0" smtClean="0"/>
              <a:t>Apply sophisticated analytic methods to proactively address anticipated payers’ questions:</a:t>
            </a:r>
          </a:p>
          <a:p>
            <a:pPr marL="1258921" lvl="3" indent="-342900" defTabSz="913526">
              <a:lnSpc>
                <a:spcPct val="105000"/>
              </a:lnSpc>
              <a:buSzPct val="120000"/>
              <a:buFont typeface="Arial" pitchFamily="34" charset="0"/>
              <a:buChar char="•"/>
            </a:pPr>
            <a:r>
              <a:rPr lang="en-US" altLang="ja-JP" sz="2000" dirty="0" smtClean="0"/>
              <a:t>Data collection, including handling of missing data</a:t>
            </a:r>
          </a:p>
          <a:p>
            <a:pPr marL="1258921" lvl="3" indent="-342900" defTabSz="913526">
              <a:lnSpc>
                <a:spcPct val="105000"/>
              </a:lnSpc>
              <a:buSzPct val="120000"/>
              <a:buFont typeface="Arial" pitchFamily="34" charset="0"/>
              <a:buChar char="•"/>
            </a:pPr>
            <a:r>
              <a:rPr lang="en-US" altLang="ja-JP" sz="2000" dirty="0" smtClean="0"/>
              <a:t>Appropriate methods to address confounding  </a:t>
            </a:r>
          </a:p>
          <a:p>
            <a:pPr marL="1258921" lvl="3" indent="-342900" defTabSz="913526">
              <a:lnSpc>
                <a:spcPct val="105000"/>
              </a:lnSpc>
              <a:buSzPct val="120000"/>
              <a:buFont typeface="Arial" pitchFamily="34" charset="0"/>
              <a:buChar char="•"/>
            </a:pPr>
            <a:r>
              <a:rPr lang="en-US" altLang="ja-JP" sz="2000" dirty="0" smtClean="0"/>
              <a:t>Comparison to patients with similar likelihood of treatment and benefit</a:t>
            </a:r>
          </a:p>
          <a:p>
            <a:pPr marL="1258921" lvl="3" indent="-342900" defTabSz="913526">
              <a:lnSpc>
                <a:spcPct val="105000"/>
              </a:lnSpc>
              <a:buSzPct val="120000"/>
              <a:buFont typeface="Arial" pitchFamily="34" charset="0"/>
              <a:buChar char="•"/>
            </a:pPr>
            <a:r>
              <a:rPr lang="en-US" altLang="ja-JP" sz="2000" dirty="0" smtClean="0"/>
              <a:t>Consideration of alternative explanations</a:t>
            </a:r>
          </a:p>
          <a:p>
            <a:pPr marL="1258921" lvl="3" indent="-342900" defTabSz="913526">
              <a:lnSpc>
                <a:spcPct val="105000"/>
              </a:lnSpc>
              <a:buSzPct val="120000"/>
              <a:buFont typeface="Arial" pitchFamily="34" charset="0"/>
              <a:buChar char="•"/>
            </a:pPr>
            <a:endParaRPr lang="en-US" altLang="ja-JP" sz="2000" dirty="0" smtClean="0"/>
          </a:p>
          <a:p>
            <a:pPr marL="801721" lvl="2" indent="-342900" defTabSz="913526">
              <a:lnSpc>
                <a:spcPct val="105000"/>
              </a:lnSpc>
              <a:buSzPct val="120000"/>
              <a:buFont typeface="Arial" pitchFamily="34" charset="0"/>
              <a:buChar char="•"/>
            </a:pPr>
            <a:r>
              <a:rPr lang="en-US" altLang="ja-JP" sz="2400" dirty="0" smtClean="0"/>
              <a:t>Accurate data interpretation and validation</a:t>
            </a:r>
          </a:p>
          <a:p>
            <a:pPr marL="801721" lvl="2" indent="-342900" defTabSz="913526">
              <a:lnSpc>
                <a:spcPct val="105000"/>
              </a:lnSpc>
              <a:buSzPct val="120000"/>
              <a:buFont typeface="Arial" pitchFamily="34" charset="0"/>
              <a:buChar char="•"/>
            </a:pPr>
            <a:endParaRPr lang="en-US" altLang="ja-JP" sz="24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2"/>
          <p:cNvSpPr>
            <a:spLocks noGrp="1"/>
          </p:cNvSpPr>
          <p:nvPr>
            <p:ph type="title"/>
          </p:nvPr>
        </p:nvSpPr>
        <p:spPr>
          <a:xfrm>
            <a:off x="251520" y="188640"/>
            <a:ext cx="8568951" cy="857250"/>
          </a:xfrm>
        </p:spPr>
        <p:txBody>
          <a:bodyPr>
            <a:noAutofit/>
          </a:bodyPr>
          <a:lstStyle/>
          <a:p>
            <a:r>
              <a:rPr lang="en-US" dirty="0" smtClean="0"/>
              <a:t>Robust, Credible, and Relevant Evidence </a:t>
            </a:r>
          </a:p>
        </p:txBody>
      </p:sp>
      <p:sp>
        <p:nvSpPr>
          <p:cNvPr id="13315" name="Slide Number Placeholder 1"/>
          <p:cNvSpPr>
            <a:spLocks noGrp="1"/>
          </p:cNvSpPr>
          <p:nvPr>
            <p:ph type="sldNum" sz="quarter" idx="10"/>
          </p:nvPr>
        </p:nvSpPr>
        <p:spPr>
          <a:noFill/>
        </p:spPr>
        <p:txBody>
          <a:bodyPr/>
          <a:lstStyle/>
          <a:p>
            <a:r>
              <a:rPr lang="en-US" smtClean="0">
                <a:cs typeface="Times New Roman" pitchFamily="18" charset="0"/>
                <a:sym typeface="Symbol" pitchFamily="18" charset="2"/>
              </a:rPr>
              <a:t> </a:t>
            </a:r>
            <a:fld id="{6EC94B37-A3EF-47EC-8918-4F0A836F382D}" type="slidenum">
              <a:rPr lang="en-US" smtClean="0">
                <a:cs typeface="Times New Roman" pitchFamily="18" charset="0"/>
                <a:sym typeface="Symbol" pitchFamily="18" charset="2"/>
              </a:rPr>
              <a:pPr/>
              <a:t>22</a:t>
            </a:fld>
            <a:r>
              <a:rPr lang="en-US" smtClean="0">
                <a:cs typeface="Times New Roman" pitchFamily="18" charset="0"/>
                <a:sym typeface="Symbol" pitchFamily="18" charset="2"/>
              </a:rPr>
              <a:t> </a:t>
            </a:r>
            <a:endParaRPr lang="en-US" smtClean="0">
              <a:cs typeface="Arial" charset="0"/>
              <a:sym typeface="Symbol" pitchFamily="18" charset="2"/>
            </a:endParaRPr>
          </a:p>
        </p:txBody>
      </p:sp>
      <p:sp>
        <p:nvSpPr>
          <p:cNvPr id="31" name="Right Arrow 6"/>
          <p:cNvSpPr/>
          <p:nvPr/>
        </p:nvSpPr>
        <p:spPr>
          <a:xfrm rot="2160000">
            <a:off x="2276475" y="2449513"/>
            <a:ext cx="658813" cy="506412"/>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933450">
              <a:lnSpc>
                <a:spcPct val="90000"/>
              </a:lnSpc>
              <a:spcAft>
                <a:spcPct val="35000"/>
              </a:spcAft>
              <a:defRPr/>
            </a:pPr>
            <a:endParaRPr lang="en-US" sz="2100"/>
          </a:p>
        </p:txBody>
      </p:sp>
      <p:grpSp>
        <p:nvGrpSpPr>
          <p:cNvPr id="2" name="Group 11"/>
          <p:cNvGrpSpPr>
            <a:grpSpLocks/>
          </p:cNvGrpSpPr>
          <p:nvPr/>
        </p:nvGrpSpPr>
        <p:grpSpPr bwMode="auto">
          <a:xfrm>
            <a:off x="6489700" y="1077913"/>
            <a:ext cx="2368550" cy="1423987"/>
            <a:chOff x="2178621" y="3288685"/>
            <a:chExt cx="2112263" cy="1423575"/>
          </a:xfrm>
        </p:grpSpPr>
        <p:sp>
          <p:nvSpPr>
            <p:cNvPr id="22" name="Oval 21"/>
            <p:cNvSpPr/>
            <p:nvPr/>
          </p:nvSpPr>
          <p:spPr>
            <a:xfrm>
              <a:off x="2178621" y="3288685"/>
              <a:ext cx="2112263" cy="1423575"/>
            </a:xfrm>
            <a:prstGeom prst="ellipse">
              <a:avLst/>
            </a:prstGeom>
            <a:solidFill>
              <a:srgbClr val="660066"/>
            </a:solidFill>
          </p:spPr>
          <p:style>
            <a:lnRef idx="0">
              <a:schemeClr val="lt1">
                <a:hueOff val="0"/>
                <a:satOff val="0"/>
                <a:lumOff val="0"/>
                <a:alphaOff val="0"/>
              </a:schemeClr>
            </a:lnRef>
            <a:fillRef idx="3">
              <a:schemeClr val="accent5">
                <a:hueOff val="5257161"/>
                <a:satOff val="-6118"/>
                <a:lumOff val="-42941"/>
                <a:alphaOff val="0"/>
              </a:schemeClr>
            </a:fillRef>
            <a:effectRef idx="3">
              <a:schemeClr val="accent5">
                <a:hueOff val="5257161"/>
                <a:satOff val="-6118"/>
                <a:lumOff val="-42941"/>
                <a:alphaOff val="0"/>
              </a:schemeClr>
            </a:effectRef>
            <a:fontRef idx="minor">
              <a:schemeClr val="lt1"/>
            </a:fontRef>
          </p:style>
          <p:txBody>
            <a:bodyPr/>
            <a:lstStyle/>
            <a:p>
              <a:pPr algn="ctr">
                <a:defRPr/>
              </a:pPr>
              <a:r>
                <a:rPr lang="en-US" dirty="0"/>
                <a:t>Pricing</a:t>
              </a:r>
            </a:p>
            <a:p>
              <a:pPr algn="ctr">
                <a:defRPr/>
              </a:pPr>
              <a:r>
                <a:rPr lang="en-US" dirty="0"/>
                <a:t>and</a:t>
              </a:r>
            </a:p>
            <a:p>
              <a:pPr algn="ctr">
                <a:defRPr/>
              </a:pPr>
              <a:r>
                <a:rPr lang="en-US" dirty="0"/>
                <a:t>Reimbursement</a:t>
              </a:r>
            </a:p>
          </p:txBody>
        </p:sp>
        <p:sp>
          <p:nvSpPr>
            <p:cNvPr id="23" name="Oval 14"/>
            <p:cNvSpPr/>
            <p:nvPr/>
          </p:nvSpPr>
          <p:spPr>
            <a:xfrm>
              <a:off x="2563698" y="3496587"/>
              <a:ext cx="1006582" cy="1007771"/>
            </a:xfrm>
            <a:prstGeom prst="rect">
              <a:avLst/>
            </a:prstGeom>
          </p:spPr>
          <p:style>
            <a:lnRef idx="0">
              <a:scrgbClr r="0" g="0" b="0"/>
            </a:lnRef>
            <a:fillRef idx="0">
              <a:scrgbClr r="0" g="0" b="0"/>
            </a:fillRef>
            <a:effectRef idx="0">
              <a:scrgbClr r="0" g="0" b="0"/>
            </a:effectRef>
            <a:fontRef idx="minor">
              <a:schemeClr val="lt1"/>
            </a:fontRef>
          </p:style>
          <p:txBody>
            <a:bodyPr lIns="38100" tIns="38100" rIns="38100" bIns="38100" spcCol="1270" anchor="ctr"/>
            <a:lstStyle/>
            <a:p>
              <a:pPr algn="ctr" defTabSz="1333500">
                <a:lnSpc>
                  <a:spcPct val="90000"/>
                </a:lnSpc>
                <a:spcAft>
                  <a:spcPct val="35000"/>
                </a:spcAft>
                <a:defRPr/>
              </a:pPr>
              <a:endParaRPr lang="en-US" sz="3000"/>
            </a:p>
          </p:txBody>
        </p:sp>
      </p:grpSp>
      <p:sp>
        <p:nvSpPr>
          <p:cNvPr id="19" name="Oval 18"/>
          <p:cNvSpPr/>
          <p:nvPr/>
        </p:nvSpPr>
        <p:spPr>
          <a:xfrm>
            <a:off x="1416050" y="3095625"/>
            <a:ext cx="1008063" cy="1006475"/>
          </a:xfrm>
          <a:prstGeom prst="rect">
            <a:avLst/>
          </a:prstGeom>
        </p:spPr>
        <p:style>
          <a:lnRef idx="0">
            <a:scrgbClr r="0" g="0" b="0"/>
          </a:lnRef>
          <a:fillRef idx="0">
            <a:scrgbClr r="0" g="0" b="0"/>
          </a:fillRef>
          <a:effectRef idx="0">
            <a:scrgbClr r="0" g="0" b="0"/>
          </a:effectRef>
          <a:fontRef idx="minor">
            <a:schemeClr val="lt1"/>
          </a:fontRef>
        </p:style>
        <p:txBody>
          <a:bodyPr lIns="38100" tIns="38100" rIns="38100" bIns="38100" spcCol="1270" anchor="ctr"/>
          <a:lstStyle/>
          <a:p>
            <a:pPr algn="ctr" defTabSz="1333500">
              <a:lnSpc>
                <a:spcPct val="90000"/>
              </a:lnSpc>
              <a:spcAft>
                <a:spcPct val="35000"/>
              </a:spcAft>
              <a:defRPr/>
            </a:pPr>
            <a:endParaRPr lang="en-US" sz="3000"/>
          </a:p>
        </p:txBody>
      </p:sp>
      <p:cxnSp>
        <p:nvCxnSpPr>
          <p:cNvPr id="35" name="Straight Arrow Connector 34"/>
          <p:cNvCxnSpPr/>
          <p:nvPr/>
        </p:nvCxnSpPr>
        <p:spPr bwMode="auto">
          <a:xfrm rot="16200000" flipH="1">
            <a:off x="5340350" y="3792538"/>
            <a:ext cx="803275" cy="495300"/>
          </a:xfrm>
          <a:prstGeom prst="straightConnector1">
            <a:avLst/>
          </a:prstGeom>
          <a:ln>
            <a:solidFill>
              <a:srgbClr val="A00804"/>
            </a:solidFill>
            <a:headEnd type="none" w="med" len="med"/>
            <a:tailEnd type="arrow"/>
          </a:ln>
        </p:spPr>
        <p:style>
          <a:lnRef idx="3">
            <a:schemeClr val="accent2"/>
          </a:lnRef>
          <a:fillRef idx="0">
            <a:schemeClr val="accent2"/>
          </a:fillRef>
          <a:effectRef idx="2">
            <a:schemeClr val="accent2"/>
          </a:effectRef>
          <a:fontRef idx="minor">
            <a:schemeClr val="tx1"/>
          </a:fontRef>
        </p:style>
      </p:cxnSp>
      <p:grpSp>
        <p:nvGrpSpPr>
          <p:cNvPr id="3" name="Group 37"/>
          <p:cNvGrpSpPr>
            <a:grpSpLocks/>
          </p:cNvGrpSpPr>
          <p:nvPr/>
        </p:nvGrpSpPr>
        <p:grpSpPr bwMode="auto">
          <a:xfrm>
            <a:off x="573088" y="1122363"/>
            <a:ext cx="2366962" cy="1422400"/>
            <a:chOff x="2178621" y="3288685"/>
            <a:chExt cx="2112263" cy="1423575"/>
          </a:xfrm>
        </p:grpSpPr>
        <p:sp>
          <p:nvSpPr>
            <p:cNvPr id="39" name="Oval 38"/>
            <p:cNvSpPr/>
            <p:nvPr/>
          </p:nvSpPr>
          <p:spPr>
            <a:xfrm>
              <a:off x="2178621" y="3288685"/>
              <a:ext cx="2112263" cy="1423575"/>
            </a:xfrm>
            <a:prstGeom prst="ellipse">
              <a:avLst/>
            </a:prstGeom>
            <a:solidFill>
              <a:srgbClr val="3366FF"/>
            </a:solidFill>
          </p:spPr>
          <p:style>
            <a:lnRef idx="0">
              <a:schemeClr val="lt1">
                <a:hueOff val="0"/>
                <a:satOff val="0"/>
                <a:lumOff val="0"/>
                <a:alphaOff val="0"/>
              </a:schemeClr>
            </a:lnRef>
            <a:fillRef idx="3">
              <a:schemeClr val="accent5">
                <a:hueOff val="5257161"/>
                <a:satOff val="-6118"/>
                <a:lumOff val="-42941"/>
                <a:alphaOff val="0"/>
              </a:schemeClr>
            </a:fillRef>
            <a:effectRef idx="3">
              <a:schemeClr val="accent5">
                <a:hueOff val="5257161"/>
                <a:satOff val="-6118"/>
                <a:lumOff val="-42941"/>
                <a:alphaOff val="0"/>
              </a:schemeClr>
            </a:effectRef>
            <a:fontRef idx="minor">
              <a:schemeClr val="lt1"/>
            </a:fontRef>
          </p:style>
          <p:txBody>
            <a:bodyPr/>
            <a:lstStyle/>
            <a:p>
              <a:pPr algn="ctr">
                <a:defRPr/>
              </a:pPr>
              <a:r>
                <a:rPr lang="en-US" dirty="0" smtClean="0"/>
                <a:t>Burden of illness</a:t>
              </a:r>
              <a:endParaRPr lang="en-US" dirty="0"/>
            </a:p>
          </p:txBody>
        </p:sp>
        <p:sp>
          <p:nvSpPr>
            <p:cNvPr id="40" name="Oval 14"/>
            <p:cNvSpPr/>
            <p:nvPr/>
          </p:nvSpPr>
          <p:spPr>
            <a:xfrm>
              <a:off x="2563957" y="3496819"/>
              <a:ext cx="1007256" cy="1007306"/>
            </a:xfrm>
            <a:prstGeom prst="rect">
              <a:avLst/>
            </a:prstGeom>
          </p:spPr>
          <p:style>
            <a:lnRef idx="0">
              <a:scrgbClr r="0" g="0" b="0"/>
            </a:lnRef>
            <a:fillRef idx="0">
              <a:scrgbClr r="0" g="0" b="0"/>
            </a:fillRef>
            <a:effectRef idx="0">
              <a:scrgbClr r="0" g="0" b="0"/>
            </a:effectRef>
            <a:fontRef idx="minor">
              <a:schemeClr val="lt1"/>
            </a:fontRef>
          </p:style>
          <p:txBody>
            <a:bodyPr lIns="38100" tIns="38100" rIns="38100" bIns="38100" spcCol="1270" anchor="ctr"/>
            <a:lstStyle/>
            <a:p>
              <a:pPr algn="ctr" defTabSz="1333500">
                <a:lnSpc>
                  <a:spcPct val="90000"/>
                </a:lnSpc>
                <a:spcAft>
                  <a:spcPct val="35000"/>
                </a:spcAft>
                <a:defRPr/>
              </a:pPr>
              <a:endParaRPr lang="en-US" sz="3000"/>
            </a:p>
          </p:txBody>
        </p:sp>
      </p:grpSp>
      <p:cxnSp>
        <p:nvCxnSpPr>
          <p:cNvPr id="43" name="Straight Arrow Connector 42"/>
          <p:cNvCxnSpPr/>
          <p:nvPr/>
        </p:nvCxnSpPr>
        <p:spPr bwMode="auto">
          <a:xfrm>
            <a:off x="2835275" y="2149475"/>
            <a:ext cx="676275" cy="666750"/>
          </a:xfrm>
          <a:prstGeom prst="straightConnector1">
            <a:avLst/>
          </a:prstGeom>
          <a:ln>
            <a:solidFill>
              <a:srgbClr val="3366FF"/>
            </a:solidFill>
            <a:headEnd type="none" w="med" len="med"/>
            <a:tailEnd type="arrow"/>
          </a:ln>
        </p:spPr>
        <p:style>
          <a:lnRef idx="3">
            <a:schemeClr val="accent2"/>
          </a:lnRef>
          <a:fillRef idx="0">
            <a:schemeClr val="accent2"/>
          </a:fillRef>
          <a:effectRef idx="2">
            <a:schemeClr val="accent2"/>
          </a:effectRef>
          <a:fontRef idx="minor">
            <a:schemeClr val="tx1"/>
          </a:fontRef>
        </p:style>
      </p:cxnSp>
      <p:cxnSp>
        <p:nvCxnSpPr>
          <p:cNvPr id="61" name="Straight Arrow Connector 60"/>
          <p:cNvCxnSpPr/>
          <p:nvPr/>
        </p:nvCxnSpPr>
        <p:spPr bwMode="auto">
          <a:xfrm rot="5400000" flipH="1" flipV="1">
            <a:off x="5880894" y="3005931"/>
            <a:ext cx="1879600" cy="915988"/>
          </a:xfrm>
          <a:prstGeom prst="straightConnector1">
            <a:avLst/>
          </a:prstGeom>
          <a:ln>
            <a:solidFill>
              <a:srgbClr val="339966"/>
            </a:solidFill>
            <a:headEnd type="none" w="med" len="med"/>
            <a:tailEnd type="arrow"/>
          </a:ln>
        </p:spPr>
        <p:style>
          <a:lnRef idx="3">
            <a:schemeClr val="accent2"/>
          </a:lnRef>
          <a:fillRef idx="0">
            <a:schemeClr val="accent2"/>
          </a:fillRef>
          <a:effectRef idx="2">
            <a:schemeClr val="accent2"/>
          </a:effectRef>
          <a:fontRef idx="minor">
            <a:schemeClr val="tx1"/>
          </a:fontRef>
        </p:style>
      </p:cxnSp>
      <p:grpSp>
        <p:nvGrpSpPr>
          <p:cNvPr id="4" name="Group 11"/>
          <p:cNvGrpSpPr>
            <a:grpSpLocks/>
          </p:cNvGrpSpPr>
          <p:nvPr/>
        </p:nvGrpSpPr>
        <p:grpSpPr bwMode="auto">
          <a:xfrm>
            <a:off x="592138" y="3844925"/>
            <a:ext cx="2368550" cy="1423988"/>
            <a:chOff x="2178621" y="3288685"/>
            <a:chExt cx="2112263" cy="1423575"/>
          </a:xfrm>
        </p:grpSpPr>
        <p:sp>
          <p:nvSpPr>
            <p:cNvPr id="34" name="Oval 33"/>
            <p:cNvSpPr/>
            <p:nvPr/>
          </p:nvSpPr>
          <p:spPr>
            <a:xfrm>
              <a:off x="2178621" y="3288685"/>
              <a:ext cx="2112263" cy="1423575"/>
            </a:xfrm>
            <a:prstGeom prst="ellipse">
              <a:avLst/>
            </a:prstGeom>
            <a:solidFill>
              <a:srgbClr val="FF7619"/>
            </a:solidFill>
          </p:spPr>
          <p:style>
            <a:lnRef idx="0">
              <a:schemeClr val="lt1">
                <a:hueOff val="0"/>
                <a:satOff val="0"/>
                <a:lumOff val="0"/>
                <a:alphaOff val="0"/>
              </a:schemeClr>
            </a:lnRef>
            <a:fillRef idx="3">
              <a:schemeClr val="accent5">
                <a:hueOff val="5257161"/>
                <a:satOff val="-6118"/>
                <a:lumOff val="-42941"/>
                <a:alphaOff val="0"/>
              </a:schemeClr>
            </a:fillRef>
            <a:effectRef idx="3">
              <a:schemeClr val="accent5">
                <a:hueOff val="5257161"/>
                <a:satOff val="-6118"/>
                <a:lumOff val="-42941"/>
                <a:alphaOff val="0"/>
              </a:schemeClr>
            </a:effectRef>
            <a:fontRef idx="minor">
              <a:schemeClr val="lt1"/>
            </a:fontRef>
          </p:style>
          <p:txBody>
            <a:bodyPr/>
            <a:lstStyle/>
            <a:p>
              <a:pPr algn="ctr">
                <a:defRPr/>
              </a:pPr>
              <a:endParaRPr lang="en-US" dirty="0"/>
            </a:p>
            <a:p>
              <a:pPr algn="ctr">
                <a:defRPr/>
              </a:pPr>
              <a:r>
                <a:rPr lang="en-US" dirty="0"/>
                <a:t>Unmet Needs</a:t>
              </a:r>
            </a:p>
          </p:txBody>
        </p:sp>
        <p:sp>
          <p:nvSpPr>
            <p:cNvPr id="36" name="Oval 14"/>
            <p:cNvSpPr/>
            <p:nvPr/>
          </p:nvSpPr>
          <p:spPr>
            <a:xfrm>
              <a:off x="2563698" y="3496588"/>
              <a:ext cx="1006581" cy="1007770"/>
            </a:xfrm>
            <a:prstGeom prst="rect">
              <a:avLst/>
            </a:prstGeom>
          </p:spPr>
          <p:style>
            <a:lnRef idx="0">
              <a:scrgbClr r="0" g="0" b="0"/>
            </a:lnRef>
            <a:fillRef idx="0">
              <a:scrgbClr r="0" g="0" b="0"/>
            </a:fillRef>
            <a:effectRef idx="0">
              <a:scrgbClr r="0" g="0" b="0"/>
            </a:effectRef>
            <a:fontRef idx="minor">
              <a:schemeClr val="lt1"/>
            </a:fontRef>
          </p:style>
          <p:txBody>
            <a:bodyPr lIns="38100" tIns="38100" rIns="38100" bIns="38100" spcCol="1270" anchor="ctr"/>
            <a:lstStyle/>
            <a:p>
              <a:pPr algn="ctr" defTabSz="1333500">
                <a:lnSpc>
                  <a:spcPct val="90000"/>
                </a:lnSpc>
                <a:spcAft>
                  <a:spcPct val="35000"/>
                </a:spcAft>
                <a:defRPr/>
              </a:pPr>
              <a:endParaRPr lang="en-US" sz="3000"/>
            </a:p>
          </p:txBody>
        </p:sp>
      </p:grpSp>
      <p:grpSp>
        <p:nvGrpSpPr>
          <p:cNvPr id="5" name="Group 37"/>
          <p:cNvGrpSpPr>
            <a:grpSpLocks/>
          </p:cNvGrpSpPr>
          <p:nvPr/>
        </p:nvGrpSpPr>
        <p:grpSpPr bwMode="auto">
          <a:xfrm>
            <a:off x="4945063" y="4475163"/>
            <a:ext cx="2366962" cy="1422400"/>
            <a:chOff x="2178621" y="3288685"/>
            <a:chExt cx="2112263" cy="1423575"/>
          </a:xfrm>
        </p:grpSpPr>
        <p:sp>
          <p:nvSpPr>
            <p:cNvPr id="38" name="Oval 37"/>
            <p:cNvSpPr/>
            <p:nvPr/>
          </p:nvSpPr>
          <p:spPr>
            <a:xfrm>
              <a:off x="2178621" y="3288685"/>
              <a:ext cx="2112263" cy="1423575"/>
            </a:xfrm>
            <a:prstGeom prst="ellipse">
              <a:avLst/>
            </a:prstGeom>
            <a:solidFill>
              <a:srgbClr val="246E49"/>
            </a:solidFill>
          </p:spPr>
          <p:style>
            <a:lnRef idx="0">
              <a:schemeClr val="lt1">
                <a:hueOff val="0"/>
                <a:satOff val="0"/>
                <a:lumOff val="0"/>
                <a:alphaOff val="0"/>
              </a:schemeClr>
            </a:lnRef>
            <a:fillRef idx="3">
              <a:schemeClr val="accent5">
                <a:hueOff val="5257161"/>
                <a:satOff val="-6118"/>
                <a:lumOff val="-42941"/>
                <a:alphaOff val="0"/>
              </a:schemeClr>
            </a:fillRef>
            <a:effectRef idx="3">
              <a:schemeClr val="accent5">
                <a:hueOff val="5257161"/>
                <a:satOff val="-6118"/>
                <a:lumOff val="-42941"/>
                <a:alphaOff val="0"/>
              </a:schemeClr>
            </a:effectRef>
            <a:fontRef idx="minor">
              <a:schemeClr val="lt1"/>
            </a:fontRef>
          </p:style>
          <p:txBody>
            <a:bodyPr/>
            <a:lstStyle/>
            <a:p>
              <a:pPr algn="ctr">
                <a:defRPr/>
              </a:pPr>
              <a:endParaRPr lang="en-US" dirty="0"/>
            </a:p>
            <a:p>
              <a:pPr algn="ctr">
                <a:defRPr/>
              </a:pPr>
              <a:r>
                <a:rPr lang="en-US" dirty="0"/>
                <a:t>Cost Models</a:t>
              </a:r>
            </a:p>
          </p:txBody>
        </p:sp>
        <p:sp>
          <p:nvSpPr>
            <p:cNvPr id="41" name="Oval 14"/>
            <p:cNvSpPr/>
            <p:nvPr/>
          </p:nvSpPr>
          <p:spPr>
            <a:xfrm>
              <a:off x="2563957" y="3496819"/>
              <a:ext cx="1007256" cy="1007306"/>
            </a:xfrm>
            <a:prstGeom prst="rect">
              <a:avLst/>
            </a:prstGeom>
          </p:spPr>
          <p:style>
            <a:lnRef idx="0">
              <a:scrgbClr r="0" g="0" b="0"/>
            </a:lnRef>
            <a:fillRef idx="0">
              <a:scrgbClr r="0" g="0" b="0"/>
            </a:fillRef>
            <a:effectRef idx="0">
              <a:scrgbClr r="0" g="0" b="0"/>
            </a:effectRef>
            <a:fontRef idx="minor">
              <a:schemeClr val="lt1"/>
            </a:fontRef>
          </p:style>
          <p:txBody>
            <a:bodyPr lIns="38100" tIns="38100" rIns="38100" bIns="38100" spcCol="1270" anchor="ctr"/>
            <a:lstStyle/>
            <a:p>
              <a:pPr algn="ctr" defTabSz="1333500">
                <a:lnSpc>
                  <a:spcPct val="90000"/>
                </a:lnSpc>
                <a:spcAft>
                  <a:spcPct val="35000"/>
                </a:spcAft>
                <a:defRPr/>
              </a:pPr>
              <a:endParaRPr lang="en-US" sz="3000"/>
            </a:p>
          </p:txBody>
        </p:sp>
      </p:grpSp>
      <p:grpSp>
        <p:nvGrpSpPr>
          <p:cNvPr id="6" name="Group 11"/>
          <p:cNvGrpSpPr>
            <a:grpSpLocks/>
          </p:cNvGrpSpPr>
          <p:nvPr/>
        </p:nvGrpSpPr>
        <p:grpSpPr bwMode="auto">
          <a:xfrm>
            <a:off x="3352800" y="2501900"/>
            <a:ext cx="2368550" cy="1423988"/>
            <a:chOff x="2178621" y="3288685"/>
            <a:chExt cx="2112263" cy="1423575"/>
          </a:xfrm>
        </p:grpSpPr>
        <p:sp>
          <p:nvSpPr>
            <p:cNvPr id="44" name="Oval 43"/>
            <p:cNvSpPr/>
            <p:nvPr/>
          </p:nvSpPr>
          <p:spPr>
            <a:xfrm>
              <a:off x="2178621" y="3288685"/>
              <a:ext cx="2112263" cy="1423575"/>
            </a:xfrm>
            <a:prstGeom prst="ellipse">
              <a:avLst/>
            </a:prstGeom>
            <a:solidFill>
              <a:srgbClr val="A50021"/>
            </a:solidFill>
          </p:spPr>
          <p:style>
            <a:lnRef idx="0">
              <a:schemeClr val="lt1">
                <a:hueOff val="0"/>
                <a:satOff val="0"/>
                <a:lumOff val="0"/>
                <a:alphaOff val="0"/>
              </a:schemeClr>
            </a:lnRef>
            <a:fillRef idx="3">
              <a:schemeClr val="accent5">
                <a:hueOff val="5257161"/>
                <a:satOff val="-6118"/>
                <a:lumOff val="-42941"/>
                <a:alphaOff val="0"/>
              </a:schemeClr>
            </a:fillRef>
            <a:effectRef idx="3">
              <a:schemeClr val="accent5">
                <a:hueOff val="5257161"/>
                <a:satOff val="-6118"/>
                <a:lumOff val="-42941"/>
                <a:alphaOff val="0"/>
              </a:schemeClr>
            </a:effectRef>
            <a:fontRef idx="minor">
              <a:schemeClr val="lt1"/>
            </a:fontRef>
          </p:style>
          <p:txBody>
            <a:bodyPr/>
            <a:lstStyle/>
            <a:p>
              <a:pPr algn="ctr">
                <a:defRPr/>
              </a:pPr>
              <a:endParaRPr lang="en-US" dirty="0"/>
            </a:p>
            <a:p>
              <a:pPr algn="ctr">
                <a:defRPr/>
              </a:pPr>
              <a:r>
                <a:rPr lang="en-US" dirty="0"/>
                <a:t>Clinical / PROs</a:t>
              </a:r>
            </a:p>
          </p:txBody>
        </p:sp>
        <p:sp>
          <p:nvSpPr>
            <p:cNvPr id="45" name="Oval 14"/>
            <p:cNvSpPr/>
            <p:nvPr/>
          </p:nvSpPr>
          <p:spPr>
            <a:xfrm>
              <a:off x="2563698" y="3496588"/>
              <a:ext cx="1006582" cy="1007770"/>
            </a:xfrm>
            <a:prstGeom prst="rect">
              <a:avLst/>
            </a:prstGeom>
          </p:spPr>
          <p:style>
            <a:lnRef idx="0">
              <a:scrgbClr r="0" g="0" b="0"/>
            </a:lnRef>
            <a:fillRef idx="0">
              <a:scrgbClr r="0" g="0" b="0"/>
            </a:fillRef>
            <a:effectRef idx="0">
              <a:scrgbClr r="0" g="0" b="0"/>
            </a:effectRef>
            <a:fontRef idx="minor">
              <a:schemeClr val="lt1"/>
            </a:fontRef>
          </p:style>
          <p:txBody>
            <a:bodyPr lIns="38100" tIns="38100" rIns="38100" bIns="38100" spcCol="1270" anchor="ctr"/>
            <a:lstStyle/>
            <a:p>
              <a:pPr algn="ctr" defTabSz="1333500">
                <a:lnSpc>
                  <a:spcPct val="90000"/>
                </a:lnSpc>
                <a:spcAft>
                  <a:spcPct val="35000"/>
                </a:spcAft>
                <a:defRPr/>
              </a:pPr>
              <a:endParaRPr lang="en-US" sz="3000"/>
            </a:p>
          </p:txBody>
        </p:sp>
      </p:grpSp>
      <p:cxnSp>
        <p:nvCxnSpPr>
          <p:cNvPr id="47" name="Straight Arrow Connector 46"/>
          <p:cNvCxnSpPr/>
          <p:nvPr/>
        </p:nvCxnSpPr>
        <p:spPr bwMode="auto">
          <a:xfrm flipV="1">
            <a:off x="2813050" y="3602038"/>
            <a:ext cx="752475" cy="628650"/>
          </a:xfrm>
          <a:prstGeom prst="straightConnector1">
            <a:avLst/>
          </a:prstGeom>
          <a:ln>
            <a:solidFill>
              <a:srgbClr val="FF9900"/>
            </a:solidFill>
            <a:headEnd type="none" w="med" len="med"/>
            <a:tailEnd type="arrow"/>
          </a:ln>
        </p:spPr>
        <p:style>
          <a:lnRef idx="3">
            <a:schemeClr val="accent2"/>
          </a:lnRef>
          <a:fillRef idx="0">
            <a:schemeClr val="accent2"/>
          </a:fillRef>
          <a:effectRef idx="2">
            <a:schemeClr val="accent2"/>
          </a:effectRef>
          <a:fontRef idx="minor">
            <a:schemeClr val="tx1"/>
          </a:fontRef>
        </p:style>
      </p:cxnSp>
      <p:cxnSp>
        <p:nvCxnSpPr>
          <p:cNvPr id="54" name="Straight Arrow Connector 53"/>
          <p:cNvCxnSpPr/>
          <p:nvPr/>
        </p:nvCxnSpPr>
        <p:spPr bwMode="auto">
          <a:xfrm flipV="1">
            <a:off x="5562600" y="2098675"/>
            <a:ext cx="968375" cy="730250"/>
          </a:xfrm>
          <a:prstGeom prst="straightConnector1">
            <a:avLst/>
          </a:prstGeom>
          <a:ln>
            <a:solidFill>
              <a:srgbClr val="A00804"/>
            </a:solidFill>
            <a:headEnd type="none" w="med" len="med"/>
            <a:tailEnd type="arrow"/>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Analytical strategy</a:t>
            </a:r>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fontScale="90000"/>
          </a:bodyPr>
          <a:lstStyle/>
          <a:p>
            <a:r>
              <a:rPr lang="en-US" sz="4900" dirty="0" smtClean="0"/>
              <a:t>Approach</a:t>
            </a:r>
            <a:r>
              <a:rPr lang="en-US" dirty="0" smtClean="0"/>
              <a:t> to Develop Robust Evidence</a:t>
            </a:r>
            <a:endParaRPr lang="en-US" dirty="0"/>
          </a:p>
        </p:txBody>
      </p:sp>
      <p:sp>
        <p:nvSpPr>
          <p:cNvPr id="3" name="Content Placeholder 2"/>
          <p:cNvSpPr>
            <a:spLocks noGrp="1"/>
          </p:cNvSpPr>
          <p:nvPr>
            <p:ph idx="1"/>
          </p:nvPr>
        </p:nvSpPr>
        <p:spPr/>
        <p:txBody>
          <a:bodyPr>
            <a:normAutofit/>
          </a:bodyPr>
          <a:lstStyle/>
          <a:p>
            <a:r>
              <a:rPr lang="en-US" dirty="0" smtClean="0"/>
              <a:t>Understanding the requirements and the expectations of payers &amp; HTAs is critical for a successful application</a:t>
            </a:r>
          </a:p>
          <a:p>
            <a:r>
              <a:rPr lang="en-US" dirty="0" smtClean="0"/>
              <a:t>This would require an analytical strategic scrutiny of HTA decisions to anticipate the methodologies to be mastered and implemented by companies</a:t>
            </a:r>
          </a:p>
        </p:txBody>
      </p:sp>
    </p:spTree>
    <p:extLst>
      <p:ext uri="{BB962C8B-B14F-4D97-AF65-F5344CB8AC3E}">
        <p14:creationId xmlns="" xmlns:p14="http://schemas.microsoft.com/office/powerpoint/2010/main" val="28300110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Content Placeholder 2"/>
          <p:cNvSpPr>
            <a:spLocks noGrp="1"/>
          </p:cNvSpPr>
          <p:nvPr>
            <p:ph idx="1"/>
          </p:nvPr>
        </p:nvSpPr>
        <p:spPr/>
        <p:txBody>
          <a:bodyPr>
            <a:normAutofit/>
          </a:bodyPr>
          <a:lstStyle/>
          <a:p>
            <a:r>
              <a:rPr lang="en-US" dirty="0" smtClean="0"/>
              <a:t>The analytical strategy is the identification, development and implementation of analytical methodologies that are considered critical success factors to achieve HTA favorable decisions as well as optimal pricing and reimbursement for products pharmaceutical portfolio</a:t>
            </a:r>
          </a:p>
          <a:p>
            <a:pPr algn="just"/>
            <a:endParaRPr lang="en-US" dirty="0" smtClean="0"/>
          </a:p>
        </p:txBody>
      </p:sp>
    </p:spTree>
    <p:extLst>
      <p:ext uri="{BB962C8B-B14F-4D97-AF65-F5344CB8AC3E}">
        <p14:creationId xmlns:p14="http://schemas.microsoft.com/office/powerpoint/2010/main" xmlns="" val="1429203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FE18977-94FB-415F-B497-03350E8854FC}" type="slidenum">
              <a:rPr lang="en-GB" smtClean="0"/>
              <a:pPr/>
              <a:t>26</a:t>
            </a:fld>
            <a:endParaRPr lang="en-GB" dirty="0"/>
          </a:p>
        </p:txBody>
      </p:sp>
      <p:sp>
        <p:nvSpPr>
          <p:cNvPr id="8" name="Rectangle 7"/>
          <p:cNvSpPr/>
          <p:nvPr/>
        </p:nvSpPr>
        <p:spPr>
          <a:xfrm>
            <a:off x="3463636" y="1037854"/>
            <a:ext cx="2671949" cy="914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Payer Value Evidence for Reimbursement</a:t>
            </a:r>
            <a:endParaRPr lang="en-US" dirty="0"/>
          </a:p>
        </p:txBody>
      </p:sp>
      <p:sp>
        <p:nvSpPr>
          <p:cNvPr id="10" name="Rectangle 9"/>
          <p:cNvSpPr/>
          <p:nvPr/>
        </p:nvSpPr>
        <p:spPr>
          <a:xfrm>
            <a:off x="1397329" y="2154135"/>
            <a:ext cx="1745674" cy="914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Clinical  Efficacy and effectiveness</a:t>
            </a:r>
            <a:endParaRPr lang="en-US" dirty="0"/>
          </a:p>
        </p:txBody>
      </p:sp>
      <p:sp>
        <p:nvSpPr>
          <p:cNvPr id="11" name="Rectangle 10"/>
          <p:cNvSpPr/>
          <p:nvPr/>
        </p:nvSpPr>
        <p:spPr>
          <a:xfrm>
            <a:off x="4259282" y="2201636"/>
            <a:ext cx="1068779" cy="81939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Patient </a:t>
            </a:r>
          </a:p>
          <a:p>
            <a:pPr algn="ctr"/>
            <a:r>
              <a:rPr lang="en-US" dirty="0" smtClean="0"/>
              <a:t>Benefit</a:t>
            </a:r>
            <a:endParaRPr lang="en-US" dirty="0"/>
          </a:p>
        </p:txBody>
      </p:sp>
      <p:sp>
        <p:nvSpPr>
          <p:cNvPr id="12" name="Rectangle 11"/>
          <p:cNvSpPr/>
          <p:nvPr/>
        </p:nvSpPr>
        <p:spPr>
          <a:xfrm>
            <a:off x="6325590" y="2118508"/>
            <a:ext cx="1852550" cy="8669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Economics Evidence</a:t>
            </a:r>
            <a:endParaRPr lang="en-US" dirty="0"/>
          </a:p>
        </p:txBody>
      </p:sp>
      <p:cxnSp>
        <p:nvCxnSpPr>
          <p:cNvPr id="14" name="Straight Arrow Connector 13"/>
          <p:cNvCxnSpPr>
            <a:stCxn id="10" idx="0"/>
            <a:endCxn id="8" idx="2"/>
          </p:cNvCxnSpPr>
          <p:nvPr/>
        </p:nvCxnSpPr>
        <p:spPr>
          <a:xfrm flipV="1">
            <a:off x="2270166" y="1952254"/>
            <a:ext cx="2529445" cy="20188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11" idx="0"/>
            <a:endCxn id="8" idx="2"/>
          </p:cNvCxnSpPr>
          <p:nvPr/>
        </p:nvCxnSpPr>
        <p:spPr>
          <a:xfrm flipV="1">
            <a:off x="4793672" y="1952254"/>
            <a:ext cx="5939" cy="24938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4799611" y="1952254"/>
            <a:ext cx="2487880" cy="17813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898565" y="3401044"/>
            <a:ext cx="2695699" cy="218819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n-US" dirty="0" smtClean="0"/>
              <a:t>Clinical Trial Designs/population/endpoints</a:t>
            </a:r>
          </a:p>
          <a:p>
            <a:pPr marL="342900" indent="-342900">
              <a:buFont typeface="+mj-lt"/>
              <a:buAutoNum type="arabicPeriod"/>
            </a:pPr>
            <a:r>
              <a:rPr lang="en-US" dirty="0" smtClean="0"/>
              <a:t>Subgroup Analysis</a:t>
            </a:r>
          </a:p>
          <a:p>
            <a:pPr marL="342900" indent="-342900">
              <a:buFont typeface="+mj-lt"/>
              <a:buAutoNum type="arabicPeriod"/>
            </a:pPr>
            <a:r>
              <a:rPr lang="en-US" dirty="0" smtClean="0"/>
              <a:t>Comparative: Relative/Effectiveness</a:t>
            </a:r>
          </a:p>
          <a:p>
            <a:pPr marL="342900" indent="-342900">
              <a:buFont typeface="+mj-lt"/>
              <a:buAutoNum type="arabicPeriod"/>
            </a:pPr>
            <a:r>
              <a:rPr lang="en-US" dirty="0" smtClean="0"/>
              <a:t>NMA (ITC, MTC)</a:t>
            </a:r>
          </a:p>
          <a:p>
            <a:pPr algn="ctr"/>
            <a:endParaRPr lang="en-US" dirty="0"/>
          </a:p>
        </p:txBody>
      </p:sp>
      <p:cxnSp>
        <p:nvCxnSpPr>
          <p:cNvPr id="42" name="Straight Arrow Connector 41"/>
          <p:cNvCxnSpPr>
            <a:stCxn id="36" idx="0"/>
            <a:endCxn id="10" idx="2"/>
          </p:cNvCxnSpPr>
          <p:nvPr/>
        </p:nvCxnSpPr>
        <p:spPr>
          <a:xfrm flipV="1">
            <a:off x="2246415" y="3068535"/>
            <a:ext cx="23751" cy="3325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3736770" y="3329791"/>
            <a:ext cx="2125682" cy="19119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Design/ Analysis of PRO/QOL/QOC in </a:t>
            </a:r>
          </a:p>
          <a:p>
            <a:pPr marL="342900" indent="-342900">
              <a:buAutoNum type="arabicPeriod"/>
            </a:pPr>
            <a:r>
              <a:rPr lang="en-US" dirty="0" smtClean="0"/>
              <a:t>Clinical trials</a:t>
            </a:r>
          </a:p>
          <a:p>
            <a:pPr marL="342900" indent="-342900">
              <a:buAutoNum type="arabicPeriod"/>
            </a:pPr>
            <a:r>
              <a:rPr lang="en-US" dirty="0" smtClean="0"/>
              <a:t>Observational studies</a:t>
            </a:r>
            <a:endParaRPr lang="en-US" dirty="0"/>
          </a:p>
        </p:txBody>
      </p:sp>
      <p:cxnSp>
        <p:nvCxnSpPr>
          <p:cNvPr id="61" name="Straight Arrow Connector 60"/>
          <p:cNvCxnSpPr/>
          <p:nvPr/>
        </p:nvCxnSpPr>
        <p:spPr>
          <a:xfrm flipH="1" flipV="1">
            <a:off x="4793672" y="3021033"/>
            <a:ext cx="5939" cy="30875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2" name="Rectangle 61"/>
          <p:cNvSpPr/>
          <p:nvPr/>
        </p:nvSpPr>
        <p:spPr>
          <a:xfrm>
            <a:off x="6004956" y="3234790"/>
            <a:ext cx="2529444" cy="286195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eriod"/>
            </a:pPr>
            <a:r>
              <a:rPr lang="en-US" dirty="0" smtClean="0"/>
              <a:t>Collection/analysis of Cost data</a:t>
            </a:r>
          </a:p>
          <a:p>
            <a:pPr marL="342900" indent="-342900">
              <a:buAutoNum type="arabicPeriod"/>
            </a:pPr>
            <a:r>
              <a:rPr lang="en-US" dirty="0" smtClean="0"/>
              <a:t> CEA using data from clinical trials</a:t>
            </a:r>
          </a:p>
          <a:p>
            <a:pPr marL="342900" indent="-342900">
              <a:buAutoNum type="arabicPeriod"/>
            </a:pPr>
            <a:r>
              <a:rPr lang="en-US" dirty="0" smtClean="0"/>
              <a:t>CEA using decision modeling:</a:t>
            </a:r>
          </a:p>
          <a:p>
            <a:pPr marL="342900" indent="-342900"/>
            <a:r>
              <a:rPr lang="en-US" dirty="0" smtClean="0"/>
              <a:t>(1) data/analysis for parameter input</a:t>
            </a:r>
          </a:p>
          <a:p>
            <a:pPr marL="342900" indent="-342900"/>
            <a:r>
              <a:rPr lang="en-US" dirty="0" smtClean="0"/>
              <a:t>(2) Validation study</a:t>
            </a:r>
          </a:p>
        </p:txBody>
      </p:sp>
      <p:sp>
        <p:nvSpPr>
          <p:cNvPr id="65" name="TextBox 64"/>
          <p:cNvSpPr txBox="1"/>
          <p:nvPr/>
        </p:nvSpPr>
        <p:spPr>
          <a:xfrm>
            <a:off x="971600" y="188640"/>
            <a:ext cx="6816436" cy="914400"/>
          </a:xfrm>
          <a:prstGeom prst="rect">
            <a:avLst/>
          </a:prstGeom>
          <a:noFill/>
        </p:spPr>
        <p:txBody>
          <a:bodyPr wrap="none" lIns="0" tIns="0" rIns="0" bIns="0" rtlCol="0">
            <a:noAutofit/>
          </a:bodyPr>
          <a:lstStyle/>
          <a:p>
            <a:pPr algn="ctr"/>
            <a:r>
              <a:rPr lang="en-US" sz="3600" dirty="0" smtClean="0"/>
              <a:t>Proposed </a:t>
            </a:r>
            <a:r>
              <a:rPr lang="en-US" sz="4400" dirty="0" smtClean="0"/>
              <a:t>Analytical</a:t>
            </a:r>
            <a:r>
              <a:rPr lang="en-US" sz="3600" dirty="0" smtClean="0"/>
              <a:t> Strategy Framework</a:t>
            </a:r>
          </a:p>
        </p:txBody>
      </p:sp>
      <p:cxnSp>
        <p:nvCxnSpPr>
          <p:cNvPr id="20" name="Straight Arrow Connector 19"/>
          <p:cNvCxnSpPr/>
          <p:nvPr/>
        </p:nvCxnSpPr>
        <p:spPr>
          <a:xfrm flipH="1" flipV="1">
            <a:off x="7251865" y="2985409"/>
            <a:ext cx="17813" cy="24938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0" y="6237312"/>
            <a:ext cx="9144000" cy="523220"/>
          </a:xfrm>
          <a:prstGeom prst="rect">
            <a:avLst/>
          </a:prstGeom>
          <a:noFill/>
          <a:ln>
            <a:solidFill>
              <a:srgbClr val="FF0000"/>
            </a:solidFill>
          </a:ln>
        </p:spPr>
        <p:txBody>
          <a:bodyPr wrap="square" rtlCol="0">
            <a:spAutoFit/>
          </a:bodyPr>
          <a:lstStyle/>
          <a:p>
            <a:pPr algn="ctr"/>
            <a:r>
              <a:rPr lang="en-US" sz="2800" b="1" dirty="0" smtClean="0">
                <a:solidFill>
                  <a:srgbClr val="FF0000"/>
                </a:solidFill>
              </a:rPr>
              <a:t>Statistical Methods: Is the data Robust? Relevant? Credible?  </a:t>
            </a:r>
            <a:endParaRPr lang="en-US" sz="2800" b="1" dirty="0">
              <a:solidFill>
                <a:srgbClr val="FF0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4900" dirty="0" smtClean="0"/>
              <a:t>Requirement</a:t>
            </a:r>
            <a:r>
              <a:rPr lang="en-US" dirty="0" smtClean="0"/>
              <a:t> and expectation from payers &amp; HTA bodies</a:t>
            </a:r>
            <a:endParaRPr lang="en-US" dirty="0"/>
          </a:p>
        </p:txBody>
      </p:sp>
      <p:sp>
        <p:nvSpPr>
          <p:cNvPr id="4" name="Rectangle 3"/>
          <p:cNvSpPr/>
          <p:nvPr/>
        </p:nvSpPr>
        <p:spPr>
          <a:xfrm>
            <a:off x="251520" y="5445224"/>
            <a:ext cx="8712968" cy="1387397"/>
          </a:xfrm>
          <a:prstGeom prst="rect">
            <a:avLst/>
          </a:prstGeom>
        </p:spPr>
        <p:txBody>
          <a:bodyPr vert="horz" lIns="91440" tIns="45720" rIns="91440" bIns="45720" rtlCol="0">
            <a:normAutofit/>
          </a:bodyPr>
          <a:lstStyle/>
          <a:p>
            <a:pPr marL="0" lvl="1">
              <a:spcBef>
                <a:spcPct val="20000"/>
              </a:spcBef>
            </a:pPr>
            <a:r>
              <a:rPr lang="en-US" dirty="0" smtClean="0"/>
              <a:t>When expectation are better formalize they could either </a:t>
            </a:r>
          </a:p>
          <a:p>
            <a:pPr marL="742950" lvl="1" indent="-285750">
              <a:spcBef>
                <a:spcPct val="20000"/>
              </a:spcBef>
              <a:buFont typeface="Arial" panose="020B0604020202020204" pitchFamily="34" charset="0"/>
              <a:buChar char="–"/>
            </a:pPr>
            <a:r>
              <a:rPr lang="en-US" dirty="0" smtClean="0"/>
              <a:t>be implemented in the decision framework (</a:t>
            </a:r>
            <a:r>
              <a:rPr lang="en-US" dirty="0" err="1" smtClean="0"/>
              <a:t>eg</a:t>
            </a:r>
            <a:r>
              <a:rPr lang="en-US" dirty="0" smtClean="0"/>
              <a:t>. probabilistic sensitivity analysis NICE)</a:t>
            </a:r>
          </a:p>
          <a:p>
            <a:pPr marL="742950" lvl="1" indent="-285750">
              <a:spcBef>
                <a:spcPct val="20000"/>
              </a:spcBef>
              <a:buFont typeface="Arial" panose="020B0604020202020204" pitchFamily="34" charset="0"/>
              <a:buChar char="–"/>
            </a:pPr>
            <a:r>
              <a:rPr lang="en-US" dirty="0" smtClean="0"/>
              <a:t>or lead to a guideline (network meta-analysis for HAS)</a:t>
            </a:r>
            <a:endParaRPr lang="en-US" dirty="0"/>
          </a:p>
        </p:txBody>
      </p:sp>
      <p:sp>
        <p:nvSpPr>
          <p:cNvPr id="7" name="Right Arrow 6"/>
          <p:cNvSpPr/>
          <p:nvPr/>
        </p:nvSpPr>
        <p:spPr>
          <a:xfrm>
            <a:off x="4644008" y="1340768"/>
            <a:ext cx="4392000" cy="3888432"/>
          </a:xfrm>
          <a:prstGeom prst="rightArrow">
            <a:avLst>
              <a:gd name="adj1" fmla="val 62434"/>
              <a:gd name="adj2" fmla="val 38233"/>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US" sz="2400" b="1" dirty="0" smtClean="0"/>
              <a:t>Expectations </a:t>
            </a:r>
          </a:p>
          <a:p>
            <a:pPr lvl="0"/>
            <a:r>
              <a:rPr lang="en-US" sz="2400" dirty="0" smtClean="0"/>
              <a:t>- </a:t>
            </a:r>
            <a:r>
              <a:rPr lang="en-US" dirty="0" smtClean="0"/>
              <a:t>not defined in documents and often implicit. </a:t>
            </a:r>
          </a:p>
          <a:p>
            <a:pPr lvl="0"/>
            <a:r>
              <a:rPr lang="en-US" dirty="0" smtClean="0"/>
              <a:t>- critical for a successful HTA application.</a:t>
            </a:r>
            <a:endParaRPr lang="en-US" dirty="0"/>
          </a:p>
        </p:txBody>
      </p:sp>
      <p:sp>
        <p:nvSpPr>
          <p:cNvPr id="10" name="Left Arrow 9"/>
          <p:cNvSpPr/>
          <p:nvPr/>
        </p:nvSpPr>
        <p:spPr>
          <a:xfrm>
            <a:off x="33609" y="1340768"/>
            <a:ext cx="4392000" cy="3888432"/>
          </a:xfrm>
          <a:prstGeom prst="leftArrow">
            <a:avLst>
              <a:gd name="adj1" fmla="val 62878"/>
              <a:gd name="adj2" fmla="val 38454"/>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US" sz="2400" b="1" dirty="0" smtClean="0"/>
              <a:t>Requirements </a:t>
            </a:r>
          </a:p>
          <a:p>
            <a:pPr lvl="0"/>
            <a:r>
              <a:rPr lang="en-US" sz="2000" dirty="0" smtClean="0"/>
              <a:t>- </a:t>
            </a:r>
            <a:r>
              <a:rPr lang="en-US" dirty="0" smtClean="0"/>
              <a:t>described in the decision framework analysis and guidance for applicant. </a:t>
            </a:r>
          </a:p>
          <a:p>
            <a:pPr lvl="0"/>
            <a:r>
              <a:rPr lang="en-US" dirty="0" smtClean="0"/>
              <a:t>-define the requested information and the acceptable methodology to generate evidences</a:t>
            </a:r>
            <a:endParaRPr lang="en-US" dirty="0"/>
          </a:p>
        </p:txBody>
      </p:sp>
    </p:spTree>
    <p:extLst>
      <p:ext uri="{BB962C8B-B14F-4D97-AF65-F5344CB8AC3E}">
        <p14:creationId xmlns="" xmlns:p14="http://schemas.microsoft.com/office/powerpoint/2010/main" val="4652278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Payers &amp; HTA Expectations</a:t>
            </a:r>
            <a:endParaRPr lang="en-US" dirty="0"/>
          </a:p>
        </p:txBody>
      </p:sp>
      <p:sp>
        <p:nvSpPr>
          <p:cNvPr id="3" name="Content Placeholder 2"/>
          <p:cNvSpPr>
            <a:spLocks noGrp="1"/>
          </p:cNvSpPr>
          <p:nvPr>
            <p:ph idx="1"/>
          </p:nvPr>
        </p:nvSpPr>
        <p:spPr>
          <a:xfrm>
            <a:off x="467544" y="1556793"/>
            <a:ext cx="8229600" cy="1224136"/>
          </a:xfrm>
        </p:spPr>
        <p:txBody>
          <a:bodyPr>
            <a:normAutofit/>
          </a:bodyPr>
          <a:lstStyle/>
          <a:p>
            <a:r>
              <a:rPr lang="en-US" sz="2400" dirty="0" smtClean="0"/>
              <a:t>The HTA expectation could be stated in a more or less specific way</a:t>
            </a:r>
          </a:p>
        </p:txBody>
      </p:sp>
      <p:graphicFrame>
        <p:nvGraphicFramePr>
          <p:cNvPr id="5" name="Diagram 4"/>
          <p:cNvGraphicFramePr/>
          <p:nvPr>
            <p:extLst>
              <p:ext uri="{D42A27DB-BD31-4B8C-83A1-F6EECF244321}">
                <p14:modId xmlns="" xmlns:p14="http://schemas.microsoft.com/office/powerpoint/2010/main" val="617301560"/>
              </p:ext>
            </p:extLst>
          </p:nvPr>
        </p:nvGraphicFramePr>
        <p:xfrm>
          <a:off x="861029" y="2348880"/>
          <a:ext cx="7560840" cy="29249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p:cNvSpPr/>
          <p:nvPr/>
        </p:nvSpPr>
        <p:spPr>
          <a:xfrm>
            <a:off x="464985" y="5373216"/>
            <a:ext cx="8352928" cy="2040324"/>
          </a:xfrm>
          <a:prstGeom prst="rect">
            <a:avLst/>
          </a:prstGeom>
        </p:spPr>
        <p:txBody>
          <a:bodyPr vert="horz" lIns="91440" tIns="45720" rIns="91440" bIns="45720" rtlCol="0">
            <a:normAutofit/>
          </a:bodyPr>
          <a:lstStyle/>
          <a:p>
            <a:pPr marL="342900" indent="-342900">
              <a:spcBef>
                <a:spcPct val="20000"/>
              </a:spcBef>
              <a:buFont typeface="Arial" panose="020B0604020202020204" pitchFamily="34" charset="0"/>
              <a:buChar char="•"/>
            </a:pPr>
            <a:r>
              <a:rPr lang="en-US" sz="2400" dirty="0" smtClean="0"/>
              <a:t>In the first case HTA express their concern and the way forward to address their concern, i</a:t>
            </a:r>
            <a:r>
              <a:rPr lang="en-US" sz="2400" dirty="0"/>
              <a:t>n</a:t>
            </a:r>
            <a:r>
              <a:rPr lang="en-US" sz="2400" dirty="0" smtClean="0"/>
              <a:t> the second case they do not provide guidance to address their concern.</a:t>
            </a:r>
            <a:endParaRPr lang="en-US" sz="2400" dirty="0"/>
          </a:p>
        </p:txBody>
      </p:sp>
    </p:spTree>
    <p:extLst>
      <p:ext uri="{BB962C8B-B14F-4D97-AF65-F5344CB8AC3E}">
        <p14:creationId xmlns="" xmlns:p14="http://schemas.microsoft.com/office/powerpoint/2010/main" val="232116301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(1/2)</a:t>
            </a:r>
            <a:endParaRPr lang="en-US" dirty="0"/>
          </a:p>
        </p:txBody>
      </p:sp>
      <p:sp>
        <p:nvSpPr>
          <p:cNvPr id="3" name="Content Placeholder 2"/>
          <p:cNvSpPr>
            <a:spLocks noGrp="1"/>
          </p:cNvSpPr>
          <p:nvPr>
            <p:ph idx="1"/>
          </p:nvPr>
        </p:nvSpPr>
        <p:spPr>
          <a:xfrm>
            <a:off x="457200" y="1600200"/>
            <a:ext cx="8435280" cy="4525963"/>
          </a:xfrm>
        </p:spPr>
        <p:txBody>
          <a:bodyPr>
            <a:normAutofit fontScale="92500" lnSpcReduction="10000"/>
          </a:bodyPr>
          <a:lstStyle/>
          <a:p>
            <a:r>
              <a:rPr lang="en-US" dirty="0" smtClean="0"/>
              <a:t>Develop and maintain an up-to-date understanding of methodological analytic requirements from HTA </a:t>
            </a:r>
          </a:p>
          <a:p>
            <a:r>
              <a:rPr lang="en-US" dirty="0" smtClean="0"/>
              <a:t>Watch dog on HTA expectations by surveying selected reports in selected countries</a:t>
            </a:r>
          </a:p>
          <a:p>
            <a:r>
              <a:rPr lang="en-US" dirty="0" smtClean="0"/>
              <a:t>Deep analysis of HTA reports related to company portfolio to </a:t>
            </a:r>
            <a:r>
              <a:rPr lang="en-US" dirty="0"/>
              <a:t>identify </a:t>
            </a:r>
            <a:r>
              <a:rPr lang="en-US" dirty="0" smtClean="0"/>
              <a:t>expectations specific to the disease area</a:t>
            </a:r>
          </a:p>
          <a:p>
            <a:r>
              <a:rPr lang="en-US" dirty="0" smtClean="0"/>
              <a:t>Organizing twice a year a one day HTA expert board to debrief current and future trends in HTA strategic analytic</a:t>
            </a:r>
          </a:p>
          <a:p>
            <a:pPr marL="0" indent="0">
              <a:buNone/>
            </a:pPr>
            <a:endParaRPr lang="en-US" dirty="0"/>
          </a:p>
        </p:txBody>
      </p:sp>
    </p:spTree>
    <p:extLst>
      <p:ext uri="{BB962C8B-B14F-4D97-AF65-F5344CB8AC3E}">
        <p14:creationId xmlns="" xmlns:p14="http://schemas.microsoft.com/office/powerpoint/2010/main" val="27551684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8229600" cy="1143000"/>
          </a:xfrm>
        </p:spPr>
        <p:txBody>
          <a:bodyPr>
            <a:normAutofit/>
          </a:bodyPr>
          <a:lstStyle/>
          <a:p>
            <a:r>
              <a:rPr lang="en-US" sz="3600" dirty="0" smtClean="0"/>
              <a:t>Evolution of Healthcare Decision Making</a:t>
            </a:r>
            <a:endParaRPr lang="en-US" sz="3600" dirty="0"/>
          </a:p>
        </p:txBody>
      </p:sp>
      <p:sp>
        <p:nvSpPr>
          <p:cNvPr id="4" name="Text Placeholder 3"/>
          <p:cNvSpPr>
            <a:spLocks noGrp="1"/>
          </p:cNvSpPr>
          <p:nvPr>
            <p:ph type="body" idx="1"/>
          </p:nvPr>
        </p:nvSpPr>
        <p:spPr>
          <a:xfrm>
            <a:off x="467544" y="1349078"/>
            <a:ext cx="2458616" cy="494533"/>
          </a:xfrm>
          <a:solidFill>
            <a:schemeClr val="tx2">
              <a:lumMod val="20000"/>
              <a:lumOff val="80000"/>
            </a:schemeClr>
          </a:solidFill>
          <a:ln>
            <a:solidFill>
              <a:srgbClr val="0070C0"/>
            </a:solidFill>
          </a:ln>
        </p:spPr>
        <p:txBody>
          <a:bodyPr/>
          <a:lstStyle/>
          <a:p>
            <a:pPr algn="ctr"/>
            <a:r>
              <a:rPr lang="en-US" dirty="0" smtClean="0"/>
              <a:t>Regulators</a:t>
            </a:r>
            <a:endParaRPr lang="en-US" dirty="0"/>
          </a:p>
        </p:txBody>
      </p:sp>
      <p:sp>
        <p:nvSpPr>
          <p:cNvPr id="5" name="Content Placeholder 4"/>
          <p:cNvSpPr>
            <a:spLocks noGrp="1"/>
          </p:cNvSpPr>
          <p:nvPr>
            <p:ph sz="half" idx="2"/>
          </p:nvPr>
        </p:nvSpPr>
        <p:spPr>
          <a:xfrm>
            <a:off x="467544" y="1988840"/>
            <a:ext cx="2458616" cy="3054325"/>
          </a:xfrm>
          <a:solidFill>
            <a:schemeClr val="tx2">
              <a:lumMod val="20000"/>
              <a:lumOff val="80000"/>
            </a:schemeClr>
          </a:solidFill>
          <a:ln>
            <a:solidFill>
              <a:schemeClr val="accent1">
                <a:lumMod val="40000"/>
                <a:lumOff val="60000"/>
              </a:schemeClr>
            </a:solidFill>
          </a:ln>
        </p:spPr>
        <p:txBody>
          <a:bodyPr/>
          <a:lstStyle/>
          <a:p>
            <a:pPr>
              <a:buNone/>
            </a:pPr>
            <a:r>
              <a:rPr lang="en-US" dirty="0" smtClean="0"/>
              <a:t>Clinical</a:t>
            </a:r>
          </a:p>
          <a:p>
            <a:r>
              <a:rPr lang="en-US" dirty="0" smtClean="0"/>
              <a:t>Efficacy</a:t>
            </a:r>
          </a:p>
          <a:p>
            <a:r>
              <a:rPr lang="en-US" dirty="0" smtClean="0"/>
              <a:t>Safety</a:t>
            </a:r>
            <a:endParaRPr lang="en-US" dirty="0"/>
          </a:p>
        </p:txBody>
      </p:sp>
      <p:sp>
        <p:nvSpPr>
          <p:cNvPr id="8" name="Text Placeholder 3"/>
          <p:cNvSpPr>
            <a:spLocks noGrp="1"/>
          </p:cNvSpPr>
          <p:nvPr>
            <p:ph type="body" idx="1"/>
          </p:nvPr>
        </p:nvSpPr>
        <p:spPr>
          <a:xfrm>
            <a:off x="3409528" y="1340768"/>
            <a:ext cx="2458616" cy="494533"/>
          </a:xfrm>
          <a:solidFill>
            <a:schemeClr val="tx2">
              <a:lumMod val="40000"/>
              <a:lumOff val="60000"/>
            </a:schemeClr>
          </a:solidFill>
          <a:ln>
            <a:solidFill>
              <a:srgbClr val="0070C0"/>
            </a:solidFill>
          </a:ln>
        </p:spPr>
        <p:txBody>
          <a:bodyPr/>
          <a:lstStyle/>
          <a:p>
            <a:pPr algn="ctr"/>
            <a:r>
              <a:rPr lang="en-US" dirty="0" smtClean="0"/>
              <a:t>Payers</a:t>
            </a:r>
            <a:endParaRPr lang="en-US" dirty="0"/>
          </a:p>
        </p:txBody>
      </p:sp>
      <p:sp>
        <p:nvSpPr>
          <p:cNvPr id="9" name="Content Placeholder 4"/>
          <p:cNvSpPr>
            <a:spLocks noGrp="1"/>
          </p:cNvSpPr>
          <p:nvPr>
            <p:ph sz="half" idx="2"/>
          </p:nvPr>
        </p:nvSpPr>
        <p:spPr>
          <a:xfrm>
            <a:off x="3409528" y="1980530"/>
            <a:ext cx="2458616" cy="3054325"/>
          </a:xfrm>
          <a:solidFill>
            <a:schemeClr val="tx2">
              <a:lumMod val="40000"/>
              <a:lumOff val="60000"/>
            </a:schemeClr>
          </a:solidFill>
          <a:ln>
            <a:solidFill>
              <a:srgbClr val="0070C0"/>
            </a:solidFill>
          </a:ln>
        </p:spPr>
        <p:txBody>
          <a:bodyPr/>
          <a:lstStyle/>
          <a:p>
            <a:pPr>
              <a:buNone/>
            </a:pPr>
            <a:r>
              <a:rPr lang="en-US" dirty="0" smtClean="0"/>
              <a:t>Economic</a:t>
            </a:r>
          </a:p>
          <a:p>
            <a:r>
              <a:rPr lang="en-US" dirty="0" smtClean="0"/>
              <a:t>Cost of Illness</a:t>
            </a:r>
          </a:p>
          <a:p>
            <a:r>
              <a:rPr lang="en-US" dirty="0" smtClean="0"/>
              <a:t>Resource Use</a:t>
            </a:r>
          </a:p>
          <a:p>
            <a:r>
              <a:rPr lang="en-US" dirty="0" smtClean="0"/>
              <a:t>Cost-effectiveness</a:t>
            </a:r>
          </a:p>
          <a:p>
            <a:r>
              <a:rPr lang="en-US" dirty="0" smtClean="0"/>
              <a:t>Budget Impact</a:t>
            </a:r>
            <a:endParaRPr lang="en-US" dirty="0"/>
          </a:p>
        </p:txBody>
      </p:sp>
      <p:sp>
        <p:nvSpPr>
          <p:cNvPr id="10" name="Text Placeholder 3"/>
          <p:cNvSpPr>
            <a:spLocks noGrp="1"/>
          </p:cNvSpPr>
          <p:nvPr>
            <p:ph type="body" idx="1"/>
          </p:nvPr>
        </p:nvSpPr>
        <p:spPr>
          <a:xfrm>
            <a:off x="6372200" y="1340768"/>
            <a:ext cx="2458616" cy="494533"/>
          </a:xfrm>
          <a:solidFill>
            <a:schemeClr val="accent1">
              <a:lumMod val="60000"/>
              <a:lumOff val="40000"/>
            </a:schemeClr>
          </a:solidFill>
          <a:ln>
            <a:solidFill>
              <a:srgbClr val="0070C0"/>
            </a:solidFill>
          </a:ln>
        </p:spPr>
        <p:txBody>
          <a:bodyPr/>
          <a:lstStyle/>
          <a:p>
            <a:pPr algn="ctr"/>
            <a:r>
              <a:rPr lang="en-US" dirty="0" smtClean="0"/>
              <a:t>Patients/Society</a:t>
            </a:r>
            <a:endParaRPr lang="en-US" dirty="0"/>
          </a:p>
        </p:txBody>
      </p:sp>
      <p:sp>
        <p:nvSpPr>
          <p:cNvPr id="11" name="Content Placeholder 4"/>
          <p:cNvSpPr>
            <a:spLocks noGrp="1"/>
          </p:cNvSpPr>
          <p:nvPr>
            <p:ph sz="half" idx="2"/>
          </p:nvPr>
        </p:nvSpPr>
        <p:spPr>
          <a:xfrm>
            <a:off x="6372200" y="1980530"/>
            <a:ext cx="2458616" cy="3054325"/>
          </a:xfrm>
          <a:solidFill>
            <a:schemeClr val="accent1">
              <a:lumMod val="60000"/>
              <a:lumOff val="40000"/>
            </a:schemeClr>
          </a:solidFill>
          <a:ln>
            <a:solidFill>
              <a:srgbClr val="0070C0"/>
            </a:solidFill>
          </a:ln>
        </p:spPr>
        <p:txBody>
          <a:bodyPr/>
          <a:lstStyle/>
          <a:p>
            <a:pPr>
              <a:buNone/>
            </a:pPr>
            <a:r>
              <a:rPr lang="en-US" dirty="0" smtClean="0"/>
              <a:t>Humanistic</a:t>
            </a:r>
          </a:p>
          <a:p>
            <a:r>
              <a:rPr lang="en-US" dirty="0" err="1" smtClean="0"/>
              <a:t>HRQoL</a:t>
            </a:r>
            <a:endParaRPr lang="en-US" dirty="0" smtClean="0"/>
          </a:p>
          <a:p>
            <a:r>
              <a:rPr lang="en-US" dirty="0" smtClean="0"/>
              <a:t>Patient Satisfaction</a:t>
            </a:r>
          </a:p>
          <a:p>
            <a:r>
              <a:rPr lang="en-US" dirty="0" smtClean="0"/>
              <a:t>Preferences</a:t>
            </a:r>
          </a:p>
          <a:p>
            <a:r>
              <a:rPr lang="en-US" dirty="0" smtClean="0"/>
              <a:t>Productivity</a:t>
            </a:r>
            <a:endParaRPr lang="en-US" dirty="0"/>
          </a:p>
        </p:txBody>
      </p:sp>
      <p:sp>
        <p:nvSpPr>
          <p:cNvPr id="12" name="Cross 11"/>
          <p:cNvSpPr/>
          <p:nvPr/>
        </p:nvSpPr>
        <p:spPr>
          <a:xfrm>
            <a:off x="2915816" y="2708920"/>
            <a:ext cx="432048" cy="504056"/>
          </a:xfrm>
          <a:prstGeom prst="plus">
            <a:avLst>
              <a:gd name="adj" fmla="val 374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ross 12"/>
          <p:cNvSpPr/>
          <p:nvPr/>
        </p:nvSpPr>
        <p:spPr>
          <a:xfrm>
            <a:off x="5940152" y="2708920"/>
            <a:ext cx="432048" cy="504056"/>
          </a:xfrm>
          <a:prstGeom prst="plus">
            <a:avLst>
              <a:gd name="adj" fmla="val 374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Arrow 13"/>
          <p:cNvSpPr/>
          <p:nvPr/>
        </p:nvSpPr>
        <p:spPr>
          <a:xfrm>
            <a:off x="251520" y="5301208"/>
            <a:ext cx="8712968" cy="8640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smtClean="0"/>
              <a:t>1970-80’s                                               1990-00’s                                  2010-20’s</a:t>
            </a:r>
            <a:endParaRPr lang="en-US" b="1"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bg/>
                                          </p:spTgt>
                                        </p:tgtEl>
                                        <p:attrNameLst>
                                          <p:attrName>style.visibility</p:attrName>
                                        </p:attrNameLst>
                                      </p:cBhvr>
                                      <p:to>
                                        <p:strVal val="visible"/>
                                      </p:to>
                                    </p:set>
                                    <p:animEffect transition="in" filter="blinds(horizontal)">
                                      <p:cBhvr>
                                        <p:cTn id="7" dur="500"/>
                                        <p:tgtEl>
                                          <p:spTgt spid="8">
                                            <p:bg/>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blinds(horizontal)">
                                      <p:cBhvr>
                                        <p:cTn id="10" dur="500"/>
                                        <p:tgtEl>
                                          <p:spTgt spid="8">
                                            <p:txEl>
                                              <p:pRg st="0" end="0"/>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9">
                                            <p:bg/>
                                          </p:spTgt>
                                        </p:tgtEl>
                                        <p:attrNameLst>
                                          <p:attrName>style.visibility</p:attrName>
                                        </p:attrNameLst>
                                      </p:cBhvr>
                                      <p:to>
                                        <p:strVal val="visible"/>
                                      </p:to>
                                    </p:set>
                                    <p:animEffect transition="in" filter="blinds(horizontal)">
                                      <p:cBhvr>
                                        <p:cTn id="13" dur="500"/>
                                        <p:tgtEl>
                                          <p:spTgt spid="9">
                                            <p:bg/>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9">
                                            <p:txEl>
                                              <p:pRg st="0" end="0"/>
                                            </p:txEl>
                                          </p:spTgt>
                                        </p:tgtEl>
                                        <p:attrNameLst>
                                          <p:attrName>style.visibility</p:attrName>
                                        </p:attrNameLst>
                                      </p:cBhvr>
                                      <p:to>
                                        <p:strVal val="visible"/>
                                      </p:to>
                                    </p:set>
                                    <p:animEffect transition="in" filter="blinds(horizontal)">
                                      <p:cBhvr>
                                        <p:cTn id="16" dur="500"/>
                                        <p:tgtEl>
                                          <p:spTgt spid="9">
                                            <p:txEl>
                                              <p:pRg st="0" end="0"/>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animEffect transition="in" filter="blinds(horizontal)">
                                      <p:cBhvr>
                                        <p:cTn id="19" dur="500"/>
                                        <p:tgtEl>
                                          <p:spTgt spid="9">
                                            <p:txEl>
                                              <p:pRg st="1" end="1"/>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9">
                                            <p:txEl>
                                              <p:pRg st="2" end="2"/>
                                            </p:txEl>
                                          </p:spTgt>
                                        </p:tgtEl>
                                        <p:attrNameLst>
                                          <p:attrName>style.visibility</p:attrName>
                                        </p:attrNameLst>
                                      </p:cBhvr>
                                      <p:to>
                                        <p:strVal val="visible"/>
                                      </p:to>
                                    </p:set>
                                    <p:animEffect transition="in" filter="blinds(horizontal)">
                                      <p:cBhvr>
                                        <p:cTn id="22" dur="500"/>
                                        <p:tgtEl>
                                          <p:spTgt spid="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xEl>
                                              <p:pRg st="3" end="3"/>
                                            </p:txEl>
                                          </p:spTgt>
                                        </p:tgtEl>
                                        <p:attrNameLst>
                                          <p:attrName>style.visibility</p:attrName>
                                        </p:attrNameLst>
                                      </p:cBhvr>
                                      <p:to>
                                        <p:strVal val="visible"/>
                                      </p:to>
                                    </p:set>
                                    <p:animEffect transition="in" filter="blinds(horizontal)">
                                      <p:cBhvr>
                                        <p:cTn id="27" dur="500"/>
                                        <p:tgtEl>
                                          <p:spTgt spid="9">
                                            <p:txEl>
                                              <p:pRg st="3" end="3"/>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9">
                                            <p:txEl>
                                              <p:pRg st="4" end="4"/>
                                            </p:txEl>
                                          </p:spTgt>
                                        </p:tgtEl>
                                        <p:attrNameLst>
                                          <p:attrName>style.visibility</p:attrName>
                                        </p:attrNameLst>
                                      </p:cBhvr>
                                      <p:to>
                                        <p:strVal val="visible"/>
                                      </p:to>
                                    </p:set>
                                    <p:animEffect transition="in" filter="blinds(horizontal)">
                                      <p:cBhvr>
                                        <p:cTn id="30" dur="500"/>
                                        <p:tgtEl>
                                          <p:spTgt spid="9">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0">
                                            <p:bg/>
                                          </p:spTgt>
                                        </p:tgtEl>
                                        <p:attrNameLst>
                                          <p:attrName>style.visibility</p:attrName>
                                        </p:attrNameLst>
                                      </p:cBhvr>
                                      <p:to>
                                        <p:strVal val="visible"/>
                                      </p:to>
                                    </p:set>
                                    <p:animEffect transition="in" filter="blinds(horizontal)">
                                      <p:cBhvr>
                                        <p:cTn id="35" dur="500"/>
                                        <p:tgtEl>
                                          <p:spTgt spid="10">
                                            <p:bg/>
                                          </p:spTgt>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10">
                                            <p:txEl>
                                              <p:pRg st="0" end="0"/>
                                            </p:txEl>
                                          </p:spTgt>
                                        </p:tgtEl>
                                        <p:attrNameLst>
                                          <p:attrName>style.visibility</p:attrName>
                                        </p:attrNameLst>
                                      </p:cBhvr>
                                      <p:to>
                                        <p:strVal val="visible"/>
                                      </p:to>
                                    </p:set>
                                    <p:animEffect transition="in" filter="blinds(horizontal)">
                                      <p:cBhvr>
                                        <p:cTn id="38" dur="500"/>
                                        <p:tgtEl>
                                          <p:spTgt spid="10">
                                            <p:txEl>
                                              <p:pRg st="0" end="0"/>
                                            </p:txEl>
                                          </p:spTgt>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11">
                                            <p:bg/>
                                          </p:spTgt>
                                        </p:tgtEl>
                                        <p:attrNameLst>
                                          <p:attrName>style.visibility</p:attrName>
                                        </p:attrNameLst>
                                      </p:cBhvr>
                                      <p:to>
                                        <p:strVal val="visible"/>
                                      </p:to>
                                    </p:set>
                                    <p:animEffect transition="in" filter="blinds(horizontal)">
                                      <p:cBhvr>
                                        <p:cTn id="41" dur="500"/>
                                        <p:tgtEl>
                                          <p:spTgt spid="11">
                                            <p:bg/>
                                          </p:spTgt>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11">
                                            <p:txEl>
                                              <p:pRg st="0" end="0"/>
                                            </p:txEl>
                                          </p:spTgt>
                                        </p:tgtEl>
                                        <p:attrNameLst>
                                          <p:attrName>style.visibility</p:attrName>
                                        </p:attrNameLst>
                                      </p:cBhvr>
                                      <p:to>
                                        <p:strVal val="visible"/>
                                      </p:to>
                                    </p:set>
                                    <p:animEffect transition="in" filter="blinds(horizontal)">
                                      <p:cBhvr>
                                        <p:cTn id="44" dur="500"/>
                                        <p:tgtEl>
                                          <p:spTgt spid="11">
                                            <p:txEl>
                                              <p:pRg st="0" end="0"/>
                                            </p:txEl>
                                          </p:spTgt>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11">
                                            <p:txEl>
                                              <p:pRg st="1" end="1"/>
                                            </p:txEl>
                                          </p:spTgt>
                                        </p:tgtEl>
                                        <p:attrNameLst>
                                          <p:attrName>style.visibility</p:attrName>
                                        </p:attrNameLst>
                                      </p:cBhvr>
                                      <p:to>
                                        <p:strVal val="visible"/>
                                      </p:to>
                                    </p:set>
                                    <p:animEffect transition="in" filter="blinds(horizontal)">
                                      <p:cBhvr>
                                        <p:cTn id="47" dur="500"/>
                                        <p:tgtEl>
                                          <p:spTgt spid="11">
                                            <p:txEl>
                                              <p:pRg st="1" end="1"/>
                                            </p:txEl>
                                          </p:spTgt>
                                        </p:tgtEl>
                                      </p:cBhvr>
                                    </p:animEffect>
                                  </p:childTnLst>
                                </p:cTn>
                              </p:par>
                              <p:par>
                                <p:cTn id="48" presetID="3" presetClass="entr" presetSubtype="10" fill="hold" grpId="0" nodeType="withEffect">
                                  <p:stCondLst>
                                    <p:cond delay="0"/>
                                  </p:stCondLst>
                                  <p:childTnLst>
                                    <p:set>
                                      <p:cBhvr>
                                        <p:cTn id="49" dur="1" fill="hold">
                                          <p:stCondLst>
                                            <p:cond delay="0"/>
                                          </p:stCondLst>
                                        </p:cTn>
                                        <p:tgtEl>
                                          <p:spTgt spid="11">
                                            <p:txEl>
                                              <p:pRg st="2" end="2"/>
                                            </p:txEl>
                                          </p:spTgt>
                                        </p:tgtEl>
                                        <p:attrNameLst>
                                          <p:attrName>style.visibility</p:attrName>
                                        </p:attrNameLst>
                                      </p:cBhvr>
                                      <p:to>
                                        <p:strVal val="visible"/>
                                      </p:to>
                                    </p:set>
                                    <p:animEffect transition="in" filter="blinds(horizontal)">
                                      <p:cBhvr>
                                        <p:cTn id="50" dur="500"/>
                                        <p:tgtEl>
                                          <p:spTgt spid="11">
                                            <p:txEl>
                                              <p:pRg st="2" end="2"/>
                                            </p:txEl>
                                          </p:spTgt>
                                        </p:tgtEl>
                                      </p:cBhvr>
                                    </p:animEffect>
                                  </p:childTnLst>
                                </p:cTn>
                              </p:par>
                              <p:par>
                                <p:cTn id="51" presetID="3" presetClass="entr" presetSubtype="10" fill="hold" grpId="0" nodeType="withEffect">
                                  <p:stCondLst>
                                    <p:cond delay="0"/>
                                  </p:stCondLst>
                                  <p:childTnLst>
                                    <p:set>
                                      <p:cBhvr>
                                        <p:cTn id="52" dur="1" fill="hold">
                                          <p:stCondLst>
                                            <p:cond delay="0"/>
                                          </p:stCondLst>
                                        </p:cTn>
                                        <p:tgtEl>
                                          <p:spTgt spid="11">
                                            <p:txEl>
                                              <p:pRg st="3" end="3"/>
                                            </p:txEl>
                                          </p:spTgt>
                                        </p:tgtEl>
                                        <p:attrNameLst>
                                          <p:attrName>style.visibility</p:attrName>
                                        </p:attrNameLst>
                                      </p:cBhvr>
                                      <p:to>
                                        <p:strVal val="visible"/>
                                      </p:to>
                                    </p:set>
                                    <p:animEffect transition="in" filter="blinds(horizontal)">
                                      <p:cBhvr>
                                        <p:cTn id="53" dur="500"/>
                                        <p:tgtEl>
                                          <p:spTgt spid="11">
                                            <p:txEl>
                                              <p:pRg st="3" end="3"/>
                                            </p:txEl>
                                          </p:spTgt>
                                        </p:tgtEl>
                                      </p:cBhvr>
                                    </p:animEffect>
                                  </p:childTnLst>
                                </p:cTn>
                              </p:par>
                              <p:par>
                                <p:cTn id="54" presetID="3" presetClass="entr" presetSubtype="10" fill="hold" grpId="0" nodeType="withEffect">
                                  <p:stCondLst>
                                    <p:cond delay="0"/>
                                  </p:stCondLst>
                                  <p:childTnLst>
                                    <p:set>
                                      <p:cBhvr>
                                        <p:cTn id="55" dur="1" fill="hold">
                                          <p:stCondLst>
                                            <p:cond delay="0"/>
                                          </p:stCondLst>
                                        </p:cTn>
                                        <p:tgtEl>
                                          <p:spTgt spid="11">
                                            <p:txEl>
                                              <p:pRg st="4" end="4"/>
                                            </p:txEl>
                                          </p:spTgt>
                                        </p:tgtEl>
                                        <p:attrNameLst>
                                          <p:attrName>style.visibility</p:attrName>
                                        </p:attrNameLst>
                                      </p:cBhvr>
                                      <p:to>
                                        <p:strVal val="visible"/>
                                      </p:to>
                                    </p:set>
                                    <p:animEffect transition="in" filter="blinds(horizontal)">
                                      <p:cBhvr>
                                        <p:cTn id="56" dur="500"/>
                                        <p:tgtEl>
                                          <p:spTgt spid="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animBg="1"/>
      <p:bldP spid="9" grpId="0" uiExpand="1" build="p" animBg="1"/>
      <p:bldP spid="10" grpId="0" uiExpand="1" build="p" animBg="1"/>
      <p:bldP spid="11" grpId="0" uiExpand="1" build="p"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Process 2/2</a:t>
            </a:r>
            <a:endParaRPr lang="en-US" dirty="0"/>
          </a:p>
        </p:txBody>
      </p:sp>
      <p:sp>
        <p:nvSpPr>
          <p:cNvPr id="3" name="Content Placeholder 2"/>
          <p:cNvSpPr>
            <a:spLocks noGrp="1"/>
          </p:cNvSpPr>
          <p:nvPr>
            <p:ph idx="1"/>
          </p:nvPr>
        </p:nvSpPr>
        <p:spPr>
          <a:xfrm>
            <a:off x="107504" y="1600200"/>
            <a:ext cx="9036496" cy="4525963"/>
          </a:xfrm>
        </p:spPr>
        <p:txBody>
          <a:bodyPr>
            <a:normAutofit fontScale="85000" lnSpcReduction="10000"/>
          </a:bodyPr>
          <a:lstStyle/>
          <a:p>
            <a:r>
              <a:rPr lang="en-US" dirty="0" smtClean="0"/>
              <a:t>Establish non product specific analytic landscape</a:t>
            </a:r>
          </a:p>
          <a:p>
            <a:r>
              <a:rPr lang="en-US" dirty="0" smtClean="0"/>
              <a:t>Establish product specific analytic landscape</a:t>
            </a:r>
          </a:p>
          <a:p>
            <a:r>
              <a:rPr lang="en-US" dirty="0" smtClean="0"/>
              <a:t>Consolidate the analytic landscape</a:t>
            </a:r>
          </a:p>
          <a:p>
            <a:r>
              <a:rPr lang="en-US" dirty="0" smtClean="0"/>
              <a:t>Strategic analytic recommendations</a:t>
            </a:r>
          </a:p>
          <a:p>
            <a:r>
              <a:rPr lang="en-US" dirty="0" smtClean="0"/>
              <a:t>Identify the impact of strategic recommendations on the evidence generation and feed Evidence generation team</a:t>
            </a:r>
          </a:p>
          <a:p>
            <a:pPr lvl="1"/>
            <a:r>
              <a:rPr lang="en-US" dirty="0" smtClean="0"/>
              <a:t>Clinical</a:t>
            </a:r>
          </a:p>
          <a:p>
            <a:pPr lvl="1"/>
            <a:r>
              <a:rPr lang="en-US" dirty="0" smtClean="0"/>
              <a:t>Outcomes</a:t>
            </a:r>
          </a:p>
          <a:p>
            <a:r>
              <a:rPr lang="en-US" dirty="0" smtClean="0"/>
              <a:t>Integration of the analytic strategic considerations in the global evidence </a:t>
            </a:r>
            <a:r>
              <a:rPr lang="en-US" dirty="0"/>
              <a:t>development </a:t>
            </a:r>
            <a:r>
              <a:rPr lang="en-US" dirty="0" smtClean="0"/>
              <a:t>plan</a:t>
            </a:r>
            <a:endParaRPr lang="en-US" dirty="0"/>
          </a:p>
        </p:txBody>
      </p:sp>
    </p:spTree>
    <p:extLst>
      <p:ext uri="{BB962C8B-B14F-4D97-AF65-F5344CB8AC3E}">
        <p14:creationId xmlns="" xmlns:p14="http://schemas.microsoft.com/office/powerpoint/2010/main" val="243382869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2"/>
          <p:cNvSpPr>
            <a:spLocks noGrp="1"/>
          </p:cNvSpPr>
          <p:nvPr>
            <p:ph type="title"/>
          </p:nvPr>
        </p:nvSpPr>
        <p:spPr>
          <a:xfrm>
            <a:off x="395536" y="-243408"/>
            <a:ext cx="8568952" cy="1143000"/>
          </a:xfrm>
        </p:spPr>
        <p:txBody>
          <a:bodyPr>
            <a:normAutofit fontScale="90000"/>
          </a:bodyPr>
          <a:lstStyle/>
          <a:p>
            <a:pPr eaLnBrk="1" hangingPunct="1"/>
            <a:r>
              <a:rPr lang="en-US" sz="4900" dirty="0" err="1" smtClean="0"/>
              <a:t>Pharma</a:t>
            </a:r>
            <a:r>
              <a:rPr lang="en-US" dirty="0" smtClean="0"/>
              <a:t> Business Model: Then and Now </a:t>
            </a:r>
          </a:p>
        </p:txBody>
      </p:sp>
      <p:sp>
        <p:nvSpPr>
          <p:cNvPr id="34820" name="Slide Number Placeholder 5"/>
          <p:cNvSpPr>
            <a:spLocks noGrp="1"/>
          </p:cNvSpPr>
          <p:nvPr>
            <p:ph type="sldNum"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D34EAF8-4574-4C62-A7D0-2D66225C0B1D}" type="slidenum">
              <a:rPr lang="en-US" smtClean="0"/>
              <a:pPr fontAlgn="base">
                <a:spcBef>
                  <a:spcPct val="0"/>
                </a:spcBef>
                <a:spcAft>
                  <a:spcPct val="0"/>
                </a:spcAft>
                <a:defRPr/>
              </a:pPr>
              <a:t>31</a:t>
            </a:fld>
            <a:r>
              <a:rPr lang="en-US" sz="1200" smtClean="0"/>
              <a:t>         </a:t>
            </a:r>
          </a:p>
        </p:txBody>
      </p:sp>
      <p:graphicFrame>
        <p:nvGraphicFramePr>
          <p:cNvPr id="7" name="Content Placeholder 6"/>
          <p:cNvGraphicFramePr>
            <a:graphicFrameLocks noGrp="1"/>
          </p:cNvGraphicFramePr>
          <p:nvPr>
            <p:ph idx="1"/>
          </p:nvPr>
        </p:nvGraphicFramePr>
        <p:xfrm>
          <a:off x="304801" y="1052736"/>
          <a:ext cx="8443663" cy="4608513"/>
        </p:xfrm>
        <a:graphic>
          <a:graphicData uri="http://schemas.openxmlformats.org/drawingml/2006/table">
            <a:tbl>
              <a:tblPr/>
              <a:tblGrid>
                <a:gridCol w="1362970"/>
                <a:gridCol w="1681494"/>
                <a:gridCol w="2476288"/>
                <a:gridCol w="2922911"/>
              </a:tblGrid>
              <a:tr h="7358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rgbClr val="FFFFFF"/>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FF"/>
                          </a:solidFill>
                          <a:effectLst/>
                          <a:latin typeface="Arial" pitchFamily="34" charset="0"/>
                          <a:cs typeface="Arial" pitchFamily="34" charset="0"/>
                        </a:rPr>
                        <a:t>Old Business Model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FFFF"/>
                          </a:solidFill>
                          <a:effectLst/>
                          <a:latin typeface="Arial" pitchFamily="34" charset="0"/>
                          <a:cs typeface="Arial" pitchFamily="34" charset="0"/>
                        </a:rPr>
                        <a:t>New Business Model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FFFF"/>
                          </a:solidFill>
                          <a:effectLst/>
                          <a:latin typeface="Arial" pitchFamily="34" charset="0"/>
                          <a:cs typeface="Arial" pitchFamily="34" charset="0"/>
                        </a:rPr>
                        <a:t>Methods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r>
              <a:tr h="147162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pitchFamily="34" charset="0"/>
                          <a:cs typeface="Arial" pitchFamily="34" charset="0"/>
                        </a:rPr>
                        <a:t>R&amp;D go/no-go decisions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DCECD"/>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smtClean="0">
                          <a:ln>
                            <a:noFill/>
                          </a:ln>
                          <a:solidFill>
                            <a:srgbClr val="000000"/>
                          </a:solidFill>
                          <a:effectLst/>
                          <a:latin typeface="Arial" pitchFamily="34" charset="0"/>
                          <a:cs typeface="Arial" pitchFamily="34" charset="0"/>
                        </a:rPr>
                        <a:t>Safety</a:t>
                      </a:r>
                    </a:p>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smtClean="0">
                          <a:ln>
                            <a:noFill/>
                          </a:ln>
                          <a:solidFill>
                            <a:srgbClr val="000000"/>
                          </a:solidFill>
                          <a:effectLst/>
                          <a:latin typeface="Arial" pitchFamily="34" charset="0"/>
                          <a:cs typeface="Arial" pitchFamily="34" charset="0"/>
                        </a:rPr>
                        <a:t>Efficacy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DCECD"/>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 Safety</a:t>
                      </a:r>
                    </a:p>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 Efficacy</a:t>
                      </a:r>
                    </a:p>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 Reimbursability/Value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DCECD"/>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kern="1200" cap="none" normalizeH="0" baseline="0" dirty="0" smtClean="0">
                          <a:ln>
                            <a:noFill/>
                          </a:ln>
                          <a:solidFill>
                            <a:srgbClr val="000000"/>
                          </a:solidFill>
                          <a:effectLst/>
                          <a:latin typeface="Arial" pitchFamily="34" charset="0"/>
                          <a:ea typeface="+mn-ea"/>
                          <a:cs typeface="Arial" pitchFamily="34" charset="0"/>
                        </a:rPr>
                        <a:t>Factor analysis and structural equation modeling, principal component analysis, partial least squares regression, analysis of non-experimental data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DCECD"/>
                    </a:solidFill>
                  </a:tcPr>
                </a:tc>
              </a:tr>
              <a:tr h="92944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pitchFamily="34" charset="0"/>
                          <a:cs typeface="Arial" pitchFamily="34" charset="0"/>
                        </a:rPr>
                        <a:t>Efficacy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smtClean="0">
                          <a:ln>
                            <a:noFill/>
                          </a:ln>
                          <a:solidFill>
                            <a:srgbClr val="000000"/>
                          </a:solidFill>
                          <a:effectLst/>
                          <a:latin typeface="Arial" pitchFamily="34" charset="0"/>
                          <a:cs typeface="Arial" pitchFamily="34" charset="0"/>
                        </a:rPr>
                        <a:t>Relative efficacy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 Comparative effectiveness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kern="1200" cap="none" normalizeH="0" baseline="0" dirty="0" smtClean="0">
                          <a:ln>
                            <a:noFill/>
                          </a:ln>
                          <a:solidFill>
                            <a:srgbClr val="000000"/>
                          </a:solidFill>
                          <a:effectLst/>
                          <a:latin typeface="Arial" pitchFamily="34" charset="0"/>
                          <a:ea typeface="+mn-ea"/>
                          <a:cs typeface="Arial" pitchFamily="34" charset="0"/>
                        </a:rPr>
                        <a:t>Kaplan-Meier analysis, Cox-survival regression models, mixed effect survival models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r>
              <a:tr h="147162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pitchFamily="34" charset="0"/>
                          <a:cs typeface="Arial" pitchFamily="34" charset="0"/>
                        </a:rPr>
                        <a:t>Price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DCECD"/>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Free pricing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DCECD"/>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 Value-based pricing</a:t>
                      </a:r>
                    </a:p>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 Cost effectiveness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DCECD"/>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kern="1200" cap="none" normalizeH="0" baseline="0" dirty="0" smtClean="0">
                          <a:ln>
                            <a:noFill/>
                          </a:ln>
                          <a:solidFill>
                            <a:srgbClr val="000000"/>
                          </a:solidFill>
                          <a:effectLst/>
                          <a:latin typeface="Arial" pitchFamily="34" charset="0"/>
                          <a:ea typeface="+mn-ea"/>
                          <a:cs typeface="Arial" pitchFamily="34" charset="0"/>
                        </a:rPr>
                        <a:t>standard meta analysis, indirect and mixed treatment comparisons, network meta-analysis, </a:t>
                      </a:r>
                      <a:r>
                        <a:rPr kumimoji="0" lang="en-US" sz="1400" b="0" i="0" u="none" strike="noStrike" kern="1200" cap="none" normalizeH="0" baseline="0" dirty="0" err="1" smtClean="0">
                          <a:ln>
                            <a:noFill/>
                          </a:ln>
                          <a:solidFill>
                            <a:srgbClr val="000000"/>
                          </a:solidFill>
                          <a:effectLst/>
                          <a:latin typeface="Arial" pitchFamily="34" charset="0"/>
                          <a:ea typeface="+mn-ea"/>
                          <a:cs typeface="Arial" pitchFamily="34" charset="0"/>
                        </a:rPr>
                        <a:t>frequentist</a:t>
                      </a:r>
                      <a:r>
                        <a:rPr kumimoji="0" lang="en-US" sz="1400" b="0" i="0" u="none" strike="noStrike" kern="1200" cap="none" normalizeH="0" baseline="0" dirty="0" smtClean="0">
                          <a:ln>
                            <a:noFill/>
                          </a:ln>
                          <a:solidFill>
                            <a:srgbClr val="000000"/>
                          </a:solidFill>
                          <a:effectLst/>
                          <a:latin typeface="Arial" pitchFamily="34" charset="0"/>
                          <a:ea typeface="+mn-ea"/>
                          <a:cs typeface="Arial" pitchFamily="34" charset="0"/>
                        </a:rPr>
                        <a:t> and Bayesian network meta-analysis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DCECD"/>
                    </a:solidFill>
                  </a:tcPr>
                </a:tc>
              </a:tr>
            </a:tbl>
          </a:graphicData>
        </a:graphic>
      </p:graphicFrame>
      <p:sp>
        <p:nvSpPr>
          <p:cNvPr id="43046" name="TextBox 7"/>
          <p:cNvSpPr txBox="1">
            <a:spLocks noChangeArrowheads="1"/>
          </p:cNvSpPr>
          <p:nvPr/>
        </p:nvSpPr>
        <p:spPr bwMode="auto">
          <a:xfrm>
            <a:off x="628650" y="620688"/>
            <a:ext cx="8515350" cy="369887"/>
          </a:xfrm>
          <a:prstGeom prst="rect">
            <a:avLst/>
          </a:prstGeom>
          <a:noFill/>
          <a:ln w="9525">
            <a:noFill/>
            <a:miter lim="800000"/>
            <a:headEnd/>
            <a:tailEnd/>
          </a:ln>
        </p:spPr>
        <p:txBody>
          <a:bodyPr>
            <a:spAutoFit/>
          </a:bodyPr>
          <a:lstStyle/>
          <a:p>
            <a:pPr algn="ctr"/>
            <a:r>
              <a:rPr lang="en-US" b="1" dirty="0"/>
              <a:t>We are changing internally, but it is not </a:t>
            </a:r>
            <a:r>
              <a:rPr lang="en-US" b="1" dirty="0">
                <a:solidFill>
                  <a:srgbClr val="FF0000"/>
                </a:solidFill>
              </a:rPr>
              <a:t>radical</a:t>
            </a:r>
            <a:r>
              <a:rPr lang="en-US" b="1" dirty="0"/>
              <a:t> enough.</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2"/>
          <p:cNvSpPr>
            <a:spLocks noGrp="1"/>
          </p:cNvSpPr>
          <p:nvPr>
            <p:ph type="title"/>
          </p:nvPr>
        </p:nvSpPr>
        <p:spPr>
          <a:xfrm>
            <a:off x="395536" y="-243408"/>
            <a:ext cx="8568952" cy="1143000"/>
          </a:xfrm>
        </p:spPr>
        <p:txBody>
          <a:bodyPr>
            <a:normAutofit fontScale="90000"/>
          </a:bodyPr>
          <a:lstStyle/>
          <a:p>
            <a:pPr eaLnBrk="1" hangingPunct="1"/>
            <a:r>
              <a:rPr lang="en-US" sz="4900" dirty="0" err="1" smtClean="0"/>
              <a:t>Pharma</a:t>
            </a:r>
            <a:r>
              <a:rPr lang="en-US" dirty="0" smtClean="0"/>
              <a:t> Business Model: Then and Now </a:t>
            </a:r>
          </a:p>
        </p:txBody>
      </p:sp>
      <p:sp>
        <p:nvSpPr>
          <p:cNvPr id="34820" name="Slide Number Placeholder 5"/>
          <p:cNvSpPr>
            <a:spLocks noGrp="1"/>
          </p:cNvSpPr>
          <p:nvPr>
            <p:ph type="sldNum"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D34EAF8-4574-4C62-A7D0-2D66225C0B1D}" type="slidenum">
              <a:rPr lang="en-US" smtClean="0"/>
              <a:pPr fontAlgn="base">
                <a:spcBef>
                  <a:spcPct val="0"/>
                </a:spcBef>
                <a:spcAft>
                  <a:spcPct val="0"/>
                </a:spcAft>
                <a:defRPr/>
              </a:pPr>
              <a:t>32</a:t>
            </a:fld>
            <a:r>
              <a:rPr lang="en-US" sz="1200" smtClean="0"/>
              <a:t>         </a:t>
            </a:r>
          </a:p>
        </p:txBody>
      </p:sp>
      <p:graphicFrame>
        <p:nvGraphicFramePr>
          <p:cNvPr id="7" name="Content Placeholder 6"/>
          <p:cNvGraphicFramePr>
            <a:graphicFrameLocks noGrp="1"/>
          </p:cNvGraphicFramePr>
          <p:nvPr>
            <p:ph idx="1"/>
          </p:nvPr>
        </p:nvGraphicFramePr>
        <p:xfrm>
          <a:off x="304801" y="1052736"/>
          <a:ext cx="8515671" cy="5547360"/>
        </p:xfrm>
        <a:graphic>
          <a:graphicData uri="http://schemas.openxmlformats.org/drawingml/2006/table">
            <a:tbl>
              <a:tblPr/>
              <a:tblGrid>
                <a:gridCol w="1374593"/>
                <a:gridCol w="1695834"/>
                <a:gridCol w="2497406"/>
                <a:gridCol w="2947838"/>
              </a:tblGrid>
              <a:tr h="37465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rgbClr val="FFFFFF"/>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FF"/>
                          </a:solidFill>
                          <a:effectLst/>
                          <a:latin typeface="Arial" pitchFamily="34" charset="0"/>
                          <a:cs typeface="Arial" pitchFamily="34" charset="0"/>
                        </a:rPr>
                        <a:t>Old Business Model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FFFF"/>
                          </a:solidFill>
                          <a:effectLst/>
                          <a:latin typeface="Arial" pitchFamily="34" charset="0"/>
                          <a:cs typeface="Arial" pitchFamily="34" charset="0"/>
                        </a:rPr>
                        <a:t>New Business Model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FFFF"/>
                          </a:solidFill>
                          <a:effectLst/>
                          <a:latin typeface="Arial" pitchFamily="34" charset="0"/>
                          <a:cs typeface="Arial" pitchFamily="34" charset="0"/>
                        </a:rPr>
                        <a:t>Methods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r>
              <a:tr h="8540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Reimbursement/ Access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smtClean="0">
                          <a:ln>
                            <a:noFill/>
                          </a:ln>
                          <a:solidFill>
                            <a:srgbClr val="000000"/>
                          </a:solidFill>
                          <a:effectLst/>
                          <a:latin typeface="Arial" pitchFamily="34" charset="0"/>
                          <a:cs typeface="Arial" pitchFamily="34" charset="0"/>
                        </a:rPr>
                        <a:t>Open access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 Restricted access </a:t>
                      </a:r>
                    </a:p>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 “Step therapy” </a:t>
                      </a:r>
                    </a:p>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 Market segmentation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kern="1200" cap="none" normalizeH="0" baseline="0" dirty="0" smtClean="0">
                          <a:ln>
                            <a:noFill/>
                          </a:ln>
                          <a:solidFill>
                            <a:srgbClr val="000000"/>
                          </a:solidFill>
                          <a:effectLst/>
                          <a:latin typeface="Arial" pitchFamily="34" charset="0"/>
                          <a:ea typeface="+mn-ea"/>
                          <a:cs typeface="Arial" pitchFamily="34" charset="0"/>
                        </a:rPr>
                        <a:t>Regression techniques: Multiple linear regression, logistic regression, regularization, Bayesian regression, high dimensional data modeling, multi-</a:t>
                      </a:r>
                      <a:r>
                        <a:rPr kumimoji="0" lang="en-US" sz="1400" b="0" i="0" u="none" strike="noStrike" kern="1200" cap="none" normalizeH="0" baseline="0" dirty="0" err="1" smtClean="0">
                          <a:ln>
                            <a:noFill/>
                          </a:ln>
                          <a:solidFill>
                            <a:srgbClr val="000000"/>
                          </a:solidFill>
                          <a:effectLst/>
                          <a:latin typeface="Arial" pitchFamily="34" charset="0"/>
                          <a:ea typeface="+mn-ea"/>
                          <a:cs typeface="Arial" pitchFamily="34" charset="0"/>
                        </a:rPr>
                        <a:t>collinearity</a:t>
                      </a:r>
                      <a:r>
                        <a:rPr kumimoji="0" lang="en-US" sz="1400" b="0" i="0" u="none" strike="noStrike" kern="1200" cap="none" normalizeH="0" baseline="0" dirty="0" smtClean="0">
                          <a:ln>
                            <a:noFill/>
                          </a:ln>
                          <a:solidFill>
                            <a:srgbClr val="000000"/>
                          </a:solidFill>
                          <a:effectLst/>
                          <a:latin typeface="Arial" pitchFamily="34" charset="0"/>
                          <a:ea typeface="+mn-ea"/>
                          <a:cs typeface="Arial" pitchFamily="34" charset="0"/>
                        </a:rPr>
                        <a:t> problem, generalized linear models, survival models, mixed-effect models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r>
              <a:tr h="871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pitchFamily="34" charset="0"/>
                          <a:cs typeface="Arial" pitchFamily="34" charset="0"/>
                        </a:rPr>
                        <a:t>Health Economics &amp; Outcomes Research (HEOR)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DCECD"/>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smtClean="0">
                          <a:ln>
                            <a:noFill/>
                          </a:ln>
                          <a:solidFill>
                            <a:srgbClr val="000000"/>
                          </a:solidFill>
                          <a:effectLst/>
                          <a:latin typeface="Arial" pitchFamily="34" charset="0"/>
                          <a:cs typeface="Arial" pitchFamily="34" charset="0"/>
                        </a:rPr>
                        <a:t>Nice to have </a:t>
                      </a:r>
                    </a:p>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smtClean="0">
                          <a:ln>
                            <a:noFill/>
                          </a:ln>
                          <a:solidFill>
                            <a:srgbClr val="000000"/>
                          </a:solidFill>
                          <a:effectLst/>
                          <a:latin typeface="Arial" pitchFamily="34" charset="0"/>
                          <a:cs typeface="Arial" pitchFamily="34" charset="0"/>
                        </a:rPr>
                        <a:t>No seat on Development team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DCECD"/>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 Must have </a:t>
                      </a:r>
                    </a:p>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 Core member of Development team</a:t>
                      </a:r>
                    </a:p>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 Payer-focused team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DCECD"/>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kern="1200" cap="none" normalizeH="0" baseline="0" dirty="0" smtClean="0">
                          <a:ln>
                            <a:noFill/>
                          </a:ln>
                          <a:solidFill>
                            <a:srgbClr val="000000"/>
                          </a:solidFill>
                          <a:effectLst/>
                          <a:latin typeface="Arial" pitchFamily="34" charset="0"/>
                          <a:ea typeface="+mn-ea"/>
                          <a:cs typeface="Arial" pitchFamily="34" charset="0"/>
                        </a:rPr>
                        <a:t>Decision trees, influence diagrams, Markov modeling, micro-simulation, discrete event simulation, Bayesian modeling and decision analysis, Bayesian networks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DCECD"/>
                    </a:solidFill>
                  </a:tcPr>
                </a:tc>
              </a:tr>
              <a:tr h="8207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pitchFamily="34" charset="0"/>
                          <a:cs typeface="Arial" pitchFamily="34" charset="0"/>
                        </a:rPr>
                        <a:t>Post-marketing studies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smtClean="0">
                          <a:ln>
                            <a:noFill/>
                          </a:ln>
                          <a:solidFill>
                            <a:srgbClr val="000000"/>
                          </a:solidFill>
                          <a:effectLst/>
                          <a:latin typeface="Arial" pitchFamily="34" charset="0"/>
                          <a:cs typeface="Arial" pitchFamily="34" charset="0"/>
                        </a:rPr>
                        <a:t>Efficacy, safety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 Efficacy, Safety, Effectiveness</a:t>
                      </a:r>
                    </a:p>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 Comparative effectiveness </a:t>
                      </a:r>
                    </a:p>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 Validation of value-proposition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c>
                  <a:txBody>
                    <a:bodyPr/>
                    <a:lstStyle/>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kern="1200" cap="none" normalizeH="0" baseline="0" dirty="0" smtClean="0">
                          <a:ln>
                            <a:noFill/>
                          </a:ln>
                          <a:solidFill>
                            <a:srgbClr val="000000"/>
                          </a:solidFill>
                          <a:effectLst/>
                          <a:latin typeface="Arial" pitchFamily="34" charset="0"/>
                          <a:ea typeface="+mn-ea"/>
                          <a:cs typeface="Arial" pitchFamily="34" charset="0"/>
                        </a:rPr>
                        <a:t>time varying confounders, counter-factual causal models and marginal structural models</a:t>
                      </a:r>
                    </a:p>
                    <a:p>
                      <a:pPr marL="285750" marR="0" lvl="0" indent="-2857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400" b="0" i="0" u="none" strike="noStrike" kern="1200" cap="none" normalizeH="0" baseline="0" dirty="0" smtClean="0">
                          <a:ln>
                            <a:noFill/>
                          </a:ln>
                          <a:solidFill>
                            <a:srgbClr val="000000"/>
                          </a:solidFill>
                          <a:effectLst/>
                          <a:latin typeface="Arial" pitchFamily="34" charset="0"/>
                          <a:ea typeface="+mn-ea"/>
                          <a:cs typeface="Arial" pitchFamily="34" charset="0"/>
                        </a:rPr>
                        <a:t>structural nested models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8E8E8"/>
                    </a:solidFill>
                  </a:tcPr>
                </a:tc>
              </a:tr>
            </a:tbl>
          </a:graphicData>
        </a:graphic>
      </p:graphicFrame>
      <p:sp>
        <p:nvSpPr>
          <p:cNvPr id="43046" name="TextBox 7"/>
          <p:cNvSpPr txBox="1">
            <a:spLocks noChangeArrowheads="1"/>
          </p:cNvSpPr>
          <p:nvPr/>
        </p:nvSpPr>
        <p:spPr bwMode="auto">
          <a:xfrm>
            <a:off x="628650" y="620688"/>
            <a:ext cx="8515350" cy="369887"/>
          </a:xfrm>
          <a:prstGeom prst="rect">
            <a:avLst/>
          </a:prstGeom>
          <a:noFill/>
          <a:ln w="9525">
            <a:noFill/>
            <a:miter lim="800000"/>
            <a:headEnd/>
            <a:tailEnd/>
          </a:ln>
        </p:spPr>
        <p:txBody>
          <a:bodyPr>
            <a:spAutoFit/>
          </a:bodyPr>
          <a:lstStyle/>
          <a:p>
            <a:pPr algn="ctr"/>
            <a:r>
              <a:rPr lang="en-US" b="1" dirty="0"/>
              <a:t>We are changing internally, but it is not </a:t>
            </a:r>
            <a:r>
              <a:rPr lang="en-US" b="1" dirty="0">
                <a:solidFill>
                  <a:srgbClr val="FF0000"/>
                </a:solidFill>
              </a:rPr>
              <a:t>radical</a:t>
            </a:r>
            <a:r>
              <a:rPr lang="en-US" b="1" dirty="0"/>
              <a:t> enough.</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 &amp; A</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6" name="Rectangle 2"/>
          <p:cNvSpPr>
            <a:spLocks noGrp="1" noChangeArrowheads="1"/>
          </p:cNvSpPr>
          <p:nvPr>
            <p:ph type="title"/>
          </p:nvPr>
        </p:nvSpPr>
        <p:spPr>
          <a:xfrm>
            <a:off x="467544" y="0"/>
            <a:ext cx="8229600" cy="1143000"/>
          </a:xfrm>
        </p:spPr>
        <p:txBody>
          <a:bodyPr>
            <a:normAutofit/>
          </a:bodyPr>
          <a:lstStyle/>
          <a:p>
            <a:pPr algn="ctr"/>
            <a:r>
              <a:rPr lang="en-US" dirty="0"/>
              <a:t>Payer Questions</a:t>
            </a:r>
          </a:p>
        </p:txBody>
      </p:sp>
      <p:pic>
        <p:nvPicPr>
          <p:cNvPr id="66562" name="Picture 2" descr="http://ts1.mm.bing.net/th?&amp;id=HN.607996537076711947&amp;w=300&amp;h=300&amp;c=0&amp;pid=1.9&amp;rs=0&amp;p=0"/>
          <p:cNvPicPr>
            <a:picLocks noChangeAspect="1" noChangeArrowheads="1"/>
          </p:cNvPicPr>
          <p:nvPr/>
        </p:nvPicPr>
        <p:blipFill>
          <a:blip r:embed="rId2" cstate="print"/>
          <a:srcRect/>
          <a:stretch>
            <a:fillRect/>
          </a:stretch>
        </p:blipFill>
        <p:spPr bwMode="auto">
          <a:xfrm>
            <a:off x="0" y="980728"/>
            <a:ext cx="9144000" cy="5877272"/>
          </a:xfrm>
          <a:prstGeom prst="rect">
            <a:avLst/>
          </a:prstGeom>
          <a:noFill/>
        </p:spPr>
      </p:pic>
      <p:sp>
        <p:nvSpPr>
          <p:cNvPr id="5" name="Rectangle 4"/>
          <p:cNvSpPr/>
          <p:nvPr/>
        </p:nvSpPr>
        <p:spPr>
          <a:xfrm>
            <a:off x="5868144" y="4509120"/>
            <a:ext cx="3059832" cy="923330"/>
          </a:xfrm>
          <a:prstGeom prst="rect">
            <a:avLst/>
          </a:prstGeom>
        </p:spPr>
        <p:txBody>
          <a:bodyPr wrap="square">
            <a:spAutoFit/>
          </a:bodyPr>
          <a:lstStyle/>
          <a:p>
            <a:r>
              <a:rPr lang="en-US" b="1" dirty="0" smtClean="0">
                <a:solidFill>
                  <a:schemeClr val="bg1"/>
                </a:solidFill>
                <a:latin typeface="Calibri" pitchFamily="34" charset="0"/>
                <a:cs typeface="Calibri" pitchFamily="34" charset="0"/>
              </a:rPr>
              <a:t>Are we getting the best value for the health care money spent? </a:t>
            </a:r>
          </a:p>
        </p:txBody>
      </p:sp>
      <p:sp>
        <p:nvSpPr>
          <p:cNvPr id="6" name="Rectangle 5"/>
          <p:cNvSpPr/>
          <p:nvPr/>
        </p:nvSpPr>
        <p:spPr>
          <a:xfrm rot="21144768">
            <a:off x="660539" y="4757730"/>
            <a:ext cx="2736304" cy="923330"/>
          </a:xfrm>
          <a:prstGeom prst="rect">
            <a:avLst/>
          </a:prstGeom>
        </p:spPr>
        <p:txBody>
          <a:bodyPr wrap="square">
            <a:spAutoFit/>
          </a:bodyPr>
          <a:lstStyle/>
          <a:p>
            <a:r>
              <a:rPr lang="en-US" b="1" dirty="0" smtClean="0">
                <a:effectLst>
                  <a:outerShdw blurRad="38100" dist="38100" dir="2700000" algn="tl">
                    <a:srgbClr val="000000">
                      <a:alpha val="43137"/>
                    </a:srgbClr>
                  </a:outerShdw>
                </a:effectLst>
                <a:latin typeface="Calibri" pitchFamily="34" charset="0"/>
                <a:cs typeface="Calibri" pitchFamily="34" charset="0"/>
              </a:rPr>
              <a:t>Of the alternatives available, what treatments work best for patients?</a:t>
            </a:r>
            <a:endParaRPr lang="en-US" b="1" dirty="0">
              <a:effectLst>
                <a:outerShdw blurRad="38100" dist="38100" dir="2700000" algn="tl">
                  <a:srgbClr val="000000">
                    <a:alpha val="43137"/>
                  </a:srgbClr>
                </a:outerShdw>
              </a:effectLst>
              <a:latin typeface="Calibri" pitchFamily="34" charset="0"/>
              <a:cs typeface="Calibri" pitchFamily="34" charset="0"/>
            </a:endParaRPr>
          </a:p>
        </p:txBody>
      </p:sp>
      <p:sp>
        <p:nvSpPr>
          <p:cNvPr id="7" name="Rectangle 6"/>
          <p:cNvSpPr/>
          <p:nvPr/>
        </p:nvSpPr>
        <p:spPr>
          <a:xfrm rot="20801630">
            <a:off x="316428" y="1466821"/>
            <a:ext cx="3080290" cy="923330"/>
          </a:xfrm>
          <a:prstGeom prst="rect">
            <a:avLst/>
          </a:prstGeom>
        </p:spPr>
        <p:txBody>
          <a:bodyPr wrap="square">
            <a:spAutoFit/>
          </a:bodyPr>
          <a:lstStyle/>
          <a:p>
            <a:r>
              <a:rPr lang="en-US" b="1" dirty="0" smtClean="0">
                <a:latin typeface="Calibri" pitchFamily="34" charset="0"/>
                <a:cs typeface="Calibri" pitchFamily="34" charset="0"/>
              </a:rPr>
              <a:t>Do patients really benefit from the treatments they receive?</a:t>
            </a:r>
          </a:p>
        </p:txBody>
      </p:sp>
      <p:sp>
        <p:nvSpPr>
          <p:cNvPr id="8" name="Rectangle 7"/>
          <p:cNvSpPr/>
          <p:nvPr/>
        </p:nvSpPr>
        <p:spPr>
          <a:xfrm>
            <a:off x="6156176" y="1556792"/>
            <a:ext cx="1837362" cy="369332"/>
          </a:xfrm>
          <a:prstGeom prst="rect">
            <a:avLst/>
          </a:prstGeom>
        </p:spPr>
        <p:txBody>
          <a:bodyPr wrap="none">
            <a:spAutoFit/>
          </a:bodyPr>
          <a:lstStyle/>
          <a:p>
            <a:r>
              <a:rPr lang="en-US" b="1" dirty="0" smtClean="0">
                <a:solidFill>
                  <a:schemeClr val="bg1"/>
                </a:solidFill>
                <a:latin typeface="Calibri" pitchFamily="34" charset="0"/>
                <a:cs typeface="Calibri" pitchFamily="34" charset="0"/>
              </a:rPr>
              <a:t>Can we afford it?</a:t>
            </a:r>
            <a:endParaRPr lang="en-US" b="1" dirty="0">
              <a:solidFill>
                <a:schemeClr val="bg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b="1" dirty="0" smtClean="0"/>
              <a:t>HTA Appraisal Process</a:t>
            </a:r>
          </a:p>
        </p:txBody>
      </p:sp>
      <p:sp>
        <p:nvSpPr>
          <p:cNvPr id="23555" name="Slide Number Placeholder 3"/>
          <p:cNvSpPr>
            <a:spLocks noGrp="1"/>
          </p:cNvSpPr>
          <p:nvPr>
            <p:ph type="sldNum" sz="quarter" idx="10"/>
          </p:nvPr>
        </p:nvSpPr>
        <p:spPr>
          <a:noFill/>
        </p:spPr>
        <p:txBody>
          <a:bodyPr/>
          <a:lstStyle/>
          <a:p>
            <a:fld id="{0FE3C487-B0AB-4764-B5AC-6EAAB6681569}" type="slidenum">
              <a:rPr lang="en-US" smtClean="0">
                <a:latin typeface="Arial" pitchFamily="34" charset="0"/>
                <a:ea typeface="ヒラギノ角ゴ Pro W3"/>
                <a:cs typeface="ヒラギノ角ゴ Pro W3"/>
              </a:rPr>
              <a:pPr/>
              <a:t>5</a:t>
            </a:fld>
            <a:endParaRPr lang="en-US" smtClean="0">
              <a:latin typeface="Arial" pitchFamily="34" charset="0"/>
              <a:ea typeface="ヒラギノ角ゴ Pro W3"/>
              <a:cs typeface="ヒラギノ角ゴ Pro W3"/>
            </a:endParaRPr>
          </a:p>
        </p:txBody>
      </p:sp>
      <p:pic>
        <p:nvPicPr>
          <p:cNvPr id="23556" name="Picture 2" descr="C:\Users\DabboOH\Desktop\Omar\Market Access\HTA process.PNG"/>
          <p:cNvPicPr>
            <a:picLocks noGrp="1" noChangeAspect="1" noChangeArrowheads="1"/>
          </p:cNvPicPr>
          <p:nvPr>
            <p:ph idx="1"/>
          </p:nvPr>
        </p:nvPicPr>
        <p:blipFill>
          <a:blip r:embed="rId2" cstate="print"/>
          <a:srcRect/>
          <a:stretch>
            <a:fillRect/>
          </a:stretch>
        </p:blipFill>
        <p:spPr>
          <a:xfrm>
            <a:off x="762000" y="1219200"/>
            <a:ext cx="7391400" cy="5105400"/>
          </a:xfr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Healthcare systems</a:t>
            </a:r>
            <a:endParaRPr lang="en-US" dirty="0"/>
          </a:p>
        </p:txBody>
      </p:sp>
      <p:sp>
        <p:nvSpPr>
          <p:cNvPr id="3" name="Content Placeholder 2"/>
          <p:cNvSpPr>
            <a:spLocks noGrp="1"/>
          </p:cNvSpPr>
          <p:nvPr>
            <p:ph idx="1"/>
          </p:nvPr>
        </p:nvSpPr>
        <p:spPr/>
        <p:txBody>
          <a:bodyPr/>
          <a:lstStyle/>
          <a:p>
            <a:r>
              <a:rPr lang="en-US" dirty="0" smtClean="0"/>
              <a:t>EU</a:t>
            </a:r>
          </a:p>
          <a:p>
            <a:pPr lvl="1"/>
            <a:r>
              <a:rPr lang="en-US" dirty="0" smtClean="0"/>
              <a:t>Single payer </a:t>
            </a:r>
          </a:p>
          <a:p>
            <a:pPr lvl="1"/>
            <a:r>
              <a:rPr lang="en-US" dirty="0" smtClean="0"/>
              <a:t>Reference Pricing</a:t>
            </a:r>
          </a:p>
          <a:p>
            <a:r>
              <a:rPr lang="en-US" dirty="0" smtClean="0"/>
              <a:t>USA</a:t>
            </a:r>
          </a:p>
          <a:p>
            <a:pPr lvl="1"/>
            <a:r>
              <a:rPr lang="en-US" dirty="0" smtClean="0"/>
              <a:t>Fragmented Payer environment</a:t>
            </a:r>
          </a:p>
          <a:p>
            <a:pPr lvl="2"/>
            <a:r>
              <a:rPr lang="en-US" dirty="0" smtClean="0"/>
              <a:t>HMO’s</a:t>
            </a:r>
          </a:p>
          <a:p>
            <a:pPr lvl="2"/>
            <a:r>
              <a:rPr lang="en-US" dirty="0" smtClean="0"/>
              <a:t>CMS (Medicare/Medicaid)</a:t>
            </a:r>
          </a:p>
          <a:p>
            <a:pPr lvl="2"/>
            <a:r>
              <a:rPr lang="en-US" dirty="0" smtClean="0"/>
              <a:t>VA</a:t>
            </a:r>
          </a:p>
          <a:p>
            <a:pPr lvl="2"/>
            <a:r>
              <a:rPr lang="en-US" dirty="0" smtClean="0"/>
              <a:t>ACO’s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dirty="0" smtClean="0"/>
              <a:t>Accountable</a:t>
            </a:r>
            <a:r>
              <a:rPr lang="en-US" dirty="0" smtClean="0"/>
              <a:t> Care Organization (ACO)</a:t>
            </a:r>
            <a:endParaRPr lang="en-US" dirty="0"/>
          </a:p>
        </p:txBody>
      </p:sp>
      <p:sp>
        <p:nvSpPr>
          <p:cNvPr id="3" name="Content Placeholder 2"/>
          <p:cNvSpPr>
            <a:spLocks noGrp="1"/>
          </p:cNvSpPr>
          <p:nvPr>
            <p:ph idx="1"/>
          </p:nvPr>
        </p:nvSpPr>
        <p:spPr>
          <a:xfrm>
            <a:off x="457200" y="1600200"/>
            <a:ext cx="8229600" cy="4925144"/>
          </a:xfrm>
        </p:spPr>
        <p:txBody>
          <a:bodyPr>
            <a:normAutofit fontScale="77500" lnSpcReduction="20000"/>
          </a:bodyPr>
          <a:lstStyle/>
          <a:p>
            <a:r>
              <a:rPr lang="en-US" dirty="0" smtClean="0"/>
              <a:t>Accountable Care Organizations as a new model for care delivery is yet another attempt in the reform process and a step towards transforming the healthcare industry - from the traditional fee for service-based care to care that creates value for patients. </a:t>
            </a:r>
          </a:p>
          <a:p>
            <a:endParaRPr lang="en-US" dirty="0" smtClean="0"/>
          </a:p>
          <a:p>
            <a:r>
              <a:rPr lang="en-US" i="1" dirty="0" smtClean="0"/>
              <a:t>Accountable Care Organizations (ACOs) are described as “provider groups that accept Responsibility for the cost and quality of care delivered to a specific population of patients cared for by the groups’ clinicians.” ACOs are bringing broad appeal and hope for the future by improving the coordination and quality of care to patients while reducing the rate of increase in health care costs over time- </a:t>
            </a:r>
          </a:p>
          <a:p>
            <a:pPr lvl="1"/>
            <a:r>
              <a:rPr lang="en-US" i="1" dirty="0" err="1" smtClean="0"/>
              <a:t>Shortell</a:t>
            </a:r>
            <a:r>
              <a:rPr lang="en-US" i="1" dirty="0" smtClean="0"/>
              <a:t>, </a:t>
            </a:r>
            <a:r>
              <a:rPr lang="en-US" i="1" dirty="0" err="1" smtClean="0"/>
              <a:t>etal</a:t>
            </a:r>
            <a:r>
              <a:rPr lang="en-US" i="1" dirty="0" smtClean="0"/>
              <a:t>. 2010</a:t>
            </a:r>
            <a:endParaRPr lang="en-US" dirty="0"/>
          </a:p>
        </p:txBody>
      </p:sp>
    </p:spTree>
    <p:extLst>
      <p:ext uri="{BB962C8B-B14F-4D97-AF65-F5344CB8AC3E}">
        <p14:creationId xmlns:p14="http://schemas.microsoft.com/office/powerpoint/2010/main" xmlns="" val="142920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Credibility – Robust evidence  </a:t>
            </a:r>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2"/>
          <p:cNvSpPr>
            <a:spLocks noGrp="1"/>
          </p:cNvSpPr>
          <p:nvPr>
            <p:ph type="title"/>
          </p:nvPr>
        </p:nvSpPr>
        <p:spPr>
          <a:xfrm>
            <a:off x="377825" y="0"/>
            <a:ext cx="8250238" cy="857250"/>
          </a:xfrm>
        </p:spPr>
        <p:txBody>
          <a:bodyPr>
            <a:normAutofit/>
          </a:bodyPr>
          <a:lstStyle/>
          <a:p>
            <a:r>
              <a:rPr lang="en-US" dirty="0" smtClean="0"/>
              <a:t>Payer and HTA Dossier</a:t>
            </a:r>
          </a:p>
        </p:txBody>
      </p:sp>
      <p:sp>
        <p:nvSpPr>
          <p:cNvPr id="13315" name="Slide Number Placeholder 1"/>
          <p:cNvSpPr>
            <a:spLocks noGrp="1"/>
          </p:cNvSpPr>
          <p:nvPr>
            <p:ph type="sldNum" sz="quarter" idx="10"/>
          </p:nvPr>
        </p:nvSpPr>
        <p:spPr>
          <a:noFill/>
        </p:spPr>
        <p:txBody>
          <a:bodyPr/>
          <a:lstStyle/>
          <a:p>
            <a:r>
              <a:rPr lang="en-US" smtClean="0">
                <a:cs typeface="Times New Roman" pitchFamily="18" charset="0"/>
                <a:sym typeface="Symbol" pitchFamily="18" charset="2"/>
              </a:rPr>
              <a:t> </a:t>
            </a:r>
            <a:fld id="{6EC94B37-A3EF-47EC-8918-4F0A836F382D}" type="slidenum">
              <a:rPr lang="en-US" smtClean="0">
                <a:cs typeface="Times New Roman" pitchFamily="18" charset="0"/>
                <a:sym typeface="Symbol" pitchFamily="18" charset="2"/>
              </a:rPr>
              <a:pPr/>
              <a:t>9</a:t>
            </a:fld>
            <a:r>
              <a:rPr lang="en-US" smtClean="0">
                <a:cs typeface="Times New Roman" pitchFamily="18" charset="0"/>
                <a:sym typeface="Symbol" pitchFamily="18" charset="2"/>
              </a:rPr>
              <a:t> </a:t>
            </a:r>
            <a:endParaRPr lang="en-US" smtClean="0">
              <a:cs typeface="Arial" charset="0"/>
              <a:sym typeface="Symbol" pitchFamily="18" charset="2"/>
            </a:endParaRPr>
          </a:p>
        </p:txBody>
      </p:sp>
      <p:sp>
        <p:nvSpPr>
          <p:cNvPr id="31" name="Right Arrow 6"/>
          <p:cNvSpPr/>
          <p:nvPr/>
        </p:nvSpPr>
        <p:spPr>
          <a:xfrm rot="2160000">
            <a:off x="2276475" y="2449513"/>
            <a:ext cx="658813" cy="506412"/>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933450">
              <a:lnSpc>
                <a:spcPct val="90000"/>
              </a:lnSpc>
              <a:spcAft>
                <a:spcPct val="35000"/>
              </a:spcAft>
              <a:defRPr/>
            </a:pPr>
            <a:endParaRPr lang="en-US" sz="2100"/>
          </a:p>
        </p:txBody>
      </p:sp>
      <p:grpSp>
        <p:nvGrpSpPr>
          <p:cNvPr id="2" name="Group 11"/>
          <p:cNvGrpSpPr>
            <a:grpSpLocks/>
          </p:cNvGrpSpPr>
          <p:nvPr/>
        </p:nvGrpSpPr>
        <p:grpSpPr bwMode="auto">
          <a:xfrm>
            <a:off x="6489700" y="1077913"/>
            <a:ext cx="2368550" cy="1423987"/>
            <a:chOff x="2178621" y="3288685"/>
            <a:chExt cx="2112263" cy="1423575"/>
          </a:xfrm>
        </p:grpSpPr>
        <p:sp>
          <p:nvSpPr>
            <p:cNvPr id="22" name="Oval 21"/>
            <p:cNvSpPr/>
            <p:nvPr/>
          </p:nvSpPr>
          <p:spPr>
            <a:xfrm>
              <a:off x="2178621" y="3288685"/>
              <a:ext cx="2112263" cy="1423575"/>
            </a:xfrm>
            <a:prstGeom prst="ellipse">
              <a:avLst/>
            </a:prstGeom>
            <a:solidFill>
              <a:srgbClr val="660066"/>
            </a:solidFill>
          </p:spPr>
          <p:style>
            <a:lnRef idx="0">
              <a:schemeClr val="lt1">
                <a:hueOff val="0"/>
                <a:satOff val="0"/>
                <a:lumOff val="0"/>
                <a:alphaOff val="0"/>
              </a:schemeClr>
            </a:lnRef>
            <a:fillRef idx="3">
              <a:schemeClr val="accent5">
                <a:hueOff val="5257161"/>
                <a:satOff val="-6118"/>
                <a:lumOff val="-42941"/>
                <a:alphaOff val="0"/>
              </a:schemeClr>
            </a:fillRef>
            <a:effectRef idx="3">
              <a:schemeClr val="accent5">
                <a:hueOff val="5257161"/>
                <a:satOff val="-6118"/>
                <a:lumOff val="-42941"/>
                <a:alphaOff val="0"/>
              </a:schemeClr>
            </a:effectRef>
            <a:fontRef idx="minor">
              <a:schemeClr val="lt1"/>
            </a:fontRef>
          </p:style>
          <p:txBody>
            <a:bodyPr/>
            <a:lstStyle/>
            <a:p>
              <a:pPr algn="ctr">
                <a:defRPr/>
              </a:pPr>
              <a:r>
                <a:rPr lang="en-US" dirty="0"/>
                <a:t>Pricing</a:t>
              </a:r>
            </a:p>
            <a:p>
              <a:pPr algn="ctr">
                <a:defRPr/>
              </a:pPr>
              <a:r>
                <a:rPr lang="en-US" dirty="0"/>
                <a:t>and</a:t>
              </a:r>
            </a:p>
            <a:p>
              <a:pPr algn="ctr">
                <a:defRPr/>
              </a:pPr>
              <a:r>
                <a:rPr lang="en-US" dirty="0"/>
                <a:t>Reimbursement</a:t>
              </a:r>
            </a:p>
          </p:txBody>
        </p:sp>
        <p:sp>
          <p:nvSpPr>
            <p:cNvPr id="23" name="Oval 14"/>
            <p:cNvSpPr/>
            <p:nvPr/>
          </p:nvSpPr>
          <p:spPr>
            <a:xfrm>
              <a:off x="2563698" y="3496587"/>
              <a:ext cx="1006582" cy="1007771"/>
            </a:xfrm>
            <a:prstGeom prst="rect">
              <a:avLst/>
            </a:prstGeom>
          </p:spPr>
          <p:style>
            <a:lnRef idx="0">
              <a:scrgbClr r="0" g="0" b="0"/>
            </a:lnRef>
            <a:fillRef idx="0">
              <a:scrgbClr r="0" g="0" b="0"/>
            </a:fillRef>
            <a:effectRef idx="0">
              <a:scrgbClr r="0" g="0" b="0"/>
            </a:effectRef>
            <a:fontRef idx="minor">
              <a:schemeClr val="lt1"/>
            </a:fontRef>
          </p:style>
          <p:txBody>
            <a:bodyPr lIns="38100" tIns="38100" rIns="38100" bIns="38100" spcCol="1270" anchor="ctr"/>
            <a:lstStyle/>
            <a:p>
              <a:pPr algn="ctr" defTabSz="1333500">
                <a:lnSpc>
                  <a:spcPct val="90000"/>
                </a:lnSpc>
                <a:spcAft>
                  <a:spcPct val="35000"/>
                </a:spcAft>
                <a:defRPr/>
              </a:pPr>
              <a:endParaRPr lang="en-US" sz="3000"/>
            </a:p>
          </p:txBody>
        </p:sp>
      </p:grpSp>
      <p:sp>
        <p:nvSpPr>
          <p:cNvPr id="19" name="Oval 18"/>
          <p:cNvSpPr/>
          <p:nvPr/>
        </p:nvSpPr>
        <p:spPr>
          <a:xfrm>
            <a:off x="1416050" y="3095625"/>
            <a:ext cx="1008063" cy="1006475"/>
          </a:xfrm>
          <a:prstGeom prst="rect">
            <a:avLst/>
          </a:prstGeom>
        </p:spPr>
        <p:style>
          <a:lnRef idx="0">
            <a:scrgbClr r="0" g="0" b="0"/>
          </a:lnRef>
          <a:fillRef idx="0">
            <a:scrgbClr r="0" g="0" b="0"/>
          </a:fillRef>
          <a:effectRef idx="0">
            <a:scrgbClr r="0" g="0" b="0"/>
          </a:effectRef>
          <a:fontRef idx="minor">
            <a:schemeClr val="lt1"/>
          </a:fontRef>
        </p:style>
        <p:txBody>
          <a:bodyPr lIns="38100" tIns="38100" rIns="38100" bIns="38100" spcCol="1270" anchor="ctr"/>
          <a:lstStyle/>
          <a:p>
            <a:pPr algn="ctr" defTabSz="1333500">
              <a:lnSpc>
                <a:spcPct val="90000"/>
              </a:lnSpc>
              <a:spcAft>
                <a:spcPct val="35000"/>
              </a:spcAft>
              <a:defRPr/>
            </a:pPr>
            <a:endParaRPr lang="en-US" sz="3000"/>
          </a:p>
        </p:txBody>
      </p:sp>
      <p:cxnSp>
        <p:nvCxnSpPr>
          <p:cNvPr id="35" name="Straight Arrow Connector 34"/>
          <p:cNvCxnSpPr/>
          <p:nvPr/>
        </p:nvCxnSpPr>
        <p:spPr bwMode="auto">
          <a:xfrm rot="16200000" flipH="1">
            <a:off x="5340350" y="3792538"/>
            <a:ext cx="803275" cy="495300"/>
          </a:xfrm>
          <a:prstGeom prst="straightConnector1">
            <a:avLst/>
          </a:prstGeom>
          <a:ln>
            <a:solidFill>
              <a:srgbClr val="A00804"/>
            </a:solidFill>
            <a:headEnd type="none" w="med" len="med"/>
            <a:tailEnd type="arrow"/>
          </a:ln>
        </p:spPr>
        <p:style>
          <a:lnRef idx="3">
            <a:schemeClr val="accent2"/>
          </a:lnRef>
          <a:fillRef idx="0">
            <a:schemeClr val="accent2"/>
          </a:fillRef>
          <a:effectRef idx="2">
            <a:schemeClr val="accent2"/>
          </a:effectRef>
          <a:fontRef idx="minor">
            <a:schemeClr val="tx1"/>
          </a:fontRef>
        </p:style>
      </p:cxnSp>
      <p:grpSp>
        <p:nvGrpSpPr>
          <p:cNvPr id="3" name="Group 37"/>
          <p:cNvGrpSpPr>
            <a:grpSpLocks/>
          </p:cNvGrpSpPr>
          <p:nvPr/>
        </p:nvGrpSpPr>
        <p:grpSpPr bwMode="auto">
          <a:xfrm>
            <a:off x="573088" y="1122363"/>
            <a:ext cx="2366962" cy="1422400"/>
            <a:chOff x="2178621" y="3288685"/>
            <a:chExt cx="2112263" cy="1423575"/>
          </a:xfrm>
        </p:grpSpPr>
        <p:sp>
          <p:nvSpPr>
            <p:cNvPr id="39" name="Oval 38"/>
            <p:cNvSpPr/>
            <p:nvPr/>
          </p:nvSpPr>
          <p:spPr>
            <a:xfrm>
              <a:off x="2178621" y="3288685"/>
              <a:ext cx="2112263" cy="1423575"/>
            </a:xfrm>
            <a:prstGeom prst="ellipse">
              <a:avLst/>
            </a:prstGeom>
            <a:solidFill>
              <a:srgbClr val="3366FF"/>
            </a:solidFill>
          </p:spPr>
          <p:style>
            <a:lnRef idx="0">
              <a:schemeClr val="lt1">
                <a:hueOff val="0"/>
                <a:satOff val="0"/>
                <a:lumOff val="0"/>
                <a:alphaOff val="0"/>
              </a:schemeClr>
            </a:lnRef>
            <a:fillRef idx="3">
              <a:schemeClr val="accent5">
                <a:hueOff val="5257161"/>
                <a:satOff val="-6118"/>
                <a:lumOff val="-42941"/>
                <a:alphaOff val="0"/>
              </a:schemeClr>
            </a:fillRef>
            <a:effectRef idx="3">
              <a:schemeClr val="accent5">
                <a:hueOff val="5257161"/>
                <a:satOff val="-6118"/>
                <a:lumOff val="-42941"/>
                <a:alphaOff val="0"/>
              </a:schemeClr>
            </a:effectRef>
            <a:fontRef idx="minor">
              <a:schemeClr val="lt1"/>
            </a:fontRef>
          </p:style>
          <p:txBody>
            <a:bodyPr/>
            <a:lstStyle/>
            <a:p>
              <a:pPr algn="ctr">
                <a:defRPr/>
              </a:pPr>
              <a:r>
                <a:rPr lang="en-US" dirty="0" smtClean="0"/>
                <a:t>Burden of illness</a:t>
              </a:r>
              <a:endParaRPr lang="en-US" dirty="0"/>
            </a:p>
          </p:txBody>
        </p:sp>
        <p:sp>
          <p:nvSpPr>
            <p:cNvPr id="40" name="Oval 14"/>
            <p:cNvSpPr/>
            <p:nvPr/>
          </p:nvSpPr>
          <p:spPr>
            <a:xfrm>
              <a:off x="2563957" y="3496819"/>
              <a:ext cx="1007256" cy="1007306"/>
            </a:xfrm>
            <a:prstGeom prst="rect">
              <a:avLst/>
            </a:prstGeom>
          </p:spPr>
          <p:style>
            <a:lnRef idx="0">
              <a:scrgbClr r="0" g="0" b="0"/>
            </a:lnRef>
            <a:fillRef idx="0">
              <a:scrgbClr r="0" g="0" b="0"/>
            </a:fillRef>
            <a:effectRef idx="0">
              <a:scrgbClr r="0" g="0" b="0"/>
            </a:effectRef>
            <a:fontRef idx="minor">
              <a:schemeClr val="lt1"/>
            </a:fontRef>
          </p:style>
          <p:txBody>
            <a:bodyPr lIns="38100" tIns="38100" rIns="38100" bIns="38100" spcCol="1270" anchor="ctr"/>
            <a:lstStyle/>
            <a:p>
              <a:pPr algn="ctr" defTabSz="1333500">
                <a:lnSpc>
                  <a:spcPct val="90000"/>
                </a:lnSpc>
                <a:spcAft>
                  <a:spcPct val="35000"/>
                </a:spcAft>
                <a:defRPr/>
              </a:pPr>
              <a:endParaRPr lang="en-US" sz="3000"/>
            </a:p>
          </p:txBody>
        </p:sp>
      </p:grpSp>
      <p:cxnSp>
        <p:nvCxnSpPr>
          <p:cNvPr id="43" name="Straight Arrow Connector 42"/>
          <p:cNvCxnSpPr/>
          <p:nvPr/>
        </p:nvCxnSpPr>
        <p:spPr bwMode="auto">
          <a:xfrm>
            <a:off x="2835275" y="2149475"/>
            <a:ext cx="676275" cy="666750"/>
          </a:xfrm>
          <a:prstGeom prst="straightConnector1">
            <a:avLst/>
          </a:prstGeom>
          <a:ln>
            <a:solidFill>
              <a:srgbClr val="3366FF"/>
            </a:solidFill>
            <a:headEnd type="none" w="med" len="med"/>
            <a:tailEnd type="arrow"/>
          </a:ln>
        </p:spPr>
        <p:style>
          <a:lnRef idx="3">
            <a:schemeClr val="accent2"/>
          </a:lnRef>
          <a:fillRef idx="0">
            <a:schemeClr val="accent2"/>
          </a:fillRef>
          <a:effectRef idx="2">
            <a:schemeClr val="accent2"/>
          </a:effectRef>
          <a:fontRef idx="minor">
            <a:schemeClr val="tx1"/>
          </a:fontRef>
        </p:style>
      </p:cxnSp>
      <p:cxnSp>
        <p:nvCxnSpPr>
          <p:cNvPr id="61" name="Straight Arrow Connector 60"/>
          <p:cNvCxnSpPr/>
          <p:nvPr/>
        </p:nvCxnSpPr>
        <p:spPr bwMode="auto">
          <a:xfrm rot="5400000" flipH="1" flipV="1">
            <a:off x="5880894" y="3005931"/>
            <a:ext cx="1879600" cy="915988"/>
          </a:xfrm>
          <a:prstGeom prst="straightConnector1">
            <a:avLst/>
          </a:prstGeom>
          <a:ln>
            <a:solidFill>
              <a:srgbClr val="339966"/>
            </a:solidFill>
            <a:headEnd type="none" w="med" len="med"/>
            <a:tailEnd type="arrow"/>
          </a:ln>
        </p:spPr>
        <p:style>
          <a:lnRef idx="3">
            <a:schemeClr val="accent2"/>
          </a:lnRef>
          <a:fillRef idx="0">
            <a:schemeClr val="accent2"/>
          </a:fillRef>
          <a:effectRef idx="2">
            <a:schemeClr val="accent2"/>
          </a:effectRef>
          <a:fontRef idx="minor">
            <a:schemeClr val="tx1"/>
          </a:fontRef>
        </p:style>
      </p:cxnSp>
      <p:grpSp>
        <p:nvGrpSpPr>
          <p:cNvPr id="4" name="Group 11"/>
          <p:cNvGrpSpPr>
            <a:grpSpLocks/>
          </p:cNvGrpSpPr>
          <p:nvPr/>
        </p:nvGrpSpPr>
        <p:grpSpPr bwMode="auto">
          <a:xfrm>
            <a:off x="592138" y="3844925"/>
            <a:ext cx="2368550" cy="1423988"/>
            <a:chOff x="2178621" y="3288685"/>
            <a:chExt cx="2112263" cy="1423575"/>
          </a:xfrm>
        </p:grpSpPr>
        <p:sp>
          <p:nvSpPr>
            <p:cNvPr id="34" name="Oval 33"/>
            <p:cNvSpPr/>
            <p:nvPr/>
          </p:nvSpPr>
          <p:spPr>
            <a:xfrm>
              <a:off x="2178621" y="3288685"/>
              <a:ext cx="2112263" cy="1423575"/>
            </a:xfrm>
            <a:prstGeom prst="ellipse">
              <a:avLst/>
            </a:prstGeom>
            <a:solidFill>
              <a:srgbClr val="FF7619"/>
            </a:solidFill>
          </p:spPr>
          <p:style>
            <a:lnRef idx="0">
              <a:schemeClr val="lt1">
                <a:hueOff val="0"/>
                <a:satOff val="0"/>
                <a:lumOff val="0"/>
                <a:alphaOff val="0"/>
              </a:schemeClr>
            </a:lnRef>
            <a:fillRef idx="3">
              <a:schemeClr val="accent5">
                <a:hueOff val="5257161"/>
                <a:satOff val="-6118"/>
                <a:lumOff val="-42941"/>
                <a:alphaOff val="0"/>
              </a:schemeClr>
            </a:fillRef>
            <a:effectRef idx="3">
              <a:schemeClr val="accent5">
                <a:hueOff val="5257161"/>
                <a:satOff val="-6118"/>
                <a:lumOff val="-42941"/>
                <a:alphaOff val="0"/>
              </a:schemeClr>
            </a:effectRef>
            <a:fontRef idx="minor">
              <a:schemeClr val="lt1"/>
            </a:fontRef>
          </p:style>
          <p:txBody>
            <a:bodyPr/>
            <a:lstStyle/>
            <a:p>
              <a:pPr algn="ctr">
                <a:defRPr/>
              </a:pPr>
              <a:endParaRPr lang="en-US" dirty="0"/>
            </a:p>
            <a:p>
              <a:pPr algn="ctr">
                <a:defRPr/>
              </a:pPr>
              <a:r>
                <a:rPr lang="en-US" dirty="0"/>
                <a:t>Unmet Needs</a:t>
              </a:r>
            </a:p>
          </p:txBody>
        </p:sp>
        <p:sp>
          <p:nvSpPr>
            <p:cNvPr id="36" name="Oval 14"/>
            <p:cNvSpPr/>
            <p:nvPr/>
          </p:nvSpPr>
          <p:spPr>
            <a:xfrm>
              <a:off x="2563698" y="3496588"/>
              <a:ext cx="1006581" cy="1007770"/>
            </a:xfrm>
            <a:prstGeom prst="rect">
              <a:avLst/>
            </a:prstGeom>
          </p:spPr>
          <p:style>
            <a:lnRef idx="0">
              <a:scrgbClr r="0" g="0" b="0"/>
            </a:lnRef>
            <a:fillRef idx="0">
              <a:scrgbClr r="0" g="0" b="0"/>
            </a:fillRef>
            <a:effectRef idx="0">
              <a:scrgbClr r="0" g="0" b="0"/>
            </a:effectRef>
            <a:fontRef idx="minor">
              <a:schemeClr val="lt1"/>
            </a:fontRef>
          </p:style>
          <p:txBody>
            <a:bodyPr lIns="38100" tIns="38100" rIns="38100" bIns="38100" spcCol="1270" anchor="ctr"/>
            <a:lstStyle/>
            <a:p>
              <a:pPr algn="ctr" defTabSz="1333500">
                <a:lnSpc>
                  <a:spcPct val="90000"/>
                </a:lnSpc>
                <a:spcAft>
                  <a:spcPct val="35000"/>
                </a:spcAft>
                <a:defRPr/>
              </a:pPr>
              <a:endParaRPr lang="en-US" sz="3000"/>
            </a:p>
          </p:txBody>
        </p:sp>
      </p:grpSp>
      <p:grpSp>
        <p:nvGrpSpPr>
          <p:cNvPr id="5" name="Group 37"/>
          <p:cNvGrpSpPr>
            <a:grpSpLocks/>
          </p:cNvGrpSpPr>
          <p:nvPr/>
        </p:nvGrpSpPr>
        <p:grpSpPr bwMode="auto">
          <a:xfrm>
            <a:off x="4945063" y="4475163"/>
            <a:ext cx="2366962" cy="1422400"/>
            <a:chOff x="2178621" y="3288685"/>
            <a:chExt cx="2112263" cy="1423575"/>
          </a:xfrm>
        </p:grpSpPr>
        <p:sp>
          <p:nvSpPr>
            <p:cNvPr id="38" name="Oval 37"/>
            <p:cNvSpPr/>
            <p:nvPr/>
          </p:nvSpPr>
          <p:spPr>
            <a:xfrm>
              <a:off x="2178621" y="3288685"/>
              <a:ext cx="2112263" cy="1423575"/>
            </a:xfrm>
            <a:prstGeom prst="ellipse">
              <a:avLst/>
            </a:prstGeom>
            <a:solidFill>
              <a:srgbClr val="246E49"/>
            </a:solidFill>
          </p:spPr>
          <p:style>
            <a:lnRef idx="0">
              <a:schemeClr val="lt1">
                <a:hueOff val="0"/>
                <a:satOff val="0"/>
                <a:lumOff val="0"/>
                <a:alphaOff val="0"/>
              </a:schemeClr>
            </a:lnRef>
            <a:fillRef idx="3">
              <a:schemeClr val="accent5">
                <a:hueOff val="5257161"/>
                <a:satOff val="-6118"/>
                <a:lumOff val="-42941"/>
                <a:alphaOff val="0"/>
              </a:schemeClr>
            </a:fillRef>
            <a:effectRef idx="3">
              <a:schemeClr val="accent5">
                <a:hueOff val="5257161"/>
                <a:satOff val="-6118"/>
                <a:lumOff val="-42941"/>
                <a:alphaOff val="0"/>
              </a:schemeClr>
            </a:effectRef>
            <a:fontRef idx="minor">
              <a:schemeClr val="lt1"/>
            </a:fontRef>
          </p:style>
          <p:txBody>
            <a:bodyPr/>
            <a:lstStyle/>
            <a:p>
              <a:pPr algn="ctr">
                <a:defRPr/>
              </a:pPr>
              <a:endParaRPr lang="en-US" dirty="0"/>
            </a:p>
            <a:p>
              <a:pPr algn="ctr">
                <a:defRPr/>
              </a:pPr>
              <a:r>
                <a:rPr lang="en-US" dirty="0"/>
                <a:t>Cost Models</a:t>
              </a:r>
            </a:p>
          </p:txBody>
        </p:sp>
        <p:sp>
          <p:nvSpPr>
            <p:cNvPr id="41" name="Oval 14"/>
            <p:cNvSpPr/>
            <p:nvPr/>
          </p:nvSpPr>
          <p:spPr>
            <a:xfrm>
              <a:off x="2563957" y="3496819"/>
              <a:ext cx="1007256" cy="1007306"/>
            </a:xfrm>
            <a:prstGeom prst="rect">
              <a:avLst/>
            </a:prstGeom>
          </p:spPr>
          <p:style>
            <a:lnRef idx="0">
              <a:scrgbClr r="0" g="0" b="0"/>
            </a:lnRef>
            <a:fillRef idx="0">
              <a:scrgbClr r="0" g="0" b="0"/>
            </a:fillRef>
            <a:effectRef idx="0">
              <a:scrgbClr r="0" g="0" b="0"/>
            </a:effectRef>
            <a:fontRef idx="minor">
              <a:schemeClr val="lt1"/>
            </a:fontRef>
          </p:style>
          <p:txBody>
            <a:bodyPr lIns="38100" tIns="38100" rIns="38100" bIns="38100" spcCol="1270" anchor="ctr"/>
            <a:lstStyle/>
            <a:p>
              <a:pPr algn="ctr" defTabSz="1333500">
                <a:lnSpc>
                  <a:spcPct val="90000"/>
                </a:lnSpc>
                <a:spcAft>
                  <a:spcPct val="35000"/>
                </a:spcAft>
                <a:defRPr/>
              </a:pPr>
              <a:endParaRPr lang="en-US" sz="3000"/>
            </a:p>
          </p:txBody>
        </p:sp>
      </p:grpSp>
      <p:grpSp>
        <p:nvGrpSpPr>
          <p:cNvPr id="6" name="Group 11"/>
          <p:cNvGrpSpPr>
            <a:grpSpLocks/>
          </p:cNvGrpSpPr>
          <p:nvPr/>
        </p:nvGrpSpPr>
        <p:grpSpPr bwMode="auto">
          <a:xfrm>
            <a:off x="3352800" y="2501900"/>
            <a:ext cx="2368550" cy="1423988"/>
            <a:chOff x="2178621" y="3288685"/>
            <a:chExt cx="2112263" cy="1423575"/>
          </a:xfrm>
        </p:grpSpPr>
        <p:sp>
          <p:nvSpPr>
            <p:cNvPr id="44" name="Oval 43"/>
            <p:cNvSpPr/>
            <p:nvPr/>
          </p:nvSpPr>
          <p:spPr>
            <a:xfrm>
              <a:off x="2178621" y="3288685"/>
              <a:ext cx="2112263" cy="1423575"/>
            </a:xfrm>
            <a:prstGeom prst="ellipse">
              <a:avLst/>
            </a:prstGeom>
            <a:solidFill>
              <a:srgbClr val="A50021"/>
            </a:solidFill>
          </p:spPr>
          <p:style>
            <a:lnRef idx="0">
              <a:schemeClr val="lt1">
                <a:hueOff val="0"/>
                <a:satOff val="0"/>
                <a:lumOff val="0"/>
                <a:alphaOff val="0"/>
              </a:schemeClr>
            </a:lnRef>
            <a:fillRef idx="3">
              <a:schemeClr val="accent5">
                <a:hueOff val="5257161"/>
                <a:satOff val="-6118"/>
                <a:lumOff val="-42941"/>
                <a:alphaOff val="0"/>
              </a:schemeClr>
            </a:fillRef>
            <a:effectRef idx="3">
              <a:schemeClr val="accent5">
                <a:hueOff val="5257161"/>
                <a:satOff val="-6118"/>
                <a:lumOff val="-42941"/>
                <a:alphaOff val="0"/>
              </a:schemeClr>
            </a:effectRef>
            <a:fontRef idx="minor">
              <a:schemeClr val="lt1"/>
            </a:fontRef>
          </p:style>
          <p:txBody>
            <a:bodyPr/>
            <a:lstStyle/>
            <a:p>
              <a:pPr algn="ctr">
                <a:defRPr/>
              </a:pPr>
              <a:endParaRPr lang="en-US" dirty="0"/>
            </a:p>
            <a:p>
              <a:pPr algn="ctr">
                <a:defRPr/>
              </a:pPr>
              <a:r>
                <a:rPr lang="en-US" dirty="0"/>
                <a:t>Clinical / PROs</a:t>
              </a:r>
            </a:p>
          </p:txBody>
        </p:sp>
        <p:sp>
          <p:nvSpPr>
            <p:cNvPr id="45" name="Oval 14"/>
            <p:cNvSpPr/>
            <p:nvPr/>
          </p:nvSpPr>
          <p:spPr>
            <a:xfrm>
              <a:off x="2563698" y="3496588"/>
              <a:ext cx="1006582" cy="1007770"/>
            </a:xfrm>
            <a:prstGeom prst="rect">
              <a:avLst/>
            </a:prstGeom>
          </p:spPr>
          <p:style>
            <a:lnRef idx="0">
              <a:scrgbClr r="0" g="0" b="0"/>
            </a:lnRef>
            <a:fillRef idx="0">
              <a:scrgbClr r="0" g="0" b="0"/>
            </a:fillRef>
            <a:effectRef idx="0">
              <a:scrgbClr r="0" g="0" b="0"/>
            </a:effectRef>
            <a:fontRef idx="minor">
              <a:schemeClr val="lt1"/>
            </a:fontRef>
          </p:style>
          <p:txBody>
            <a:bodyPr lIns="38100" tIns="38100" rIns="38100" bIns="38100" spcCol="1270" anchor="ctr"/>
            <a:lstStyle/>
            <a:p>
              <a:pPr algn="ctr" defTabSz="1333500">
                <a:lnSpc>
                  <a:spcPct val="90000"/>
                </a:lnSpc>
                <a:spcAft>
                  <a:spcPct val="35000"/>
                </a:spcAft>
                <a:defRPr/>
              </a:pPr>
              <a:endParaRPr lang="en-US" sz="3000"/>
            </a:p>
          </p:txBody>
        </p:sp>
      </p:grpSp>
      <p:cxnSp>
        <p:nvCxnSpPr>
          <p:cNvPr id="47" name="Straight Arrow Connector 46"/>
          <p:cNvCxnSpPr/>
          <p:nvPr/>
        </p:nvCxnSpPr>
        <p:spPr bwMode="auto">
          <a:xfrm flipV="1">
            <a:off x="2813050" y="3602038"/>
            <a:ext cx="752475" cy="628650"/>
          </a:xfrm>
          <a:prstGeom prst="straightConnector1">
            <a:avLst/>
          </a:prstGeom>
          <a:ln>
            <a:solidFill>
              <a:srgbClr val="FF9900"/>
            </a:solidFill>
            <a:headEnd type="none" w="med" len="med"/>
            <a:tailEnd type="arrow"/>
          </a:ln>
        </p:spPr>
        <p:style>
          <a:lnRef idx="3">
            <a:schemeClr val="accent2"/>
          </a:lnRef>
          <a:fillRef idx="0">
            <a:schemeClr val="accent2"/>
          </a:fillRef>
          <a:effectRef idx="2">
            <a:schemeClr val="accent2"/>
          </a:effectRef>
          <a:fontRef idx="minor">
            <a:schemeClr val="tx1"/>
          </a:fontRef>
        </p:style>
      </p:cxnSp>
      <p:cxnSp>
        <p:nvCxnSpPr>
          <p:cNvPr id="54" name="Straight Arrow Connector 53"/>
          <p:cNvCxnSpPr/>
          <p:nvPr/>
        </p:nvCxnSpPr>
        <p:spPr bwMode="auto">
          <a:xfrm flipV="1">
            <a:off x="5562600" y="2098675"/>
            <a:ext cx="968375" cy="730250"/>
          </a:xfrm>
          <a:prstGeom prst="straightConnector1">
            <a:avLst/>
          </a:prstGeom>
          <a:ln>
            <a:solidFill>
              <a:srgbClr val="A00804"/>
            </a:solidFill>
            <a:headEnd type="none" w="med" len="med"/>
            <a:tailEnd type="arrow"/>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eCYan_rQUEmggbx59fjMJg"/>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2137</TotalTime>
  <Words>1821</Words>
  <Application>Microsoft Office PowerPoint</Application>
  <PresentationFormat>On-screen Show (4:3)</PresentationFormat>
  <Paragraphs>286</Paragraphs>
  <Slides>33</Slides>
  <Notes>3</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Analytical Strategy, Data Credibility, and Rigor of Science </vt:lpstr>
      <vt:lpstr>Objectives</vt:lpstr>
      <vt:lpstr>Evolution of Healthcare Decision Making</vt:lpstr>
      <vt:lpstr>Payer Questions</vt:lpstr>
      <vt:lpstr>HTA Appraisal Process</vt:lpstr>
      <vt:lpstr>Types of Healthcare systems</vt:lpstr>
      <vt:lpstr>Accountable Care Organization (ACO)</vt:lpstr>
      <vt:lpstr>Credibility – Robust evidence  </vt:lpstr>
      <vt:lpstr>Payer and HTA Dossier</vt:lpstr>
      <vt:lpstr>Scientifically robust Value Proposition</vt:lpstr>
      <vt:lpstr>Value-based Pricing (evidence-based pricing)</vt:lpstr>
      <vt:lpstr>Current situation</vt:lpstr>
      <vt:lpstr>Slide 13</vt:lpstr>
      <vt:lpstr>Slide 14</vt:lpstr>
      <vt:lpstr>Slide 15</vt:lpstr>
      <vt:lpstr>Slide 16</vt:lpstr>
      <vt:lpstr>Expectations: Innovation and sophistication in value  research design, analysis, and interpretation </vt:lpstr>
      <vt:lpstr>Pharmaceutical Capability Gap</vt:lpstr>
      <vt:lpstr>Guidelines for Quality – Observational Studies</vt:lpstr>
      <vt:lpstr>Guidelines for Health Economics</vt:lpstr>
      <vt:lpstr>Robust Evidence</vt:lpstr>
      <vt:lpstr>Robust, Credible, and Relevant Evidence </vt:lpstr>
      <vt:lpstr>Analytical strategy</vt:lpstr>
      <vt:lpstr>Approach to Develop Robust Evidence</vt:lpstr>
      <vt:lpstr>Definition</vt:lpstr>
      <vt:lpstr>Slide 26</vt:lpstr>
      <vt:lpstr>Requirement and expectation from payers &amp; HTA bodies</vt:lpstr>
      <vt:lpstr>Payers &amp; HTA Expectations</vt:lpstr>
      <vt:lpstr>Process (1/2)</vt:lpstr>
      <vt:lpstr>Process 2/2</vt:lpstr>
      <vt:lpstr>Pharma Business Model: Then and Now </vt:lpstr>
      <vt:lpstr>Pharma Business Model: Then and Now </vt:lpstr>
      <vt:lpstr>Q &amp; 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Mondher Toumi</dc:creator>
  <cp:lastModifiedBy>od661888</cp:lastModifiedBy>
  <cp:revision>247</cp:revision>
  <dcterms:created xsi:type="dcterms:W3CDTF">2014-04-29T02:50:04Z</dcterms:created>
  <dcterms:modified xsi:type="dcterms:W3CDTF">2014-09-24T19:06:00Z</dcterms:modified>
</cp:coreProperties>
</file>