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9" r:id="rId3"/>
    <p:sldId id="264" r:id="rId4"/>
    <p:sldId id="265" r:id="rId5"/>
    <p:sldId id="262" r:id="rId6"/>
    <p:sldId id="263" r:id="rId7"/>
    <p:sldId id="274" r:id="rId8"/>
    <p:sldId id="267" r:id="rId9"/>
    <p:sldId id="268" r:id="rId10"/>
    <p:sldId id="269" r:id="rId11"/>
    <p:sldId id="270" r:id="rId12"/>
    <p:sldId id="271" r:id="rId13"/>
    <p:sldId id="272" r:id="rId14"/>
    <p:sldId id="282" r:id="rId15"/>
    <p:sldId id="284" r:id="rId16"/>
    <p:sldId id="283" r:id="rId17"/>
    <p:sldId id="285" r:id="rId18"/>
    <p:sldId id="273" r:id="rId19"/>
    <p:sldId id="260" r:id="rId20"/>
    <p:sldId id="258" r:id="rId21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Myriad Landor" charset="0"/>
        <a:ea typeface="Osaka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Myriad Landor" charset="0"/>
        <a:ea typeface="Osaka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Myriad Landor" charset="0"/>
        <a:ea typeface="Osaka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Myriad Landor" charset="0"/>
        <a:ea typeface="Osaka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Myriad Landor" charset="0"/>
        <a:ea typeface="Osaka" charset="-128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Myriad Landor" charset="0"/>
        <a:ea typeface="Osaka" charset="-128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Myriad Landor" charset="0"/>
        <a:ea typeface="Osaka" charset="-128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Myriad Landor" charset="0"/>
        <a:ea typeface="Osaka" charset="-128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Myriad Landor" charset="0"/>
        <a:ea typeface="Osaka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CCCC"/>
    <a:srgbClr val="000000"/>
    <a:srgbClr val="FFFFFF"/>
    <a:srgbClr val="330099"/>
    <a:srgbClr val="663399"/>
    <a:srgbClr val="339933"/>
    <a:srgbClr val="D91F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93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720"/>
        <p:guide orient="horz" pos="1296"/>
        <p:guide orient="horz" pos="2448"/>
        <p:guide orient="horz" pos="3888"/>
        <p:guide orient="horz" pos="1008"/>
        <p:guide pos="2747"/>
        <p:guide pos="3013"/>
        <p:guide pos="2880"/>
        <p:guide pos="487"/>
        <p:guide pos="52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3114" y="-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/>
            </a:lvl1pPr>
          </a:lstStyle>
          <a:p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/>
            </a:lvl1pPr>
          </a:lstStyle>
          <a:p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/>
            </a:lvl1pPr>
          </a:lstStyle>
          <a:p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/>
            </a:lvl1pPr>
          </a:lstStyle>
          <a:p>
            <a:fld id="{87C4255A-DB89-4900-AC53-3EB5BC400B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/>
            </a:lvl1pPr>
          </a:lstStyle>
          <a:p>
            <a:fld id="{11F46BA9-0313-4F4F-98CE-0BC5EC5C13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Landor" charset="0"/>
        <a:ea typeface="Osaka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Landor" charset="0"/>
        <a:ea typeface="Osaka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Landor" charset="0"/>
        <a:ea typeface="Osaka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Landor" charset="0"/>
        <a:ea typeface="Osaka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Landor" charset="0"/>
        <a:ea typeface="Osak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A3A42-C4F4-4A2F-8D09-A17B114CFD91}" type="slidenum">
              <a:rPr lang="en-US"/>
              <a:pPr/>
              <a:t>1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74700"/>
            <a:ext cx="4649788" cy="3487738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4414838"/>
            <a:ext cx="6078537" cy="4184650"/>
          </a:xfrm>
        </p:spPr>
        <p:txBody>
          <a:bodyPr lIns="90576" tIns="45287" rIns="90576" bIns="45287"/>
          <a:lstStyle/>
          <a:p>
            <a:pPr marL="571500" indent="-571500"/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Definition of NIS</a:t>
            </a:r>
          </a:p>
          <a:p>
            <a:r>
              <a:rPr lang="en-US" dirty="0" smtClean="0"/>
              <a:t>Types of NIS</a:t>
            </a:r>
          </a:p>
          <a:p>
            <a:r>
              <a:rPr lang="en-US" dirty="0" smtClean="0"/>
              <a:t>Some examples</a:t>
            </a:r>
          </a:p>
          <a:p>
            <a:r>
              <a:rPr lang="en-US" dirty="0" smtClean="0"/>
              <a:t>Epidemiology</a:t>
            </a:r>
          </a:p>
          <a:p>
            <a:r>
              <a:rPr lang="en-US" dirty="0" smtClean="0"/>
              <a:t>Need for clear principles</a:t>
            </a:r>
          </a:p>
          <a:p>
            <a:r>
              <a:rPr lang="en-US" dirty="0" smtClean="0"/>
              <a:t>	Objectives </a:t>
            </a:r>
            <a:r>
              <a:rPr lang="en-US" dirty="0" smtClean="0">
                <a:sym typeface="Wingdings" pitchFamily="2" charset="2"/>
              </a:rPr>
              <a:t> Endpoints  Analysis</a:t>
            </a:r>
          </a:p>
          <a:p>
            <a:r>
              <a:rPr lang="en-US" dirty="0" smtClean="0">
                <a:sym typeface="Wingdings" pitchFamily="2" charset="2"/>
              </a:rPr>
              <a:t>	Sample size justification</a:t>
            </a:r>
          </a:p>
          <a:p>
            <a:r>
              <a:rPr lang="en-US" dirty="0" smtClean="0">
                <a:sym typeface="Wingdings" pitchFamily="2" charset="2"/>
              </a:rPr>
              <a:t>Handling missing data</a:t>
            </a:r>
          </a:p>
          <a:p>
            <a:r>
              <a:rPr lang="en-US" dirty="0" smtClean="0">
                <a:sym typeface="Wingdings" pitchFamily="2" charset="2"/>
              </a:rPr>
              <a:t>Efficacy vs effectiveness</a:t>
            </a:r>
          </a:p>
          <a:p>
            <a:r>
              <a:rPr lang="en-US" dirty="0" smtClean="0">
                <a:sym typeface="Wingdings" pitchFamily="2" charset="2"/>
              </a:rPr>
              <a:t>Pitfalls</a:t>
            </a:r>
          </a:p>
          <a:p>
            <a:r>
              <a:rPr lang="en-US" dirty="0" smtClean="0">
                <a:sym typeface="Wingdings" pitchFamily="2" charset="2"/>
              </a:rPr>
              <a:t>Safety data </a:t>
            </a:r>
          </a:p>
          <a:p>
            <a:r>
              <a:rPr lang="en-US" dirty="0" smtClean="0">
                <a:sym typeface="Wingdings" pitchFamily="2" charset="2"/>
              </a:rPr>
              <a:t>Governance</a:t>
            </a:r>
          </a:p>
          <a:p>
            <a:r>
              <a:rPr lang="en-US" dirty="0" smtClean="0">
                <a:sym typeface="Wingdings" pitchFamily="2" charset="2"/>
              </a:rPr>
              <a:t>How to write a good synopsis</a:t>
            </a:r>
          </a:p>
          <a:p>
            <a:r>
              <a:rPr lang="en-US" dirty="0" smtClean="0">
                <a:sym typeface="Wingdings" pitchFamily="2" charset="2"/>
              </a:rPr>
              <a:t>How to do stats review of NIS</a:t>
            </a:r>
          </a:p>
          <a:p>
            <a:r>
              <a:rPr lang="en-US" dirty="0" smtClean="0">
                <a:sym typeface="Wingdings" pitchFamily="2" charset="2"/>
              </a:rPr>
              <a:t>The value of non-comparative studies</a:t>
            </a:r>
          </a:p>
          <a:p>
            <a:r>
              <a:rPr lang="en-US" dirty="0" smtClean="0">
                <a:sym typeface="Wingdings" pitchFamily="2" charset="2"/>
              </a:rPr>
              <a:t>How to minimize bias?</a:t>
            </a:r>
          </a:p>
          <a:p>
            <a:r>
              <a:rPr lang="en-US" dirty="0" smtClean="0">
                <a:sym typeface="Wingdings" pitchFamily="2" charset="2"/>
              </a:rPr>
              <a:t>Propensity scores</a:t>
            </a:r>
          </a:p>
          <a:p>
            <a:r>
              <a:rPr lang="en-US" dirty="0" smtClean="0">
                <a:sym typeface="Wingdings" pitchFamily="2" charset="2"/>
              </a:rPr>
              <a:t>Data quality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6BA9-0313-4F4F-98CE-0BC5EC5C13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6E7B3-4297-4CC7-9E68-9D5AA37EBD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6E7B3-4297-4CC7-9E68-9D5AA37EBD4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73113" y="1143000"/>
            <a:ext cx="7597775" cy="914400"/>
          </a:xfrm>
        </p:spPr>
        <p:txBody>
          <a:bodyPr/>
          <a:lstStyle>
            <a:lvl1pPr algn="ctr">
              <a:lnSpc>
                <a:spcPct val="110000"/>
              </a:lnSpc>
              <a:tabLst/>
              <a:defRPr>
                <a:ea typeface="ＭＳ ゴシック" pitchFamily="49" charset="-128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17716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773113" y="2438400"/>
            <a:ext cx="7597775" cy="365125"/>
          </a:xfrm>
        </p:spPr>
        <p:txBody>
          <a:bodyPr/>
          <a:lstStyle>
            <a:lvl1pPr algn="ctr">
              <a:lnSpc>
                <a:spcPct val="110000"/>
              </a:lnSpc>
              <a:spcBef>
                <a:spcPct val="0"/>
              </a:spcBef>
              <a:defRPr sz="2000" b="1">
                <a:solidFill>
                  <a:schemeClr val="bg2"/>
                </a:solidFill>
                <a:ea typeface="ＭＳ ゴシック" pitchFamily="49" charset="-128"/>
              </a:defRPr>
            </a:lvl1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pic>
        <p:nvPicPr>
          <p:cNvPr id="177193" name="Picture 41" descr="changing-tomorrow-black-red-swoos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6107113"/>
            <a:ext cx="2463800" cy="5937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5813" cy="594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228600"/>
            <a:ext cx="6018212" cy="594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600200"/>
            <a:ext cx="4037012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70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" name="Picture 212" descr="changing-tomorrow-black-red-swoosh"/>
          <p:cNvPicPr>
            <a:picLocks noChangeAspect="1" noChangeArrowheads="1"/>
          </p:cNvPicPr>
          <p:nvPr/>
        </p:nvPicPr>
        <p:blipFill>
          <a:blip r:embed="rId13" cstate="print"/>
          <a:srcRect b="42342"/>
          <a:stretch>
            <a:fillRect/>
          </a:stretch>
        </p:blipFill>
        <p:spPr bwMode="auto">
          <a:xfrm>
            <a:off x="6697663" y="6105525"/>
            <a:ext cx="2193925" cy="3048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600200"/>
            <a:ext cx="822642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Subtitle Myriad 22pt, Yellow</a:t>
            </a:r>
          </a:p>
          <a:p>
            <a:pPr lvl="0"/>
            <a:r>
              <a:rPr lang="en-US" altLang="ja-JP" smtClean="0"/>
              <a:t>Text Myriad 20pt, Black</a:t>
            </a:r>
          </a:p>
          <a:p>
            <a:pPr lvl="1"/>
            <a:r>
              <a:rPr lang="en-US" altLang="ja-JP" smtClean="0"/>
              <a:t>ABCDEF</a:t>
            </a:r>
          </a:p>
          <a:p>
            <a:pPr lvl="1"/>
            <a:endParaRPr lang="en-US" altLang="ja-JP" smtClean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228600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add title</a:t>
            </a:r>
          </a:p>
        </p:txBody>
      </p:sp>
      <p:sp>
        <p:nvSpPr>
          <p:cNvPr id="1196" name="Freeform 172"/>
          <p:cNvSpPr>
            <a:spLocks/>
          </p:cNvSpPr>
          <p:nvPr/>
        </p:nvSpPr>
        <p:spPr bwMode="auto">
          <a:xfrm>
            <a:off x="-6350" y="6002338"/>
            <a:ext cx="9155113" cy="647700"/>
          </a:xfrm>
          <a:custGeom>
            <a:avLst/>
            <a:gdLst/>
            <a:ahLst/>
            <a:cxnLst>
              <a:cxn ang="0">
                <a:pos x="5767" y="343"/>
              </a:cxn>
              <a:cxn ang="0">
                <a:pos x="5756" y="346"/>
              </a:cxn>
              <a:cxn ang="0">
                <a:pos x="5689" y="359"/>
              </a:cxn>
              <a:cxn ang="0">
                <a:pos x="5619" y="370"/>
              </a:cxn>
              <a:cxn ang="0">
                <a:pos x="5547" y="381"/>
              </a:cxn>
              <a:cxn ang="0">
                <a:pos x="5473" y="390"/>
              </a:cxn>
              <a:cxn ang="0">
                <a:pos x="5396" y="397"/>
              </a:cxn>
              <a:cxn ang="0">
                <a:pos x="5317" y="403"/>
              </a:cxn>
              <a:cxn ang="0">
                <a:pos x="5234" y="406"/>
              </a:cxn>
              <a:cxn ang="0">
                <a:pos x="5147" y="408"/>
              </a:cxn>
              <a:cxn ang="0">
                <a:pos x="5056" y="407"/>
              </a:cxn>
              <a:cxn ang="0">
                <a:pos x="4962" y="404"/>
              </a:cxn>
              <a:cxn ang="0">
                <a:pos x="4913" y="402"/>
              </a:cxn>
              <a:cxn ang="0">
                <a:pos x="4863" y="398"/>
              </a:cxn>
              <a:cxn ang="0">
                <a:pos x="4812" y="394"/>
              </a:cxn>
              <a:cxn ang="0">
                <a:pos x="4760" y="390"/>
              </a:cxn>
              <a:cxn ang="0">
                <a:pos x="4706" y="384"/>
              </a:cxn>
              <a:cxn ang="0">
                <a:pos x="4651" y="378"/>
              </a:cxn>
              <a:cxn ang="0">
                <a:pos x="4595" y="371"/>
              </a:cxn>
              <a:cxn ang="0">
                <a:pos x="4537" y="365"/>
              </a:cxn>
              <a:cxn ang="0">
                <a:pos x="4478" y="356"/>
              </a:cxn>
              <a:cxn ang="0">
                <a:pos x="4419" y="347"/>
              </a:cxn>
              <a:cxn ang="0">
                <a:pos x="4357" y="337"/>
              </a:cxn>
              <a:cxn ang="0">
                <a:pos x="4293" y="326"/>
              </a:cxn>
              <a:cxn ang="0">
                <a:pos x="4293" y="326"/>
              </a:cxn>
              <a:cxn ang="0">
                <a:pos x="4017" y="279"/>
              </a:cxn>
              <a:cxn ang="0">
                <a:pos x="3740" y="233"/>
              </a:cxn>
              <a:cxn ang="0">
                <a:pos x="3600" y="211"/>
              </a:cxn>
              <a:cxn ang="0">
                <a:pos x="3459" y="189"/>
              </a:cxn>
              <a:cxn ang="0">
                <a:pos x="3319" y="169"/>
              </a:cxn>
              <a:cxn ang="0">
                <a:pos x="3178" y="148"/>
              </a:cxn>
              <a:cxn ang="0">
                <a:pos x="3038" y="128"/>
              </a:cxn>
              <a:cxn ang="0">
                <a:pos x="2896" y="111"/>
              </a:cxn>
              <a:cxn ang="0">
                <a:pos x="2756" y="93"/>
              </a:cxn>
              <a:cxn ang="0">
                <a:pos x="2616" y="77"/>
              </a:cxn>
              <a:cxn ang="0">
                <a:pos x="2476" y="63"/>
              </a:cxn>
              <a:cxn ang="0">
                <a:pos x="2336" y="49"/>
              </a:cxn>
              <a:cxn ang="0">
                <a:pos x="2197" y="37"/>
              </a:cxn>
              <a:cxn ang="0">
                <a:pos x="2058" y="27"/>
              </a:cxn>
              <a:cxn ang="0">
                <a:pos x="1921" y="18"/>
              </a:cxn>
              <a:cxn ang="0">
                <a:pos x="1783" y="11"/>
              </a:cxn>
              <a:cxn ang="0">
                <a:pos x="1647" y="5"/>
              </a:cxn>
              <a:cxn ang="0">
                <a:pos x="1512" y="2"/>
              </a:cxn>
              <a:cxn ang="0">
                <a:pos x="1377" y="0"/>
              </a:cxn>
              <a:cxn ang="0">
                <a:pos x="1245" y="0"/>
              </a:cxn>
              <a:cxn ang="0">
                <a:pos x="1112" y="3"/>
              </a:cxn>
              <a:cxn ang="0">
                <a:pos x="982" y="8"/>
              </a:cxn>
              <a:cxn ang="0">
                <a:pos x="918" y="11"/>
              </a:cxn>
              <a:cxn ang="0">
                <a:pos x="853" y="15"/>
              </a:cxn>
              <a:cxn ang="0">
                <a:pos x="790" y="20"/>
              </a:cxn>
              <a:cxn ang="0">
                <a:pos x="726" y="25"/>
              </a:cxn>
              <a:cxn ang="0">
                <a:pos x="663" y="30"/>
              </a:cxn>
              <a:cxn ang="0">
                <a:pos x="600" y="36"/>
              </a:cxn>
              <a:cxn ang="0">
                <a:pos x="539" y="43"/>
              </a:cxn>
              <a:cxn ang="0">
                <a:pos x="477" y="51"/>
              </a:cxn>
              <a:cxn ang="0">
                <a:pos x="415" y="59"/>
              </a:cxn>
              <a:cxn ang="0">
                <a:pos x="354" y="69"/>
              </a:cxn>
              <a:cxn ang="0">
                <a:pos x="293" y="77"/>
              </a:cxn>
              <a:cxn ang="0">
                <a:pos x="234" y="88"/>
              </a:cxn>
              <a:cxn ang="0">
                <a:pos x="175" y="99"/>
              </a:cxn>
              <a:cxn ang="0">
                <a:pos x="116" y="111"/>
              </a:cxn>
              <a:cxn ang="0">
                <a:pos x="58" y="124"/>
              </a:cxn>
              <a:cxn ang="0">
                <a:pos x="0" y="137"/>
              </a:cxn>
            </a:cxnLst>
            <a:rect l="0" t="0" r="r" b="b"/>
            <a:pathLst>
              <a:path w="5767" h="408">
                <a:moveTo>
                  <a:pt x="5767" y="343"/>
                </a:moveTo>
                <a:lnTo>
                  <a:pt x="5756" y="346"/>
                </a:lnTo>
                <a:lnTo>
                  <a:pt x="5689" y="359"/>
                </a:lnTo>
                <a:lnTo>
                  <a:pt x="5619" y="370"/>
                </a:lnTo>
                <a:lnTo>
                  <a:pt x="5547" y="381"/>
                </a:lnTo>
                <a:lnTo>
                  <a:pt x="5473" y="390"/>
                </a:lnTo>
                <a:lnTo>
                  <a:pt x="5396" y="397"/>
                </a:lnTo>
                <a:lnTo>
                  <a:pt x="5317" y="403"/>
                </a:lnTo>
                <a:lnTo>
                  <a:pt x="5234" y="406"/>
                </a:lnTo>
                <a:lnTo>
                  <a:pt x="5147" y="408"/>
                </a:lnTo>
                <a:lnTo>
                  <a:pt x="5056" y="407"/>
                </a:lnTo>
                <a:lnTo>
                  <a:pt x="4962" y="404"/>
                </a:lnTo>
                <a:lnTo>
                  <a:pt x="4913" y="402"/>
                </a:lnTo>
                <a:lnTo>
                  <a:pt x="4863" y="398"/>
                </a:lnTo>
                <a:lnTo>
                  <a:pt x="4812" y="394"/>
                </a:lnTo>
                <a:lnTo>
                  <a:pt x="4760" y="390"/>
                </a:lnTo>
                <a:lnTo>
                  <a:pt x="4706" y="384"/>
                </a:lnTo>
                <a:lnTo>
                  <a:pt x="4651" y="378"/>
                </a:lnTo>
                <a:lnTo>
                  <a:pt x="4595" y="371"/>
                </a:lnTo>
                <a:lnTo>
                  <a:pt x="4537" y="365"/>
                </a:lnTo>
                <a:lnTo>
                  <a:pt x="4478" y="356"/>
                </a:lnTo>
                <a:lnTo>
                  <a:pt x="4419" y="347"/>
                </a:lnTo>
                <a:lnTo>
                  <a:pt x="4357" y="337"/>
                </a:lnTo>
                <a:lnTo>
                  <a:pt x="4293" y="326"/>
                </a:lnTo>
                <a:lnTo>
                  <a:pt x="4293" y="326"/>
                </a:lnTo>
                <a:lnTo>
                  <a:pt x="4017" y="279"/>
                </a:lnTo>
                <a:lnTo>
                  <a:pt x="3740" y="233"/>
                </a:lnTo>
                <a:lnTo>
                  <a:pt x="3600" y="211"/>
                </a:lnTo>
                <a:lnTo>
                  <a:pt x="3459" y="189"/>
                </a:lnTo>
                <a:lnTo>
                  <a:pt x="3319" y="169"/>
                </a:lnTo>
                <a:lnTo>
                  <a:pt x="3178" y="148"/>
                </a:lnTo>
                <a:lnTo>
                  <a:pt x="3038" y="128"/>
                </a:lnTo>
                <a:lnTo>
                  <a:pt x="2896" y="111"/>
                </a:lnTo>
                <a:lnTo>
                  <a:pt x="2756" y="93"/>
                </a:lnTo>
                <a:lnTo>
                  <a:pt x="2616" y="77"/>
                </a:lnTo>
                <a:lnTo>
                  <a:pt x="2476" y="63"/>
                </a:lnTo>
                <a:lnTo>
                  <a:pt x="2336" y="49"/>
                </a:lnTo>
                <a:lnTo>
                  <a:pt x="2197" y="37"/>
                </a:lnTo>
                <a:lnTo>
                  <a:pt x="2058" y="27"/>
                </a:lnTo>
                <a:lnTo>
                  <a:pt x="1921" y="18"/>
                </a:lnTo>
                <a:lnTo>
                  <a:pt x="1783" y="11"/>
                </a:lnTo>
                <a:lnTo>
                  <a:pt x="1647" y="5"/>
                </a:lnTo>
                <a:lnTo>
                  <a:pt x="1512" y="2"/>
                </a:lnTo>
                <a:lnTo>
                  <a:pt x="1377" y="0"/>
                </a:lnTo>
                <a:lnTo>
                  <a:pt x="1245" y="0"/>
                </a:lnTo>
                <a:lnTo>
                  <a:pt x="1112" y="3"/>
                </a:lnTo>
                <a:lnTo>
                  <a:pt x="982" y="8"/>
                </a:lnTo>
                <a:lnTo>
                  <a:pt x="918" y="11"/>
                </a:lnTo>
                <a:lnTo>
                  <a:pt x="853" y="15"/>
                </a:lnTo>
                <a:lnTo>
                  <a:pt x="790" y="20"/>
                </a:lnTo>
                <a:lnTo>
                  <a:pt x="726" y="25"/>
                </a:lnTo>
                <a:lnTo>
                  <a:pt x="663" y="30"/>
                </a:lnTo>
                <a:lnTo>
                  <a:pt x="600" y="36"/>
                </a:lnTo>
                <a:lnTo>
                  <a:pt x="539" y="43"/>
                </a:lnTo>
                <a:lnTo>
                  <a:pt x="477" y="51"/>
                </a:lnTo>
                <a:lnTo>
                  <a:pt x="415" y="59"/>
                </a:lnTo>
                <a:lnTo>
                  <a:pt x="354" y="69"/>
                </a:lnTo>
                <a:lnTo>
                  <a:pt x="293" y="77"/>
                </a:lnTo>
                <a:lnTo>
                  <a:pt x="234" y="88"/>
                </a:lnTo>
                <a:lnTo>
                  <a:pt x="175" y="99"/>
                </a:lnTo>
                <a:lnTo>
                  <a:pt x="116" y="111"/>
                </a:lnTo>
                <a:lnTo>
                  <a:pt x="58" y="124"/>
                </a:lnTo>
                <a:lnTo>
                  <a:pt x="0" y="137"/>
                </a:lnTo>
              </a:path>
            </a:pathLst>
          </a:custGeom>
          <a:noFill/>
          <a:ln w="25400">
            <a:solidFill>
              <a:srgbClr val="93959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7" name="Freeform 173"/>
          <p:cNvSpPr>
            <a:spLocks/>
          </p:cNvSpPr>
          <p:nvPr/>
        </p:nvSpPr>
        <p:spPr bwMode="auto">
          <a:xfrm>
            <a:off x="-3175" y="5883275"/>
            <a:ext cx="9150350" cy="892175"/>
          </a:xfrm>
          <a:custGeom>
            <a:avLst/>
            <a:gdLst/>
            <a:ahLst/>
            <a:cxnLst>
              <a:cxn ang="0">
                <a:pos x="8" y="88"/>
              </a:cxn>
              <a:cxn ang="0">
                <a:pos x="127" y="67"/>
              </a:cxn>
              <a:cxn ang="0">
                <a:pos x="246" y="51"/>
              </a:cxn>
              <a:cxn ang="0">
                <a:pos x="367" y="35"/>
              </a:cxn>
              <a:cxn ang="0">
                <a:pos x="487" y="23"/>
              </a:cxn>
              <a:cxn ang="0">
                <a:pos x="607" y="13"/>
              </a:cxn>
              <a:cxn ang="0">
                <a:pos x="729" y="6"/>
              </a:cxn>
              <a:cxn ang="0">
                <a:pos x="850" y="2"/>
              </a:cxn>
              <a:cxn ang="0">
                <a:pos x="1095" y="0"/>
              </a:cxn>
              <a:cxn ang="0">
                <a:pos x="1340" y="5"/>
              </a:cxn>
              <a:cxn ang="0">
                <a:pos x="1587" y="20"/>
              </a:cxn>
              <a:cxn ang="0">
                <a:pos x="1835" y="42"/>
              </a:cxn>
              <a:cxn ang="0">
                <a:pos x="2085" y="70"/>
              </a:cxn>
              <a:cxn ang="0">
                <a:pos x="2336" y="104"/>
              </a:cxn>
              <a:cxn ang="0">
                <a:pos x="2588" y="145"/>
              </a:cxn>
              <a:cxn ang="0">
                <a:pos x="2842" y="190"/>
              </a:cxn>
              <a:cxn ang="0">
                <a:pos x="3097" y="240"/>
              </a:cxn>
              <a:cxn ang="0">
                <a:pos x="3353" y="293"/>
              </a:cxn>
              <a:cxn ang="0">
                <a:pos x="3741" y="377"/>
              </a:cxn>
              <a:cxn ang="0">
                <a:pos x="4001" y="437"/>
              </a:cxn>
              <a:cxn ang="0">
                <a:pos x="4128" y="464"/>
              </a:cxn>
              <a:cxn ang="0">
                <a:pos x="4255" y="489"/>
              </a:cxn>
              <a:cxn ang="0">
                <a:pos x="4380" y="508"/>
              </a:cxn>
              <a:cxn ang="0">
                <a:pos x="4504" y="525"/>
              </a:cxn>
              <a:cxn ang="0">
                <a:pos x="4625" y="539"/>
              </a:cxn>
              <a:cxn ang="0">
                <a:pos x="4745" y="548"/>
              </a:cxn>
              <a:cxn ang="0">
                <a:pos x="4862" y="556"/>
              </a:cxn>
              <a:cxn ang="0">
                <a:pos x="4977" y="560"/>
              </a:cxn>
              <a:cxn ang="0">
                <a:pos x="5087" y="562"/>
              </a:cxn>
              <a:cxn ang="0">
                <a:pos x="5195" y="561"/>
              </a:cxn>
              <a:cxn ang="0">
                <a:pos x="5299" y="558"/>
              </a:cxn>
              <a:cxn ang="0">
                <a:pos x="5399" y="552"/>
              </a:cxn>
              <a:cxn ang="0">
                <a:pos x="5495" y="544"/>
              </a:cxn>
              <a:cxn ang="0">
                <a:pos x="5587" y="536"/>
              </a:cxn>
              <a:cxn ang="0">
                <a:pos x="5673" y="524"/>
              </a:cxn>
              <a:cxn ang="0">
                <a:pos x="5764" y="508"/>
              </a:cxn>
            </a:cxnLst>
            <a:rect l="0" t="0" r="r" b="b"/>
            <a:pathLst>
              <a:path w="5764" h="562">
                <a:moveTo>
                  <a:pt x="0" y="89"/>
                </a:moveTo>
                <a:lnTo>
                  <a:pt x="8" y="88"/>
                </a:lnTo>
                <a:lnTo>
                  <a:pt x="67" y="77"/>
                </a:lnTo>
                <a:lnTo>
                  <a:pt x="127" y="67"/>
                </a:lnTo>
                <a:lnTo>
                  <a:pt x="187" y="58"/>
                </a:lnTo>
                <a:lnTo>
                  <a:pt x="246" y="51"/>
                </a:lnTo>
                <a:lnTo>
                  <a:pt x="306" y="43"/>
                </a:lnTo>
                <a:lnTo>
                  <a:pt x="367" y="35"/>
                </a:lnTo>
                <a:lnTo>
                  <a:pt x="427" y="29"/>
                </a:lnTo>
                <a:lnTo>
                  <a:pt x="487" y="23"/>
                </a:lnTo>
                <a:lnTo>
                  <a:pt x="547" y="18"/>
                </a:lnTo>
                <a:lnTo>
                  <a:pt x="607" y="13"/>
                </a:lnTo>
                <a:lnTo>
                  <a:pt x="668" y="9"/>
                </a:lnTo>
                <a:lnTo>
                  <a:pt x="729" y="6"/>
                </a:lnTo>
                <a:lnTo>
                  <a:pt x="790" y="4"/>
                </a:lnTo>
                <a:lnTo>
                  <a:pt x="850" y="2"/>
                </a:lnTo>
                <a:lnTo>
                  <a:pt x="972" y="0"/>
                </a:lnTo>
                <a:lnTo>
                  <a:pt x="1095" y="0"/>
                </a:lnTo>
                <a:lnTo>
                  <a:pt x="1217" y="2"/>
                </a:lnTo>
                <a:lnTo>
                  <a:pt x="1340" y="5"/>
                </a:lnTo>
                <a:lnTo>
                  <a:pt x="1463" y="11"/>
                </a:lnTo>
                <a:lnTo>
                  <a:pt x="1587" y="20"/>
                </a:lnTo>
                <a:lnTo>
                  <a:pt x="1711" y="30"/>
                </a:lnTo>
                <a:lnTo>
                  <a:pt x="1835" y="42"/>
                </a:lnTo>
                <a:lnTo>
                  <a:pt x="1960" y="54"/>
                </a:lnTo>
                <a:lnTo>
                  <a:pt x="2085" y="70"/>
                </a:lnTo>
                <a:lnTo>
                  <a:pt x="2210" y="87"/>
                </a:lnTo>
                <a:lnTo>
                  <a:pt x="2336" y="104"/>
                </a:lnTo>
                <a:lnTo>
                  <a:pt x="2462" y="124"/>
                </a:lnTo>
                <a:lnTo>
                  <a:pt x="2588" y="145"/>
                </a:lnTo>
                <a:lnTo>
                  <a:pt x="2715" y="167"/>
                </a:lnTo>
                <a:lnTo>
                  <a:pt x="2842" y="190"/>
                </a:lnTo>
                <a:lnTo>
                  <a:pt x="2970" y="214"/>
                </a:lnTo>
                <a:lnTo>
                  <a:pt x="3097" y="240"/>
                </a:lnTo>
                <a:lnTo>
                  <a:pt x="3225" y="265"/>
                </a:lnTo>
                <a:lnTo>
                  <a:pt x="3353" y="293"/>
                </a:lnTo>
                <a:lnTo>
                  <a:pt x="3483" y="320"/>
                </a:lnTo>
                <a:lnTo>
                  <a:pt x="3741" y="377"/>
                </a:lnTo>
                <a:lnTo>
                  <a:pt x="4001" y="437"/>
                </a:lnTo>
                <a:lnTo>
                  <a:pt x="4001" y="437"/>
                </a:lnTo>
                <a:lnTo>
                  <a:pt x="4064" y="451"/>
                </a:lnTo>
                <a:lnTo>
                  <a:pt x="4128" y="464"/>
                </a:lnTo>
                <a:lnTo>
                  <a:pt x="4192" y="477"/>
                </a:lnTo>
                <a:lnTo>
                  <a:pt x="4255" y="489"/>
                </a:lnTo>
                <a:lnTo>
                  <a:pt x="4317" y="498"/>
                </a:lnTo>
                <a:lnTo>
                  <a:pt x="4380" y="508"/>
                </a:lnTo>
                <a:lnTo>
                  <a:pt x="4442" y="517"/>
                </a:lnTo>
                <a:lnTo>
                  <a:pt x="4504" y="525"/>
                </a:lnTo>
                <a:lnTo>
                  <a:pt x="4565" y="533"/>
                </a:lnTo>
                <a:lnTo>
                  <a:pt x="4625" y="539"/>
                </a:lnTo>
                <a:lnTo>
                  <a:pt x="4685" y="544"/>
                </a:lnTo>
                <a:lnTo>
                  <a:pt x="4745" y="548"/>
                </a:lnTo>
                <a:lnTo>
                  <a:pt x="4804" y="553"/>
                </a:lnTo>
                <a:lnTo>
                  <a:pt x="4862" y="556"/>
                </a:lnTo>
                <a:lnTo>
                  <a:pt x="4920" y="558"/>
                </a:lnTo>
                <a:lnTo>
                  <a:pt x="4977" y="560"/>
                </a:lnTo>
                <a:lnTo>
                  <a:pt x="5032" y="562"/>
                </a:lnTo>
                <a:lnTo>
                  <a:pt x="5087" y="562"/>
                </a:lnTo>
                <a:lnTo>
                  <a:pt x="5141" y="562"/>
                </a:lnTo>
                <a:lnTo>
                  <a:pt x="5195" y="561"/>
                </a:lnTo>
                <a:lnTo>
                  <a:pt x="5248" y="560"/>
                </a:lnTo>
                <a:lnTo>
                  <a:pt x="5299" y="558"/>
                </a:lnTo>
                <a:lnTo>
                  <a:pt x="5350" y="555"/>
                </a:lnTo>
                <a:lnTo>
                  <a:pt x="5399" y="552"/>
                </a:lnTo>
                <a:lnTo>
                  <a:pt x="5448" y="549"/>
                </a:lnTo>
                <a:lnTo>
                  <a:pt x="5495" y="544"/>
                </a:lnTo>
                <a:lnTo>
                  <a:pt x="5541" y="541"/>
                </a:lnTo>
                <a:lnTo>
                  <a:pt x="5587" y="536"/>
                </a:lnTo>
                <a:lnTo>
                  <a:pt x="5630" y="530"/>
                </a:lnTo>
                <a:lnTo>
                  <a:pt x="5673" y="524"/>
                </a:lnTo>
                <a:lnTo>
                  <a:pt x="5714" y="518"/>
                </a:lnTo>
                <a:lnTo>
                  <a:pt x="5764" y="508"/>
                </a:lnTo>
              </a:path>
            </a:pathLst>
          </a:custGeom>
          <a:noFill/>
          <a:ln w="25400">
            <a:solidFill>
              <a:srgbClr val="DA1E4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38" name="Picture 214" descr="astellas-logo-with-sloga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04913" y="6003925"/>
            <a:ext cx="1704975" cy="80645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3600" b="1">
          <a:solidFill>
            <a:srgbClr val="D91F49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3600" b="1">
          <a:solidFill>
            <a:srgbClr val="D91F49"/>
          </a:solidFill>
          <a:latin typeface="Arial" charset="0"/>
          <a:ea typeface="Osaka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3600" b="1">
          <a:solidFill>
            <a:srgbClr val="D91F49"/>
          </a:solidFill>
          <a:latin typeface="Arial" charset="0"/>
          <a:ea typeface="Osaka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3600" b="1">
          <a:solidFill>
            <a:srgbClr val="D91F49"/>
          </a:solidFill>
          <a:latin typeface="Arial" charset="0"/>
          <a:ea typeface="Osaka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3600" b="1">
          <a:solidFill>
            <a:srgbClr val="D91F49"/>
          </a:solidFill>
          <a:latin typeface="Arial" charset="0"/>
          <a:ea typeface="Osaka" charset="-128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3600" b="1">
          <a:solidFill>
            <a:srgbClr val="D91F49"/>
          </a:solidFill>
          <a:latin typeface="Arial" charset="0"/>
          <a:ea typeface="Osaka" charset="-128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3600" b="1">
          <a:solidFill>
            <a:srgbClr val="D91F49"/>
          </a:solidFill>
          <a:latin typeface="Arial" charset="0"/>
          <a:ea typeface="Osaka" charset="-128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3600" b="1">
          <a:solidFill>
            <a:srgbClr val="D91F49"/>
          </a:solidFill>
          <a:latin typeface="Arial" charset="0"/>
          <a:ea typeface="Osaka" charset="-128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3600" b="1">
          <a:solidFill>
            <a:srgbClr val="D91F49"/>
          </a:solidFill>
          <a:latin typeface="Arial" charset="0"/>
          <a:ea typeface="Osaka" charset="-128"/>
        </a:defRPr>
      </a:lvl9pPr>
    </p:titleStyle>
    <p:bodyStyle>
      <a:lvl1pPr algn="l" rtl="0" eaLnBrk="1" fontAlgn="base" hangingPunct="1">
        <a:lnSpc>
          <a:spcPct val="95000"/>
        </a:lnSpc>
        <a:spcBef>
          <a:spcPct val="40000"/>
        </a:spcBef>
        <a:spcAft>
          <a:spcPct val="2000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234950" indent="-23336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ea typeface="+mn-ea"/>
        </a:defRPr>
      </a:lvl2pPr>
      <a:lvl3pPr marL="457200" indent="-22066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Myriad Landor" charset="0"/>
          <a:ea typeface="+mn-ea"/>
        </a:defRPr>
      </a:lvl3pPr>
      <a:lvl4pPr marL="692150" indent="-23336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yriad Landor" charset="0"/>
          <a:ea typeface="+mn-ea"/>
        </a:defRPr>
      </a:lvl4pPr>
      <a:lvl5pPr marL="887413" indent="-19367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yriad Landor" charset="0"/>
          <a:ea typeface="+mn-ea"/>
        </a:defRPr>
      </a:lvl5pPr>
      <a:lvl6pPr marL="1344613" indent="-19367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yriad Landor" charset="0"/>
          <a:ea typeface="+mn-ea"/>
        </a:defRPr>
      </a:lvl6pPr>
      <a:lvl7pPr marL="1801813" indent="-19367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yriad Landor" charset="0"/>
          <a:ea typeface="+mn-ea"/>
        </a:defRPr>
      </a:lvl7pPr>
      <a:lvl8pPr marL="2259013" indent="-19367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yriad Landor" charset="0"/>
          <a:ea typeface="+mn-ea"/>
        </a:defRPr>
      </a:lvl8pPr>
      <a:lvl9pPr marL="2716213" indent="-19367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yriad Landor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quotationspage.com/quotes/Louis_Pasteu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health/files/eudralex/vol-9/pdf/vol9a_09-2008_e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8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Designing better observational studies:</a:t>
            </a:r>
            <a:br>
              <a:rPr lang="en-US" dirty="0" smtClean="0"/>
            </a:br>
            <a:r>
              <a:rPr lang="en-US" dirty="0" smtClean="0"/>
              <a:t>The role of the pharmaceutical statistician</a:t>
            </a:r>
            <a:endParaRPr lang="en-US" altLang="ja-JP" dirty="0"/>
          </a:p>
        </p:txBody>
      </p:sp>
      <p:sp>
        <p:nvSpPr>
          <p:cNvPr id="296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839101" y="4003250"/>
            <a:ext cx="7597775" cy="365125"/>
          </a:xfrm>
        </p:spPr>
        <p:txBody>
          <a:bodyPr/>
          <a:lstStyle/>
          <a:p>
            <a:r>
              <a:rPr lang="en-US" dirty="0" smtClean="0"/>
              <a:t>Tim Auton, Astellas</a:t>
            </a:r>
          </a:p>
          <a:p>
            <a:r>
              <a:rPr lang="en-US" dirty="0" smtClean="0"/>
              <a:t>September 2014</a:t>
            </a:r>
          </a:p>
          <a:p>
            <a:endParaRPr lang="en-US" altLang="ja-JP" dirty="0">
              <a:solidFill>
                <a:srgbClr val="FF9900"/>
              </a:solidFill>
            </a:endParaRPr>
          </a:p>
        </p:txBody>
      </p:sp>
      <p:pic>
        <p:nvPicPr>
          <p:cNvPr id="296976" name="Picture 16" descr="astellas-logo-with-slog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5691188"/>
            <a:ext cx="2219325" cy="1050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198660"/>
            <a:ext cx="8066088" cy="854076"/>
          </a:xfrm>
        </p:spPr>
        <p:txBody>
          <a:bodyPr/>
          <a:lstStyle/>
          <a:p>
            <a:r>
              <a:rPr lang="en-US" dirty="0" smtClean="0"/>
              <a:t>Clearly define the population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Specify how centers/ investigators will be selected, and which patients are eligible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Study open to all eligible subjects over defined period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Or, recruit first NN eligible subjects at each site</a:t>
            </a:r>
          </a:p>
          <a:p>
            <a:r>
              <a:rPr lang="en-US" sz="2000" dirty="0" smtClean="0"/>
              <a:t>New users </a:t>
            </a:r>
            <a:r>
              <a:rPr lang="en-US" dirty="0" smtClean="0"/>
              <a:t>only?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Eligible after decision has been made to start treatment with &lt;drug&gt;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Previous use of &lt;drug&gt; would then be an exclusion criterion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Eligible if currently using &lt;drug&gt;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Sometimes also require a stable dosage over previous period</a:t>
            </a:r>
          </a:p>
          <a:p>
            <a:r>
              <a:rPr lang="en-US" dirty="0" smtClean="0"/>
              <a:t>Try to avoid collecting data on off-label use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Unless this is an objective of the study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225187" y="6350696"/>
            <a:ext cx="551427" cy="307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791AB-8810-47AB-9CA3-803F49466EF4}" type="slidenum">
              <a:rPr kumimoji="0" lang="en-GB" sz="2200" b="1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Myriad Landor" charset="0"/>
                <a:ea typeface="Osaka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Myriad Landor" charset="0"/>
              <a:ea typeface="Osaka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198660"/>
            <a:ext cx="8066088" cy="854076"/>
          </a:xfrm>
        </p:spPr>
        <p:txBody>
          <a:bodyPr/>
          <a:lstStyle/>
          <a:p>
            <a:r>
              <a:rPr lang="en-US" dirty="0" smtClean="0"/>
              <a:t>Timing of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Observational studies can only collect data at visits which occur as part of medical care</a:t>
            </a:r>
          </a:p>
          <a:p>
            <a:endParaRPr lang="en-US" sz="9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Telephone contact between visits </a:t>
            </a:r>
            <a:r>
              <a:rPr lang="en-US" sz="2000" i="1" dirty="0" smtClean="0"/>
              <a:t>may</a:t>
            </a:r>
            <a:r>
              <a:rPr lang="en-US" sz="2000" dirty="0" smtClean="0"/>
              <a:t> be acceptable subject to local regulations and ethics approval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If you plan to collect data at follow-up to assess treatment success, please provide assurance that this visit routinely occurs.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Wide ‘visit windows’</a:t>
            </a:r>
          </a:p>
          <a:p>
            <a:pPr lvl="1">
              <a:buFont typeface="Arial" pitchFamily="34" charset="0"/>
              <a:buChar char="•"/>
            </a:pPr>
            <a:endParaRPr lang="en-US" sz="9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What happens when a patient switches treatment?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Keep in study, or stop</a:t>
            </a:r>
          </a:p>
          <a:p>
            <a:pPr lvl="2"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225187" y="6350696"/>
            <a:ext cx="551427" cy="307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791AB-8810-47AB-9CA3-803F49466EF4}" type="slidenum">
              <a:rPr kumimoji="0" lang="en-GB" sz="2200" b="1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Myriad Landor" charset="0"/>
                <a:ea typeface="Osaka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Myriad Landor" charset="0"/>
              <a:ea typeface="Osaka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198660"/>
            <a:ext cx="8066088" cy="854076"/>
          </a:xfrm>
        </p:spPr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 analysis should be prespecified in synopsis- protocol – data analysis plan</a:t>
            </a:r>
          </a:p>
          <a:p>
            <a:r>
              <a:rPr lang="en-US" dirty="0" smtClean="0"/>
              <a:t>Describe the main analyses which will address the scientific questions – ie the objectives of the study</a:t>
            </a:r>
          </a:p>
          <a:p>
            <a:r>
              <a:rPr lang="en-US" dirty="0" smtClean="0"/>
              <a:t>Describe how the data will be summarized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Define subgroups of interest</a:t>
            </a:r>
          </a:p>
          <a:p>
            <a:r>
              <a:rPr lang="en-US" dirty="0" smtClean="0"/>
              <a:t>Describe handling of early drop-outs and missing data</a:t>
            </a:r>
          </a:p>
          <a:p>
            <a:r>
              <a:rPr lang="en-US" dirty="0" smtClean="0"/>
              <a:t>Robust statistical methods recommended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Methods which limit the influence of any individual subject</a:t>
            </a:r>
          </a:p>
          <a:p>
            <a:pPr lvl="2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225187" y="6350696"/>
            <a:ext cx="551427" cy="307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791AB-8810-47AB-9CA3-803F49466EF4}" type="slidenum">
              <a:rPr kumimoji="0" lang="en-GB" sz="2200" b="1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Myriad Landor" charset="0"/>
                <a:ea typeface="Osaka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Myriad Landor" charset="0"/>
              <a:ea typeface="Osaka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188640"/>
            <a:ext cx="8832850" cy="861774"/>
          </a:xfrm>
        </p:spPr>
        <p:txBody>
          <a:bodyPr/>
          <a:lstStyle/>
          <a:p>
            <a:r>
              <a:rPr lang="en-US" dirty="0" smtClean="0"/>
              <a:t>Can we do Comparative Observational Studies?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my experience, most studies are descriptive, non-comparative designs</a:t>
            </a:r>
          </a:p>
          <a:p>
            <a:endParaRPr lang="en-US" sz="1200" dirty="0" smtClean="0"/>
          </a:p>
          <a:p>
            <a:r>
              <a:rPr lang="en-US" dirty="0" smtClean="0"/>
              <a:t>Comparative studies can be done, but great care is required to minimize bias</a:t>
            </a:r>
          </a:p>
          <a:p>
            <a:pPr lvl="1">
              <a:buNone/>
            </a:pPr>
            <a:r>
              <a:rPr lang="en-US" dirty="0" smtClean="0"/>
              <a:t>E.g: Confounding by indication</a:t>
            </a:r>
          </a:p>
          <a:p>
            <a:pPr lvl="1">
              <a:buNone/>
            </a:pPr>
            <a:endParaRPr lang="en-US" sz="900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Patients with more severe disease are more likely to receive potent innovative therapy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Naïve comparison of outcomes against alternative therapies biased against innovative therapy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225187" y="6350696"/>
            <a:ext cx="551427" cy="307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791AB-8810-47AB-9CA3-803F49466EF4}" type="slidenum">
              <a:rPr kumimoji="0" lang="en-GB" sz="2200" b="1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Myriad Landor" charset="0"/>
                <a:ea typeface="Osaka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Myriad Landor" charset="0"/>
              <a:ea typeface="Osaka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comparative studies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Effect of change in policy for treating hospital acquired infections</a:t>
            </a:r>
          </a:p>
          <a:p>
            <a:pPr marL="692150" lvl="1" indent="-457200"/>
            <a:r>
              <a:rPr lang="en-US" dirty="0" smtClean="0"/>
              <a:t>Compare outcomes in year after change of policy with preceding year in the same institution</a:t>
            </a:r>
          </a:p>
          <a:p>
            <a:pPr marL="692150" lvl="1" indent="-457200"/>
            <a:r>
              <a:rPr lang="en-US" dirty="0" smtClean="0"/>
              <a:t>Ensure comparability of prospective and retrospective outcomes</a:t>
            </a:r>
          </a:p>
          <a:p>
            <a:pPr marL="692150" lvl="1" indent="-457200"/>
            <a:r>
              <a:rPr lang="en-US" dirty="0" smtClean="0"/>
              <a:t>Potential confounding between policy change and year-year variability</a:t>
            </a:r>
          </a:p>
          <a:p>
            <a:pPr marL="692150" lvl="1" indent="-457200"/>
            <a:r>
              <a:rPr lang="en-US" dirty="0" smtClean="0"/>
              <a:t>Individual patients may not be independent</a:t>
            </a:r>
          </a:p>
          <a:p>
            <a:pPr marL="692150" lvl="1" indent="-4572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comparative studies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Several comparative safety </a:t>
            </a:r>
            <a:r>
              <a:rPr lang="en-US" dirty="0" err="1" smtClean="0"/>
              <a:t>pharmacoepidemiology</a:t>
            </a:r>
            <a:r>
              <a:rPr lang="en-US" dirty="0" smtClean="0"/>
              <a:t> studies</a:t>
            </a:r>
          </a:p>
          <a:p>
            <a:pPr marL="692150" lvl="1" indent="-457200"/>
            <a:r>
              <a:rPr lang="en-US" dirty="0" smtClean="0"/>
              <a:t>Bias minimized using propensity score (PS) matching</a:t>
            </a:r>
          </a:p>
          <a:p>
            <a:pPr marL="692150" lvl="1" indent="-457200"/>
            <a:r>
              <a:rPr lang="en-US" dirty="0" smtClean="0"/>
              <a:t>Hundreds of variables considered for inclusion in PS model</a:t>
            </a:r>
          </a:p>
          <a:p>
            <a:pPr marL="692150" lvl="1" indent="-457200"/>
            <a:r>
              <a:rPr lang="en-US" dirty="0" smtClean="0"/>
              <a:t>Various data sources used</a:t>
            </a:r>
          </a:p>
          <a:p>
            <a:pPr marL="914400" lvl="2" indent="-457200"/>
            <a:r>
              <a:rPr lang="en-US" dirty="0" smtClean="0"/>
              <a:t>Insurance claims data</a:t>
            </a:r>
          </a:p>
          <a:p>
            <a:pPr marL="914400" lvl="2" indent="-457200"/>
            <a:r>
              <a:rPr lang="en-US" dirty="0" smtClean="0"/>
              <a:t>National registries</a:t>
            </a:r>
          </a:p>
          <a:p>
            <a:pPr marL="914400" lvl="2" indent="-457200"/>
            <a:r>
              <a:rPr lang="en-US" dirty="0" smtClean="0"/>
              <a:t>Electronic medical records</a:t>
            </a:r>
          </a:p>
          <a:p>
            <a:pPr marL="692150" lvl="1" indent="-457200"/>
            <a:endParaRPr lang="en-US" dirty="0" smtClean="0"/>
          </a:p>
          <a:p>
            <a:pPr marL="692150" lvl="1" indent="-4572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Practicalities – How to ensure good statistical involvement in observational studies?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8" y="1828800"/>
            <a:ext cx="8226425" cy="4341813"/>
          </a:xfrm>
        </p:spPr>
        <p:txBody>
          <a:bodyPr/>
          <a:lstStyle/>
          <a:p>
            <a:r>
              <a:rPr lang="en-US" dirty="0" smtClean="0"/>
              <a:t>Astellas requires review and approval including biostatistics of all medical affairs studies, including NISs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Concept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Synopsis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Protocol</a:t>
            </a:r>
            <a:endParaRPr lang="en-US" dirty="0" smtClean="0"/>
          </a:p>
          <a:p>
            <a:r>
              <a:rPr lang="en-US" dirty="0" smtClean="0"/>
              <a:t>Different levels of support for affiliate vs centrally sponsored studies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Review </a:t>
            </a:r>
            <a:r>
              <a:rPr lang="en-US" dirty="0" smtClean="0"/>
              <a:t>only, or short consultation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Full </a:t>
            </a:r>
            <a:r>
              <a:rPr lang="en-US" dirty="0" smtClean="0"/>
              <a:t>stats involvement in study design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our skills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988197" y="2771214"/>
            <a:ext cx="4794422" cy="3204000"/>
          </a:xfrm>
          <a:prstGeom prst="ellipse">
            <a:avLst/>
          </a:prstGeom>
          <a:solidFill>
            <a:srgbClr val="FF0000">
              <a:alpha val="25000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yriad Landor" charset="0"/>
              <a:ea typeface="Osaka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138" y="2415402"/>
            <a:ext cx="25715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Product expertise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3469" y="1430293"/>
            <a:ext cx="383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Observational studies and medical affairs experience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355040" y="2147867"/>
            <a:ext cx="4794422" cy="3204000"/>
          </a:xfrm>
          <a:prstGeom prst="ellipse">
            <a:avLst/>
          </a:prstGeom>
          <a:solidFill>
            <a:srgbClr val="990099">
              <a:alpha val="17000"/>
            </a:srgb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yriad Landor" charset="0"/>
              <a:ea typeface="Osaka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78" y="-26988"/>
            <a:ext cx="7990060" cy="430887"/>
          </a:xfrm>
        </p:spPr>
        <p:txBody>
          <a:bodyPr/>
          <a:lstStyle/>
          <a:p>
            <a:r>
              <a:rPr lang="en-US" dirty="0" smtClean="0"/>
              <a:t>Role and value of Product Statistician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 of therapeutic area, product, endpoints, previous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Consistency with other studies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Clear, scientifically valid objectives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Contribute to medical information, product positioning, evidence of value</a:t>
            </a:r>
          </a:p>
          <a:p>
            <a:pPr lvl="2"/>
            <a:r>
              <a:rPr lang="en-US" dirty="0" smtClean="0"/>
              <a:t>across all territories</a:t>
            </a:r>
          </a:p>
          <a:p>
            <a:r>
              <a:rPr lang="en-US" dirty="0" smtClean="0"/>
              <a:t>Increase awareness of marketing and medical information needs </a:t>
            </a:r>
          </a:p>
          <a:p>
            <a:r>
              <a:rPr lang="en-US" dirty="0" smtClean="0"/>
              <a:t>Increase contacts and collaboration with affiliate and headquarters medical directors and product experts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225187" y="6350696"/>
            <a:ext cx="551427" cy="307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791AB-8810-47AB-9CA3-803F49466EF4}" type="slidenum">
              <a:rPr kumimoji="0" lang="en-GB" sz="2200" b="1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Myriad Landor" charset="0"/>
                <a:ea typeface="Osaka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Myriad Landor" charset="0"/>
              <a:ea typeface="Osaka" charset="-128"/>
              <a:cs typeface="+mn-cs"/>
            </a:endParaRPr>
          </a:p>
        </p:txBody>
      </p:sp>
      <p:pic>
        <p:nvPicPr>
          <p:cNvPr id="5" name="Picture 4" descr="observational-health-study-use-guideline_Page_03.jpg"/>
          <p:cNvPicPr>
            <a:picLocks noChangeAspect="1"/>
          </p:cNvPicPr>
          <p:nvPr/>
        </p:nvPicPr>
        <p:blipFill>
          <a:blip r:embed="rId2" cstate="print"/>
          <a:srcRect l="5727" t="57915" r="5727" b="3982"/>
          <a:stretch>
            <a:fillRect/>
          </a:stretch>
        </p:blipFill>
        <p:spPr>
          <a:xfrm>
            <a:off x="506823" y="1069546"/>
            <a:ext cx="7752021" cy="4397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551" y="5696465"/>
            <a:ext cx="7273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From: Berger et al 2014 V A L U E IN HE A L T H 1 7 ( 2 0 1 4 ) 1 4 3 – 1 5 6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What are observational studies and why do them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How they differ from interventional trials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Requirements for high quality observational trials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Bluffer’s guide for a statistics reviewer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Non-comparative and comparative studies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Practicalities – How to ensure high quality statistical input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Conclusions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Any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8" y="1668544"/>
            <a:ext cx="5178441" cy="2894029"/>
          </a:xfrm>
        </p:spPr>
        <p:txBody>
          <a:bodyPr/>
          <a:lstStyle/>
          <a:p>
            <a:r>
              <a:rPr lang="en-US" sz="2800" dirty="0" smtClean="0"/>
              <a:t>In the field of observation, chance favors only the prepared mind.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Louis_Past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9341" y="1690556"/>
            <a:ext cx="2624328" cy="3099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080" y="4883085"/>
            <a:ext cx="6534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Louis Pasteur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</a:rPr>
              <a:t>lecture 1854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French biologist &amp; bacteriologist (1822 - 1895)</a:t>
            </a:r>
            <a:r>
              <a:rPr lang="en-US" dirty="0" smtClean="0">
                <a:solidFill>
                  <a:schemeClr val="bg1"/>
                </a:solidFill>
              </a:rPr>
              <a:t>  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the difference between a good observational study and a poor one?</a:t>
            </a:r>
            <a:endParaRPr lang="en-US" dirty="0"/>
          </a:p>
        </p:txBody>
      </p:sp>
      <p:pic>
        <p:nvPicPr>
          <p:cNvPr id="7" name="Picture Placeholder 6" descr="goodba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we_need_y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5518" y="226513"/>
            <a:ext cx="3830616" cy="5107487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225187" y="6350696"/>
            <a:ext cx="320675" cy="307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791AB-8810-47AB-9CA3-803F49466EF4}" type="slidenum">
              <a:rPr kumimoji="0" lang="en-GB" sz="2200" b="1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Myriad Landor" charset="0"/>
                <a:ea typeface="Osaka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Myriad Landor" charset="0"/>
              <a:ea typeface="Osaka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numbers of observational studies being performed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Support Health Technology Assessment (HTA), patient access and reimbursement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Real world evidence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Big data</a:t>
            </a:r>
          </a:p>
          <a:p>
            <a:r>
              <a:rPr lang="en-US" dirty="0" smtClean="0"/>
              <a:t>High standards required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Statistical integrity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Credibility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Data quality</a:t>
            </a:r>
          </a:p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25187" y="6350696"/>
            <a:ext cx="320675" cy="307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791AB-8810-47AB-9CA3-803F49466EF4}" type="slidenum">
              <a:rPr kumimoji="0" lang="en-GB" sz="2200" b="1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Myriad Landor" charset="0"/>
                <a:ea typeface="Osaka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Myriad Landor" charset="0"/>
              <a:ea typeface="Osaka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Non-interventional Study (NIS)</a:t>
            </a:r>
            <a:br>
              <a:rPr lang="en-US" sz="3200"/>
            </a:br>
            <a:r>
              <a:rPr lang="en-US" sz="3200"/>
              <a:t>Vol 9a Definition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8788" y="1600200"/>
            <a:ext cx="8226425" cy="4421188"/>
          </a:xfrm>
          <a:noFill/>
          <a:ln/>
        </p:spPr>
        <p:txBody>
          <a:bodyPr/>
          <a:lstStyle/>
          <a:p>
            <a:pPr marL="419100" indent="-419100">
              <a:buFont typeface="Arial" charset="0"/>
              <a:buAutoNum type="arabicPeriod"/>
            </a:pPr>
            <a:r>
              <a:rPr lang="en-US" sz="1800" dirty="0"/>
              <a:t>Medicinal products are prescribed in the usual manner according to SmPC</a:t>
            </a:r>
          </a:p>
          <a:p>
            <a:pPr marL="419100" indent="-419100">
              <a:buFont typeface="Arial" charset="0"/>
              <a:buAutoNum type="arabicPeriod"/>
            </a:pPr>
            <a:r>
              <a:rPr lang="en-US" sz="1800" dirty="0"/>
              <a:t>Patients are assigned to a particular therapeutic strategy according to current practice and are not pre-assigned by a trial protocol ( e.g. no </a:t>
            </a:r>
            <a:r>
              <a:rPr lang="en-US" sz="1800" dirty="0" smtClean="0"/>
              <a:t>randomization)</a:t>
            </a:r>
            <a:endParaRPr lang="en-US" sz="1800" dirty="0"/>
          </a:p>
          <a:p>
            <a:pPr marL="419100" indent="-419100">
              <a:buFont typeface="Arial" charset="0"/>
              <a:buAutoNum type="arabicPeriod"/>
            </a:pPr>
            <a:r>
              <a:rPr lang="en-US" sz="1800" dirty="0"/>
              <a:t>The prescription of the medicine is clearly separated from the decision to include the patient in the study</a:t>
            </a:r>
          </a:p>
          <a:p>
            <a:pPr marL="419100" indent="-419100">
              <a:buFont typeface="Arial" charset="0"/>
              <a:buAutoNum type="arabicPeriod"/>
            </a:pPr>
            <a:r>
              <a:rPr lang="en-US" sz="1800" dirty="0"/>
              <a:t>No additional diagnostic or monitoring procedures are applied, however </a:t>
            </a:r>
            <a:r>
              <a:rPr lang="en-US" sz="1800" u="sng" dirty="0"/>
              <a:t>blood samples, questionnaires and interviews</a:t>
            </a:r>
            <a:r>
              <a:rPr lang="en-US" sz="1800" dirty="0"/>
              <a:t> might be considered normal clinical practice</a:t>
            </a:r>
          </a:p>
          <a:p>
            <a:pPr marL="419100" indent="-419100">
              <a:buFont typeface="Arial" charset="0"/>
              <a:buAutoNum type="arabicPeriod"/>
            </a:pPr>
            <a:r>
              <a:rPr lang="en-US" sz="1800" dirty="0"/>
              <a:t>Epidemiological methods are used for the analysis of the data arising from the study</a:t>
            </a:r>
          </a:p>
          <a:p>
            <a:pPr marL="419100" indent="-419100">
              <a:buFont typeface="Arial" charset="0"/>
              <a:buAutoNum type="arabicPeriod"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789152" y="5476355"/>
            <a:ext cx="5929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  <a:hlinkClick r:id="rId3"/>
              </a:rPr>
              <a:t>http://</a:t>
            </a:r>
            <a:r>
              <a:rPr lang="en-US" sz="1400" b="0" dirty="0" smtClean="0">
                <a:solidFill>
                  <a:srgbClr val="00B0F0"/>
                </a:solidFill>
                <a:hlinkClick r:id="rId3"/>
              </a:rPr>
              <a:t>ec.europa.eu/health/files/eudralex/vol-9/pdf/vol9a_09-2008_en.pdf</a:t>
            </a:r>
            <a:endParaRPr lang="en-US" sz="1400" b="0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225187" y="6350696"/>
            <a:ext cx="320675" cy="307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791AB-8810-47AB-9CA3-803F49466EF4}" type="slidenum">
              <a:rPr kumimoji="0" lang="en-GB" sz="2200" b="1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Myriad Landor" charset="0"/>
                <a:ea typeface="Osaka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Myriad Landor" charset="0"/>
              <a:ea typeface="Osaka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NIS differ from a Clinical Trial?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Separate the decision to treat from the decision to enroll</a:t>
            </a:r>
          </a:p>
          <a:p>
            <a:r>
              <a:rPr lang="en-US" b="1" dirty="0" smtClean="0"/>
              <a:t>Assessments</a:t>
            </a:r>
          </a:p>
          <a:p>
            <a:r>
              <a:rPr lang="en-US" b="1" dirty="0" smtClean="0"/>
              <a:t>Visits</a:t>
            </a:r>
          </a:p>
          <a:p>
            <a:r>
              <a:rPr lang="en-US" b="1" dirty="0" smtClean="0"/>
              <a:t>Collection of safety data</a:t>
            </a:r>
          </a:p>
          <a:p>
            <a:pPr marL="0" lvl="1" indent="0">
              <a:spcBef>
                <a:spcPct val="40000"/>
              </a:spcBef>
              <a:spcAft>
                <a:spcPct val="20000"/>
              </a:spcAft>
              <a:buNone/>
            </a:pPr>
            <a:r>
              <a:rPr lang="en-US" b="1" dirty="0" smtClean="0"/>
              <a:t>Data quality</a:t>
            </a:r>
          </a:p>
          <a:p>
            <a:pPr marL="0" lvl="1" indent="0">
              <a:spcBef>
                <a:spcPct val="40000"/>
              </a:spcBef>
              <a:spcAft>
                <a:spcPct val="20000"/>
              </a:spcAft>
              <a:buNone/>
            </a:pPr>
            <a:r>
              <a:rPr lang="en-US" b="1" dirty="0" smtClean="0"/>
              <a:t>Patient consent</a:t>
            </a:r>
          </a:p>
          <a:p>
            <a:pPr marL="0" lvl="1" indent="0">
              <a:spcBef>
                <a:spcPct val="40000"/>
              </a:spcBef>
              <a:spcAft>
                <a:spcPct val="20000"/>
              </a:spcAft>
              <a:buNone/>
            </a:pPr>
            <a:r>
              <a:rPr lang="en-US" b="1" dirty="0" smtClean="0"/>
              <a:t>Can </a:t>
            </a:r>
            <a:r>
              <a:rPr lang="en-US" b="1" smtClean="0"/>
              <a:t>be retrospective</a:t>
            </a:r>
          </a:p>
          <a:p>
            <a:pPr marL="222250" lvl="2" indent="0">
              <a:spcBef>
                <a:spcPct val="40000"/>
              </a:spcBef>
              <a:spcAft>
                <a:spcPct val="20000"/>
              </a:spcAft>
            </a:pPr>
            <a:r>
              <a:rPr lang="en-US" b="1" smtClean="0"/>
              <a:t>Use </a:t>
            </a:r>
            <a:r>
              <a:rPr lang="en-US" b="1" dirty="0" smtClean="0"/>
              <a:t>data from pre-existing databases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195513" y="6202363"/>
            <a:ext cx="6491287" cy="322262"/>
          </a:xfrm>
          <a:prstGeom prst="rect">
            <a:avLst/>
          </a:prstGeom>
        </p:spPr>
        <p:txBody>
          <a:bodyPr/>
          <a:lstStyle/>
          <a:p>
            <a:fld id="{3A79271F-BA22-4EF6-B2E3-D17123A2AE4E}" type="slidenum">
              <a:rPr lang="en-US" altLang="ja-JP" smtClean="0"/>
              <a:pPr/>
              <a:t>6</a:t>
            </a:fld>
            <a:r>
              <a:rPr lang="en-US" altLang="ja-JP" dirty="0" smtClean="0"/>
              <a:t>/30</a:t>
            </a:r>
            <a:endParaRPr lang="en-US" altLang="ja-JP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25187" y="6350696"/>
            <a:ext cx="320675" cy="307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791AB-8810-47AB-9CA3-803F49466EF4}" type="slidenum">
              <a:rPr kumimoji="0" lang="en-GB" sz="2200" b="1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Myriad Landor" charset="0"/>
                <a:ea typeface="Osaka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Myriad Landor" charset="0"/>
              <a:ea typeface="Osaka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-26988"/>
            <a:ext cx="8066088" cy="430887"/>
          </a:xfrm>
        </p:spPr>
        <p:txBody>
          <a:bodyPr/>
          <a:lstStyle/>
          <a:p>
            <a:r>
              <a:rPr lang="en-US" dirty="0" smtClean="0"/>
              <a:t>Objectives – Endpoints –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study has to have clear objectives </a:t>
            </a:r>
          </a:p>
          <a:p>
            <a:r>
              <a:rPr lang="en-US" dirty="0" smtClean="0"/>
              <a:t>Defined study population</a:t>
            </a:r>
          </a:p>
          <a:p>
            <a:r>
              <a:rPr lang="en-US" dirty="0" smtClean="0"/>
              <a:t>Endpoints</a:t>
            </a:r>
          </a:p>
          <a:p>
            <a:pPr lvl="1"/>
            <a:r>
              <a:rPr lang="en-US" dirty="0" smtClean="0"/>
              <a:t>What data can you collect from individual patients that will allow you to address the objectives</a:t>
            </a:r>
            <a:endParaRPr lang="en-US" dirty="0"/>
          </a:p>
          <a:p>
            <a:r>
              <a:rPr lang="en-US" dirty="0" smtClean="0"/>
              <a:t>Visits and assessments</a:t>
            </a:r>
          </a:p>
          <a:p>
            <a:r>
              <a:rPr lang="en-US" dirty="0" smtClean="0"/>
              <a:t>Statistical Methods</a:t>
            </a:r>
          </a:p>
          <a:p>
            <a:pPr lvl="1"/>
            <a:r>
              <a:rPr lang="en-US" dirty="0" smtClean="0"/>
              <a:t>Prespecify how will you process and summarize the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198660"/>
            <a:ext cx="8066088" cy="854076"/>
          </a:xfrm>
        </p:spPr>
        <p:txBody>
          <a:bodyPr/>
          <a:lstStyle/>
          <a:p>
            <a:r>
              <a:rPr lang="en-US" dirty="0" smtClean="0"/>
              <a:t>Objectives – Variables/Endpoints –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0614"/>
            <a:ext cx="8062913" cy="4184650"/>
          </a:xfrm>
        </p:spPr>
        <p:txBody>
          <a:bodyPr/>
          <a:lstStyle/>
          <a:p>
            <a:r>
              <a:rPr lang="en-US" sz="2400" dirty="0" smtClean="0"/>
              <a:t> A Variable is something you measure in a patient</a:t>
            </a:r>
          </a:p>
          <a:p>
            <a:endParaRPr lang="en-US" sz="1600" dirty="0" smtClean="0"/>
          </a:p>
          <a:p>
            <a:r>
              <a:rPr lang="en-US" sz="2400" dirty="0" smtClean="0"/>
              <a:t> An Endpoint is a variable, that relates to a study Objective</a:t>
            </a:r>
          </a:p>
          <a:p>
            <a:endParaRPr lang="en-US" sz="1600" dirty="0" smtClean="0"/>
          </a:p>
          <a:p>
            <a:r>
              <a:rPr lang="en-US" sz="2400" dirty="0" smtClean="0"/>
              <a:t> Variables and Endpoints can be measured or calculated from the data of an individual subject</a:t>
            </a:r>
          </a:p>
          <a:p>
            <a:endParaRPr lang="en-US" sz="1600" dirty="0" smtClean="0"/>
          </a:p>
          <a:p>
            <a:r>
              <a:rPr lang="en-US" sz="2400" dirty="0" smtClean="0"/>
              <a:t> A statistic summarizes the data for multiple subjects</a:t>
            </a:r>
            <a:endParaRPr lang="en-US" sz="24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225187" y="6350696"/>
            <a:ext cx="551427" cy="307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791AB-8810-47AB-9CA3-803F49466EF4}" type="slidenum">
              <a:rPr kumimoji="0" lang="en-GB" sz="2200" b="1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Myriad Landor" charset="0"/>
                <a:ea typeface="Osaka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Myriad Landor" charset="0"/>
              <a:ea typeface="Osaka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198660"/>
            <a:ext cx="8066088" cy="854076"/>
          </a:xfrm>
        </p:spPr>
        <p:txBody>
          <a:bodyPr/>
          <a:lstStyle/>
          <a:p>
            <a:r>
              <a:rPr lang="en-US" dirty="0" smtClean="0"/>
              <a:t>Choosing good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76598"/>
            <a:ext cx="8062913" cy="4184650"/>
          </a:xfrm>
        </p:spPr>
        <p:txBody>
          <a:bodyPr/>
          <a:lstStyle/>
          <a:p>
            <a:r>
              <a:rPr lang="en-US" sz="2400" dirty="0" smtClean="0"/>
              <a:t>Where possible, make consistent with previous studies and/or literature</a:t>
            </a:r>
          </a:p>
          <a:p>
            <a:pPr lvl="1"/>
            <a:r>
              <a:rPr lang="en-US" sz="2200" dirty="0" smtClean="0"/>
              <a:t>Some clinical trial endpoints do not work well in “real-world” setting</a:t>
            </a:r>
          </a:p>
          <a:p>
            <a:endParaRPr lang="en-US" sz="2400" dirty="0" smtClean="0"/>
          </a:p>
          <a:p>
            <a:r>
              <a:rPr lang="en-US" sz="2400" dirty="0" smtClean="0"/>
              <a:t>Use validated questionnaires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Need detailed knowledge of existing data, data gaps and global strategy</a:t>
            </a:r>
            <a:endParaRPr lang="en-US" sz="24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225187" y="6350696"/>
            <a:ext cx="551427" cy="307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791AB-8810-47AB-9CA3-803F49466EF4}" type="slidenum">
              <a:rPr kumimoji="0" lang="en-GB" sz="2200" b="1" i="0" u="none" strike="noStrike" kern="1200" cap="none" spc="0" normalizeH="0" baseline="0" noProof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Myriad Landor" charset="0"/>
                <a:ea typeface="Osaka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Myriad Landor" charset="0"/>
              <a:ea typeface="Osaka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tellas Global template">
  <a:themeElements>
    <a:clrScheme name="Default Design 2">
      <a:dk1>
        <a:srgbClr val="666666"/>
      </a:dk1>
      <a:lt1>
        <a:srgbClr val="FFFFFF"/>
      </a:lt1>
      <a:dk2>
        <a:srgbClr val="000000"/>
      </a:dk2>
      <a:lt2>
        <a:srgbClr val="CC0000"/>
      </a:lt2>
      <a:accent1>
        <a:srgbClr val="009999"/>
      </a:accent1>
      <a:accent2>
        <a:srgbClr val="999999"/>
      </a:accent2>
      <a:accent3>
        <a:srgbClr val="AAAAAA"/>
      </a:accent3>
      <a:accent4>
        <a:srgbClr val="DADADA"/>
      </a:accent4>
      <a:accent5>
        <a:srgbClr val="AACACA"/>
      </a:accent5>
      <a:accent6>
        <a:srgbClr val="8A8A8A"/>
      </a:accent6>
      <a:hlink>
        <a:srgbClr val="FF9900"/>
      </a:hlink>
      <a:folHlink>
        <a:srgbClr val="3366CC"/>
      </a:folHlink>
    </a:clrScheme>
    <a:fontScheme name="Default Desig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yriad Landor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yriad Landor" charset="0"/>
            <a:ea typeface="Osaka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C0000"/>
        </a:dk2>
        <a:lt2>
          <a:srgbClr val="666666"/>
        </a:lt2>
        <a:accent1>
          <a:srgbClr val="009999"/>
        </a:accent1>
        <a:accent2>
          <a:srgbClr val="999999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A8A8A"/>
        </a:accent6>
        <a:hlink>
          <a:srgbClr val="FF9900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666666"/>
        </a:dk1>
        <a:lt1>
          <a:srgbClr val="FFFFFF"/>
        </a:lt1>
        <a:dk2>
          <a:srgbClr val="000000"/>
        </a:dk2>
        <a:lt2>
          <a:srgbClr val="CC0000"/>
        </a:lt2>
        <a:accent1>
          <a:srgbClr val="009999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AACACA"/>
        </a:accent5>
        <a:accent6>
          <a:srgbClr val="8A8A8A"/>
        </a:accent6>
        <a:hlink>
          <a:srgbClr val="FF9900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Astellas Global template</Template>
  <TotalTime>0</TotalTime>
  <Words>978</Words>
  <Application>Microsoft Office PowerPoint</Application>
  <PresentationFormat>Letter Paper (8.5x11 in)</PresentationFormat>
  <Paragraphs>170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Astellas Global template</vt:lpstr>
      <vt:lpstr>Designing better observational studies: The role of the pharmaceutical statistician</vt:lpstr>
      <vt:lpstr>Overview</vt:lpstr>
      <vt:lpstr>What makes the difference between a good observational study and a poor one?</vt:lpstr>
      <vt:lpstr>Why now?</vt:lpstr>
      <vt:lpstr>Non-interventional Study (NIS) Vol 9a Definition</vt:lpstr>
      <vt:lpstr>How does a NIS differ from a Clinical Trial?</vt:lpstr>
      <vt:lpstr>Objectives – Endpoints – Statistics</vt:lpstr>
      <vt:lpstr>Objectives – Variables/Endpoints – Statistics</vt:lpstr>
      <vt:lpstr>Choosing good endpoints</vt:lpstr>
      <vt:lpstr>Clearly define the population </vt:lpstr>
      <vt:lpstr>Timing of visits</vt:lpstr>
      <vt:lpstr>Statistical Analysis</vt:lpstr>
      <vt:lpstr>Can we do Comparative Observational Studies?</vt:lpstr>
      <vt:lpstr>Examples of comparative studies (1)</vt:lpstr>
      <vt:lpstr>Examples of comparative studies (2)</vt:lpstr>
      <vt:lpstr>Practicalities – How to ensure good statistical involvement in observational studies?</vt:lpstr>
      <vt:lpstr>Building our skills</vt:lpstr>
      <vt:lpstr>Role and value of Product Statistician</vt:lpstr>
      <vt:lpstr>Conclusions</vt:lpstr>
      <vt:lpstr>Any Questions?</vt:lpstr>
    </vt:vector>
  </TitlesOfParts>
  <Company>Astellas Pharma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Chiltern programmers support for statistical output</dc:title>
  <dc:creator>Tim Auton</dc:creator>
  <cp:lastModifiedBy>Tim Auton</cp:lastModifiedBy>
  <cp:revision>38</cp:revision>
  <dcterms:created xsi:type="dcterms:W3CDTF">2014-07-15T07:00:50Z</dcterms:created>
  <dcterms:modified xsi:type="dcterms:W3CDTF">2014-09-16T11:38:57Z</dcterms:modified>
</cp:coreProperties>
</file>