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6"/>
  </p:sldMasterIdLst>
  <p:notesMasterIdLst>
    <p:notesMasterId r:id="rId25"/>
  </p:notesMasterIdLst>
  <p:handoutMasterIdLst>
    <p:handoutMasterId r:id="rId26"/>
  </p:handoutMasterIdLst>
  <p:sldIdLst>
    <p:sldId id="256" r:id="rId7"/>
    <p:sldId id="259" r:id="rId8"/>
    <p:sldId id="260" r:id="rId9"/>
    <p:sldId id="284" r:id="rId10"/>
    <p:sldId id="278" r:id="rId11"/>
    <p:sldId id="285" r:id="rId12"/>
    <p:sldId id="279" r:id="rId13"/>
    <p:sldId id="270" r:id="rId14"/>
    <p:sldId id="266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6" r:id="rId24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00"/>
    <a:srgbClr val="E3E4BA"/>
    <a:srgbClr val="FFC000"/>
    <a:srgbClr val="C2DCC9"/>
    <a:srgbClr val="D9D3C5"/>
    <a:srgbClr val="D52B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71300" autoAdjust="0"/>
  </p:normalViewPr>
  <p:slideViewPr>
    <p:cSldViewPr snapToGrid="0">
      <p:cViewPr>
        <p:scale>
          <a:sx n="70" d="100"/>
          <a:sy n="70" d="100"/>
        </p:scale>
        <p:origin x="-15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7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A687364-E240-4147-8A50-0C0AF022C133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300906-530D-C748-AC79-F41D6AA727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823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453B76-649C-1047-AB39-06CD9CC3743F}" type="datetime1">
              <a:rPr lang="en-US"/>
              <a:pPr/>
              <a:t>9/22/2014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45A613-7C39-204D-9E84-E8628D5964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9903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 eaLnBrk="1" hangingPunct="1"/>
            <a:fld id="{7BB95317-6243-FD4B-AA5C-9B346E0A77B8}" type="datetime1">
              <a:rPr lang="en-US"/>
              <a:pPr eaLnBrk="1" hangingPunct="1"/>
              <a:t>9/22/2014</a:t>
            </a:fld>
            <a:endParaRPr lang="en-US" dirty="0"/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 eaLnBrk="1" hangingPunct="1"/>
            <a:fld id="{58767D87-38A5-AE42-BD9C-EEA2A909D65F}" type="slidenum">
              <a:rPr lang="en-GB" smtClean="0"/>
              <a:pPr eaLnBrk="1" hangingPunct="1"/>
              <a:t>1</a:t>
            </a:fld>
            <a:endParaRPr lang="en-GB" dirty="0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2177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455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337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199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894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6597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8191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918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67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83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94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791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92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en-GB" sz="1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585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00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A453B76-649C-1047-AB39-06CD9CC3743F}" type="datetime1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5A613-7C39-204D-9E84-E8628D5964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24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lecules-Red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162678"/>
            <a:ext cx="7772400" cy="1470025"/>
          </a:xfrm>
          <a:effectLst/>
        </p:spPr>
        <p:txBody>
          <a:bodyPr/>
          <a:lstStyle>
            <a:lvl1pPr>
              <a:defRPr b="0" i="0">
                <a:solidFill>
                  <a:srgbClr val="FFFFFF"/>
                </a:solidFill>
                <a:latin typeface="DIN-Bold"/>
                <a:cs typeface="DIN-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32703"/>
            <a:ext cx="6400800" cy="869088"/>
          </a:xfrm>
          <a:effectLst/>
        </p:spPr>
        <p:txBody>
          <a:bodyPr/>
          <a:lstStyle>
            <a:lvl1pPr marL="0" indent="0">
              <a:buFontTx/>
              <a:buNone/>
              <a:defRPr sz="2000" b="0" i="1">
                <a:solidFill>
                  <a:srgbClr val="FFFFFF"/>
                </a:solidFill>
                <a:latin typeface="DIN-Bold"/>
                <a:cs typeface="DIN-Bold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080" y="6090099"/>
            <a:ext cx="1171129" cy="63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405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40827"/>
            <a:ext cx="2133600" cy="214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fld id="{11D4D01D-36F0-FD49-8AAF-A083426BA2AB}" type="datetime1">
              <a:rPr lang="en-US" smtClean="0"/>
              <a:t>9/22/2014</a:t>
            </a:fld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41367"/>
            <a:ext cx="2895600" cy="225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en-US" dirty="0" smtClean="0"/>
              <a:t>2014 Eli Lilly and Company </a:t>
            </a: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42447"/>
            <a:ext cx="2133600" cy="246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64C47640-ECEC-E34E-A5C6-81F2A80A83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44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oleculesHeaders-Red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46048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25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20358"/>
            <a:ext cx="8229600" cy="504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40827"/>
            <a:ext cx="2133600" cy="214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fld id="{014408C4-CBEB-2548-80C4-472BFC54862F}" type="datetime1">
              <a:rPr lang="en-US" smtClean="0"/>
              <a:t>9/22/2014</a:t>
            </a:fld>
            <a:endParaRPr 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41367"/>
            <a:ext cx="2895600" cy="225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en-US" dirty="0" smtClean="0"/>
              <a:t>2014 Eli Lilly and Company </a:t>
            </a:r>
            <a:endParaRPr lang="en-U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42447"/>
            <a:ext cx="2133600" cy="246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64C47640-ECEC-E34E-A5C6-81F2A80A83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0" i="0">
          <a:solidFill>
            <a:schemeClr val="bg1"/>
          </a:solidFill>
          <a:latin typeface="DIN-Bold"/>
          <a:ea typeface="ヒラギノ角ゴ Pro W3" charset="0"/>
          <a:cs typeface="DIN-Bold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D52B1E"/>
        </a:buClr>
        <a:buChar char="•"/>
        <a:defRPr sz="2800">
          <a:solidFill>
            <a:schemeClr val="tx1"/>
          </a:solidFill>
          <a:latin typeface="DIN-Regular"/>
          <a:ea typeface="ヒラギノ角ゴ Pro W3" charset="0"/>
          <a:cs typeface="DIN-Regular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D52B1E"/>
        </a:buClr>
        <a:buChar char="•"/>
        <a:defRPr sz="2600">
          <a:solidFill>
            <a:schemeClr val="tx1"/>
          </a:solidFill>
          <a:latin typeface="DIN-Regular"/>
          <a:ea typeface="ヒラギノ角ゴ Pro W3" charset="0"/>
          <a:cs typeface="DIN-Regular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D52B1E"/>
        </a:buClr>
        <a:buChar char="•"/>
        <a:defRPr sz="2400">
          <a:solidFill>
            <a:schemeClr val="tx1"/>
          </a:solidFill>
          <a:latin typeface="DIN-Regular"/>
          <a:ea typeface="ヒラギノ角ゴ Pro W3" charset="0"/>
          <a:cs typeface="DIN-Regular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D52B1E"/>
        </a:buClr>
        <a:buChar char="•"/>
        <a:defRPr sz="2000">
          <a:solidFill>
            <a:schemeClr val="tx1"/>
          </a:solidFill>
          <a:latin typeface="DIN-Regular"/>
          <a:ea typeface="ヒラギノ角ゴ Pro W3" charset="0"/>
          <a:cs typeface="DIN-Regular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D52B1E"/>
        </a:buClr>
        <a:buChar char="•"/>
        <a:defRPr>
          <a:solidFill>
            <a:schemeClr val="tx1"/>
          </a:solidFill>
          <a:latin typeface="DIN-Regular"/>
          <a:ea typeface="ヒラギノ角ゴ Pro W3" charset="0"/>
          <a:cs typeface="DIN-Regular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icedsu.org.uk/Technical-Support-Documents(1985314).htm" TargetMode="External"/><Relationship Id="rId3" Type="http://schemas.openxmlformats.org/officeDocument/2006/relationships/hyperlink" Target="https://www.nice.org.uk/proxy/?sourceUrl=http://www.nice.org.uk/media/D54/6E/SpecificationForManufacturerSponsorSubmissionOfEvidenceJune2012.doc" TargetMode="External"/><Relationship Id="rId7" Type="http://schemas.openxmlformats.org/officeDocument/2006/relationships/hyperlink" Target="https://www.nice.org.uk/article/PMG9/chapter/Foreword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-ba.de/downloads/17-98-3528/2013-04-18_Anl2_6_Modul4.pdf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://www.has-sante.fr/portail/jcms/c_1280595/fr/dossier-type-renouvellement-et-reevaluation-v26112013" TargetMode="External"/><Relationship Id="rId10" Type="http://schemas.openxmlformats.org/officeDocument/2006/relationships/hyperlink" Target="http://www.eunethta.eu/eunethta-guidelines" TargetMode="External"/><Relationship Id="rId4" Type="http://schemas.openxmlformats.org/officeDocument/2006/relationships/hyperlink" Target="http://www.scottishmedicines.org/files/submissionprocess/NPAF_Template_Final_June_14.doc" TargetMode="External"/><Relationship Id="rId9" Type="http://schemas.openxmlformats.org/officeDocument/2006/relationships/hyperlink" Target="https://www.iqwig.de/download/IQWiG_Methoden_Version_4-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904" y="1889722"/>
            <a:ext cx="7772400" cy="1470025"/>
          </a:xfrm>
        </p:spPr>
        <p:txBody>
          <a:bodyPr/>
          <a:lstStyle/>
          <a:p>
            <a:r>
              <a:rPr lang="en-GB" noProof="0" dirty="0" smtClean="0"/>
              <a:t>Meeting local HTA requirements</a:t>
            </a:r>
            <a:br>
              <a:rPr lang="en-GB" noProof="0" dirty="0" smtClean="0"/>
            </a:br>
            <a:r>
              <a:rPr lang="en-GB" dirty="0"/>
              <a:t>C</a:t>
            </a:r>
            <a:r>
              <a:rPr lang="en-GB" noProof="0" dirty="0" err="1" smtClean="0"/>
              <a:t>hallenges</a:t>
            </a:r>
            <a:r>
              <a:rPr lang="en-GB" noProof="0" dirty="0" smtClean="0"/>
              <a:t> for the </a:t>
            </a:r>
            <a:r>
              <a:rPr lang="en-GB" noProof="0" dirty="0" err="1" smtClean="0"/>
              <a:t>Pharma</a:t>
            </a:r>
            <a:r>
              <a:rPr lang="en-GB" noProof="0" dirty="0" smtClean="0"/>
              <a:t> HTA Statistician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 smtClean="0"/>
              <a:t>Marie-Ange PAGET</a:t>
            </a:r>
          </a:p>
          <a:p>
            <a:r>
              <a:rPr lang="en-GB" noProof="0" dirty="0" smtClean="0"/>
              <a:t>Project Statistician – Lilly France</a:t>
            </a:r>
          </a:p>
          <a:p>
            <a:endParaRPr lang="en-GB" noProof="0" dirty="0" smtClean="0"/>
          </a:p>
          <a:p>
            <a:endParaRPr lang="en-GB" sz="1400" noProof="0" dirty="0" smtClean="0"/>
          </a:p>
          <a:p>
            <a:endParaRPr lang="en-GB" sz="1400" noProof="0" dirty="0" smtClean="0"/>
          </a:p>
          <a:p>
            <a:r>
              <a:rPr lang="en-GB" sz="1400" noProof="0" dirty="0" smtClean="0"/>
              <a:t>EFSPI meeting</a:t>
            </a:r>
          </a:p>
          <a:p>
            <a:r>
              <a:rPr lang="en-GB" sz="1400" noProof="0" dirty="0" smtClean="0"/>
              <a:t>Generating evidence for Health Technology Assessment</a:t>
            </a:r>
          </a:p>
          <a:p>
            <a:r>
              <a:rPr lang="en-GB" sz="1400" noProof="0" dirty="0" smtClean="0"/>
              <a:t>September 25th, 2014</a:t>
            </a:r>
            <a:endParaRPr lang="en-GB" sz="1400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Different views from HTA bodies?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b="1" dirty="0" smtClean="0"/>
              <a:t>Comparator:</a:t>
            </a:r>
          </a:p>
          <a:p>
            <a:pPr lvl="1"/>
            <a:r>
              <a:rPr lang="en-GB" sz="2800" dirty="0" smtClean="0"/>
              <a:t>Standard of care, may include off-label use</a:t>
            </a:r>
          </a:p>
          <a:p>
            <a:r>
              <a:rPr lang="en-GB" sz="3200" dirty="0" smtClean="0"/>
              <a:t>Methods:</a:t>
            </a:r>
          </a:p>
          <a:p>
            <a:pPr lvl="1"/>
            <a:r>
              <a:rPr lang="en-GB" sz="2800" dirty="0" smtClean="0"/>
              <a:t>Indirect comparisons </a:t>
            </a:r>
          </a:p>
          <a:p>
            <a:pPr lvl="1"/>
            <a:r>
              <a:rPr lang="en-GB" sz="2800" dirty="0" smtClean="0"/>
              <a:t>Presentation of the data</a:t>
            </a:r>
          </a:p>
          <a:p>
            <a:r>
              <a:rPr lang="en-GB" sz="3200" dirty="0" smtClean="0"/>
              <a:t>Dossier templates</a:t>
            </a:r>
          </a:p>
          <a:p>
            <a:r>
              <a:rPr lang="en-GB" sz="3200" dirty="0" smtClean="0"/>
              <a:t>Language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9" name="Oval Callout 8"/>
          <p:cNvSpPr/>
          <p:nvPr/>
        </p:nvSpPr>
        <p:spPr>
          <a:xfrm>
            <a:off x="5486399" y="2374710"/>
            <a:ext cx="3248167" cy="873457"/>
          </a:xfrm>
          <a:prstGeom prst="wedgeEllipseCallout">
            <a:avLst>
              <a:gd name="adj1" fmla="val -71296"/>
              <a:gd name="adj2" fmla="val 513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 comparison of National Guidelines for Network Meta-Analyses. Lows, 2014</a:t>
            </a:r>
            <a:endParaRPr lang="en-GB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0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sz="4800" dirty="0" smtClean="0"/>
          </a:p>
          <a:p>
            <a:r>
              <a:rPr lang="en-GB" sz="4800" dirty="0" smtClean="0"/>
              <a:t>Meeting the local needs</a:t>
            </a:r>
            <a:endParaRPr lang="en-GB" sz="4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556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 of the HTA/reimbursement dossier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Global dossier 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vs affiliate dossiers</a:t>
            </a:r>
          </a:p>
          <a:p>
            <a:pPr lvl="1"/>
            <a:r>
              <a:rPr lang="en-GB" dirty="0" smtClean="0"/>
              <a:t>Addressing all needs?</a:t>
            </a:r>
          </a:p>
          <a:p>
            <a:pPr lvl="1"/>
            <a:r>
              <a:rPr lang="en-GB" dirty="0" smtClean="0"/>
              <a:t>Addressing the first HTA submission?</a:t>
            </a:r>
          </a:p>
          <a:p>
            <a:pPr lvl="1"/>
            <a:r>
              <a:rPr lang="en-GB" dirty="0" smtClean="0"/>
              <a:t>Addressing one specific submission?</a:t>
            </a:r>
          </a:p>
          <a:p>
            <a:endParaRPr lang="en-GB" dirty="0" smtClean="0"/>
          </a:p>
          <a:p>
            <a:r>
              <a:rPr lang="en-GB" dirty="0" smtClean="0"/>
              <a:t>Presenting clinical data</a:t>
            </a:r>
          </a:p>
          <a:p>
            <a:pPr lvl="1"/>
            <a:r>
              <a:rPr lang="en-GB" dirty="0" smtClean="0"/>
              <a:t>Format with tables</a:t>
            </a:r>
          </a:p>
          <a:p>
            <a:pPr lvl="1"/>
            <a:r>
              <a:rPr lang="en-GB" dirty="0" smtClean="0"/>
              <a:t>Language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9" name="Oval Callout 8"/>
          <p:cNvSpPr/>
          <p:nvPr/>
        </p:nvSpPr>
        <p:spPr>
          <a:xfrm>
            <a:off x="5745709" y="2388359"/>
            <a:ext cx="3398291" cy="1583140"/>
          </a:xfrm>
          <a:prstGeom prst="wedgeEllipseCallout">
            <a:avLst>
              <a:gd name="adj1" fmla="val -116248"/>
              <a:gd name="adj2" fmla="val -89938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Be clear on what we plan, what we don’t plan to do and the corresponding consequences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6264322" y="4862015"/>
            <a:ext cx="2879678" cy="644857"/>
          </a:xfrm>
          <a:prstGeom prst="wedgeEllipseCallout">
            <a:avLst>
              <a:gd name="adj1" fmla="val -122031"/>
              <a:gd name="adj2" fmla="val -93529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Pick and choose format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3" name="Oval Callout 12"/>
          <p:cNvSpPr/>
          <p:nvPr/>
        </p:nvSpPr>
        <p:spPr>
          <a:xfrm>
            <a:off x="3523356" y="5313575"/>
            <a:ext cx="2563546" cy="814270"/>
          </a:xfrm>
          <a:prstGeom prst="wedgeEllipseCallout">
            <a:avLst>
              <a:gd name="adj1" fmla="val -74883"/>
              <a:gd name="adj2" fmla="val -72696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Invest in writing</a:t>
            </a:r>
          </a:p>
        </p:txBody>
      </p:sp>
    </p:spTree>
    <p:extLst>
      <p:ext uri="{BB962C8B-B14F-4D97-AF65-F5344CB8AC3E}">
        <p14:creationId xmlns:p14="http://schemas.microsoft.com/office/powerpoint/2010/main" val="186580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Subgroups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Pre-planned subgroup analyses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Guidelines interpretation</a:t>
            </a:r>
          </a:p>
          <a:p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7" name="Oval Callout 6"/>
          <p:cNvSpPr/>
          <p:nvPr/>
        </p:nvSpPr>
        <p:spPr>
          <a:xfrm>
            <a:off x="5622876" y="3971499"/>
            <a:ext cx="2524837" cy="873456"/>
          </a:xfrm>
          <a:prstGeom prst="wedgeEllipseCallout">
            <a:avLst>
              <a:gd name="adj1" fmla="val -72911"/>
              <a:gd name="adj2" fmla="val -129936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Build your network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14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Indirect comparison: SR, MA, IC, NMA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Systematic Literature Search – Data extraction</a:t>
            </a:r>
          </a:p>
          <a:p>
            <a:endParaRPr lang="en-GB" dirty="0" smtClean="0"/>
          </a:p>
          <a:p>
            <a:r>
              <a:rPr lang="en-GB" dirty="0" smtClean="0"/>
              <a:t>Comparator </a:t>
            </a:r>
          </a:p>
          <a:p>
            <a:pPr lvl="1"/>
            <a:r>
              <a:rPr lang="en-GB" dirty="0" smtClean="0"/>
              <a:t>May be different from one country to another</a:t>
            </a:r>
          </a:p>
          <a:p>
            <a:pPr lvl="1"/>
            <a:r>
              <a:rPr lang="en-GB" dirty="0" smtClean="0"/>
              <a:t>Off-label use data may come from non-RCT</a:t>
            </a:r>
          </a:p>
          <a:p>
            <a:pPr marL="342900" lvl="2" indent="-342900"/>
            <a:endParaRPr lang="en-GB" sz="2800" dirty="0" smtClean="0"/>
          </a:p>
          <a:p>
            <a:pPr marL="342900" lvl="2" indent="-342900"/>
            <a:r>
              <a:rPr lang="en-GB" sz="2800" dirty="0" smtClean="0"/>
              <a:t>Methods: </a:t>
            </a:r>
          </a:p>
          <a:p>
            <a:r>
              <a:rPr lang="en-GB" dirty="0" smtClean="0"/>
              <a:t>Bayesian vs </a:t>
            </a:r>
            <a:r>
              <a:rPr lang="en-GB" dirty="0" err="1" smtClean="0"/>
              <a:t>Frequentist</a:t>
            </a:r>
            <a:endParaRPr lang="en-GB" dirty="0" smtClean="0"/>
          </a:p>
          <a:p>
            <a:pPr lvl="1"/>
            <a:r>
              <a:rPr lang="en-GB" dirty="0" smtClean="0"/>
              <a:t>Must be strong if there is clinical or technical reasons not to run an indirect comparison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7" name="Oval Callout 6"/>
          <p:cNvSpPr/>
          <p:nvPr/>
        </p:nvSpPr>
        <p:spPr>
          <a:xfrm>
            <a:off x="5513696" y="3804312"/>
            <a:ext cx="3384644" cy="1409133"/>
          </a:xfrm>
          <a:prstGeom prst="wedgeEllipseCallout">
            <a:avLst>
              <a:gd name="adj1" fmla="val -68618"/>
              <a:gd name="adj2" fmla="val 41812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err="1" smtClean="0">
                <a:solidFill>
                  <a:srgbClr val="C00000"/>
                </a:solidFill>
              </a:rPr>
              <a:t>EUnetHTA</a:t>
            </a:r>
            <a:r>
              <a:rPr lang="en-GB" dirty="0" smtClean="0">
                <a:solidFill>
                  <a:srgbClr val="C00000"/>
                </a:solidFill>
              </a:rPr>
              <a:t>: #9 Preference should be given to the most transparent method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7028597" y="805219"/>
            <a:ext cx="2115403" cy="573206"/>
          </a:xfrm>
          <a:prstGeom prst="wedgeEllipseCallout">
            <a:avLst>
              <a:gd name="adj1" fmla="val -120220"/>
              <a:gd name="adj2" fmla="val 69692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Updates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2797791" y="6141493"/>
            <a:ext cx="6346209" cy="716505"/>
          </a:xfrm>
          <a:prstGeom prst="wedgeEllipseCallout">
            <a:avLst>
              <a:gd name="adj1" fmla="val -59836"/>
              <a:gd name="adj2" fmla="val -50558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>
              <a:solidFill>
                <a:srgbClr val="C00000"/>
              </a:solidFill>
            </a:endParaRPr>
          </a:p>
          <a:p>
            <a:r>
              <a:rPr lang="en-GB" dirty="0" err="1" smtClean="0">
                <a:solidFill>
                  <a:srgbClr val="C00000"/>
                </a:solidFill>
              </a:rPr>
              <a:t>EUnetHTA</a:t>
            </a:r>
            <a:r>
              <a:rPr lang="en-GB" dirty="0" smtClean="0">
                <a:solidFill>
                  <a:srgbClr val="C00000"/>
                </a:solidFill>
              </a:rPr>
              <a:t>: #2 …only comparable studies should be combined</a:t>
            </a:r>
          </a:p>
          <a:p>
            <a:pPr algn="ctr"/>
            <a:r>
              <a:rPr lang="en-GB" dirty="0" smtClean="0">
                <a:solidFill>
                  <a:srgbClr val="C00000"/>
                </a:solidFill>
              </a:rPr>
              <a:t>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5656998" y="2047165"/>
            <a:ext cx="3316406" cy="750627"/>
          </a:xfrm>
          <a:prstGeom prst="wedgeEllipseCallout">
            <a:avLst>
              <a:gd name="adj1" fmla="val -86979"/>
              <a:gd name="adj2" fmla="val 66472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Set up the analyses to allow other indirect comparisons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363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Observational research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0358"/>
            <a:ext cx="5397690" cy="5094090"/>
          </a:xfrm>
        </p:spPr>
        <p:txBody>
          <a:bodyPr/>
          <a:lstStyle/>
          <a:p>
            <a:r>
              <a:rPr lang="en-GB" dirty="0" smtClean="0"/>
              <a:t>Understanding the local health care system and </a:t>
            </a:r>
            <a:r>
              <a:rPr lang="en-GB" dirty="0"/>
              <a:t>the different </a:t>
            </a:r>
            <a:r>
              <a:rPr lang="en-GB" dirty="0" smtClean="0"/>
              <a:t>databases (often secondary databases)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Post-registration local needs and RMP need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7" name="Oval Callout 6"/>
          <p:cNvSpPr/>
          <p:nvPr/>
        </p:nvSpPr>
        <p:spPr>
          <a:xfrm>
            <a:off x="2647666" y="3302758"/>
            <a:ext cx="2636292" cy="771099"/>
          </a:xfrm>
          <a:prstGeom prst="wedgeEllipseCallout">
            <a:avLst>
              <a:gd name="adj1" fmla="val -49120"/>
              <a:gd name="adj2" fmla="val -103154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Needs good local contacts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1749188" y="5677469"/>
            <a:ext cx="3248167" cy="750626"/>
          </a:xfrm>
          <a:prstGeom prst="wedgeEllipseCallout">
            <a:avLst>
              <a:gd name="adj1" fmla="val -21546"/>
              <a:gd name="adj2" fmla="val -127032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Needs good cross-functional contacts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5854890" y="2033516"/>
            <a:ext cx="3166280" cy="1269242"/>
          </a:xfrm>
          <a:prstGeom prst="wedgeEllipseCallout">
            <a:avLst>
              <a:gd name="adj1" fmla="val -49180"/>
              <a:gd name="adj2" fmla="val 63454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rgbClr val="C00000"/>
                </a:solidFill>
              </a:rPr>
              <a:t>Important to have consistency across different studies</a:t>
            </a:r>
          </a:p>
        </p:txBody>
      </p:sp>
      <p:sp>
        <p:nvSpPr>
          <p:cNvPr id="11" name="Oval Callout 10"/>
          <p:cNvSpPr/>
          <p:nvPr/>
        </p:nvSpPr>
        <p:spPr>
          <a:xfrm>
            <a:off x="5964072" y="4599295"/>
            <a:ext cx="3057098" cy="1665027"/>
          </a:xfrm>
          <a:prstGeom prst="wedgeEllipseCallout">
            <a:avLst>
              <a:gd name="adj1" fmla="val -46835"/>
              <a:gd name="adj2" fmla="val -63020"/>
            </a:avLst>
          </a:prstGeom>
          <a:solidFill>
            <a:srgbClr val="E3E4BA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rgbClr val="C00000"/>
                </a:solidFill>
              </a:rPr>
              <a:t>Important to have high levels of </a:t>
            </a:r>
            <a:r>
              <a:rPr lang="en-GB" dirty="0" smtClean="0">
                <a:solidFill>
                  <a:srgbClr val="C00000"/>
                </a:solidFill>
              </a:rPr>
              <a:t>TA / product knowledge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02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0357"/>
            <a:ext cx="8482084" cy="5121385"/>
          </a:xfrm>
        </p:spPr>
        <p:txBody>
          <a:bodyPr/>
          <a:lstStyle/>
          <a:p>
            <a:r>
              <a:rPr lang="en-GB" dirty="0" smtClean="0"/>
              <a:t>Stay </a:t>
            </a:r>
            <a:r>
              <a:rPr lang="en-GB" dirty="0" smtClean="0">
                <a:solidFill>
                  <a:srgbClr val="0070C0"/>
                </a:solidFill>
              </a:rPr>
              <a:t>consistent</a:t>
            </a:r>
            <a:r>
              <a:rPr lang="en-GB" dirty="0" smtClean="0"/>
              <a:t> and </a:t>
            </a:r>
            <a:r>
              <a:rPr lang="en-GB" dirty="0" smtClean="0">
                <a:solidFill>
                  <a:srgbClr val="0070C0"/>
                </a:solidFill>
              </a:rPr>
              <a:t>scientifically sound</a:t>
            </a:r>
            <a:endParaRPr lang="en-GB" dirty="0" smtClean="0"/>
          </a:p>
          <a:p>
            <a:r>
              <a:rPr lang="en-GB" dirty="0" smtClean="0"/>
              <a:t>Keep the methods </a:t>
            </a:r>
            <a:r>
              <a:rPr lang="en-GB" dirty="0" smtClean="0">
                <a:solidFill>
                  <a:srgbClr val="0070C0"/>
                </a:solidFill>
              </a:rPr>
              <a:t>simple </a:t>
            </a:r>
            <a:r>
              <a:rPr lang="en-GB" dirty="0" smtClean="0"/>
              <a:t>if possible but be mindful of what is happening</a:t>
            </a:r>
          </a:p>
          <a:p>
            <a:r>
              <a:rPr lang="en-GB" dirty="0" smtClean="0"/>
              <a:t>Be </a:t>
            </a:r>
            <a:r>
              <a:rPr lang="en-GB" dirty="0" smtClean="0">
                <a:solidFill>
                  <a:srgbClr val="0070C0"/>
                </a:solidFill>
              </a:rPr>
              <a:t>transparent</a:t>
            </a:r>
            <a:endParaRPr lang="en-GB" dirty="0" smtClean="0"/>
          </a:p>
          <a:p>
            <a:pPr lvl="1"/>
            <a:r>
              <a:rPr lang="en-GB" dirty="0" smtClean="0"/>
              <a:t>Justify your choice, explain and invest in writing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Optimize resources </a:t>
            </a:r>
            <a:r>
              <a:rPr lang="en-GB" dirty="0" smtClean="0"/>
              <a:t>so that most of the needs (or the most important ones) are fulfilled</a:t>
            </a:r>
          </a:p>
          <a:p>
            <a:r>
              <a:rPr lang="en-GB" dirty="0" smtClean="0"/>
              <a:t>Challenging, </a:t>
            </a:r>
            <a:r>
              <a:rPr lang="en-GB" dirty="0" smtClean="0">
                <a:solidFill>
                  <a:srgbClr val="0070C0"/>
                </a:solidFill>
              </a:rPr>
              <a:t>ever-changing</a:t>
            </a:r>
            <a:r>
              <a:rPr lang="en-GB" dirty="0" smtClean="0"/>
              <a:t> environment</a:t>
            </a:r>
          </a:p>
          <a:p>
            <a:r>
              <a:rPr lang="en-GB" dirty="0" smtClean="0"/>
              <a:t>Methods are important but … </a:t>
            </a:r>
          </a:p>
          <a:p>
            <a:pPr marL="857250" lvl="1" indent="-457200">
              <a:buFont typeface="Wingdings"/>
              <a:buChar char="à"/>
            </a:pPr>
            <a:r>
              <a:rPr lang="en-GB" sz="2800" dirty="0" smtClean="0"/>
              <a:t>soft skills are key such </a:t>
            </a:r>
            <a:r>
              <a:rPr lang="en-GB" dirty="0" smtClean="0"/>
              <a:t>as working relationship, writing skills, and business understanding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95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sz="4800" dirty="0" smtClean="0"/>
          </a:p>
          <a:p>
            <a:r>
              <a:rPr lang="en-GB" sz="4800" dirty="0" smtClean="0"/>
              <a:t>Questions?</a:t>
            </a:r>
            <a:endParaRPr lang="en-GB" sz="4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091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err="1" smtClean="0"/>
              <a:t>Eichler</a:t>
            </a:r>
            <a:r>
              <a:rPr lang="en-GB" sz="2000" dirty="0" smtClean="0"/>
              <a:t> H, </a:t>
            </a:r>
            <a:r>
              <a:rPr lang="en-GB" sz="2000" dirty="0" err="1" smtClean="0"/>
              <a:t>Bloechl-Daum</a:t>
            </a:r>
            <a:r>
              <a:rPr lang="en-GB" sz="2000" dirty="0" smtClean="0"/>
              <a:t> B, </a:t>
            </a:r>
            <a:r>
              <a:rPr lang="en-GB" sz="2000" dirty="0" err="1" smtClean="0"/>
              <a:t>Abadie</a:t>
            </a:r>
            <a:r>
              <a:rPr lang="en-GB" sz="2000" dirty="0" smtClean="0"/>
              <a:t> E, Barnett D, </a:t>
            </a:r>
            <a:r>
              <a:rPr lang="en-GB" sz="2000" dirty="0" err="1" smtClean="0"/>
              <a:t>König</a:t>
            </a:r>
            <a:r>
              <a:rPr lang="en-GB" sz="2000" dirty="0" smtClean="0"/>
              <a:t> F and Pearson S. Relative efficacy of drugs: an emerging issue between regulatory agencies and third-party payers. </a:t>
            </a:r>
            <a:r>
              <a:rPr lang="en-GB" sz="2000" i="1" dirty="0" smtClean="0"/>
              <a:t>Nature reviews Drug Discovery </a:t>
            </a:r>
            <a:r>
              <a:rPr lang="en-GB" sz="2000" dirty="0" smtClean="0"/>
              <a:t>Volume 9 April 2010: 277-291</a:t>
            </a:r>
          </a:p>
          <a:p>
            <a:r>
              <a:rPr lang="en-GB" sz="2000" dirty="0" smtClean="0"/>
              <a:t>Laws A, Kendall R, Hawkins N. A comparison of National Guidelines for Network Meta-Analysis. </a:t>
            </a:r>
            <a:r>
              <a:rPr lang="en-GB" sz="2000" i="1" dirty="0" smtClean="0"/>
              <a:t>Value in health </a:t>
            </a:r>
            <a:r>
              <a:rPr lang="en-GB" sz="2000" dirty="0" smtClean="0"/>
              <a:t>17 (2014) 642-654</a:t>
            </a:r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88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02609" y="0"/>
            <a:ext cx="8229600" cy="1143000"/>
          </a:xfrm>
        </p:spPr>
        <p:txBody>
          <a:bodyPr/>
          <a:lstStyle/>
          <a:p>
            <a:r>
              <a:rPr lang="en-GB" noProof="0" dirty="0" smtClean="0"/>
              <a:t>Disclaimer</a:t>
            </a:r>
            <a:endParaRPr lang="en-GB" noProof="0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The views expressed herein represent those of the presenter and do not necessarily represent the views or practices of Eli Lilly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15C38C9-A494-554C-B7DD-FDA5E3107D43}" type="datetime1">
              <a:rPr lang="en-GB" smtClean="0"/>
              <a:pPr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 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44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Agenda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Introduction</a:t>
            </a:r>
          </a:p>
          <a:p>
            <a:r>
              <a:rPr lang="en-GB" noProof="0" dirty="0" smtClean="0"/>
              <a:t>HTA/reimbursement activities for the statistician</a:t>
            </a:r>
          </a:p>
          <a:p>
            <a:r>
              <a:rPr lang="en-GB" noProof="0" dirty="0" smtClean="0"/>
              <a:t>The context: local HTA Authorities</a:t>
            </a:r>
          </a:p>
          <a:p>
            <a:r>
              <a:rPr lang="en-GB" noProof="0" dirty="0" smtClean="0"/>
              <a:t>Meeting local needs</a:t>
            </a:r>
          </a:p>
          <a:p>
            <a:r>
              <a:rPr lang="en-GB" noProof="0" dirty="0" smtClean="0"/>
              <a:t>Conclusion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833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sz="4800" dirty="0" smtClean="0"/>
          </a:p>
          <a:p>
            <a:r>
              <a:rPr lang="en-GB" sz="4800" dirty="0" smtClean="0"/>
              <a:t>Introduction</a:t>
            </a:r>
            <a:endParaRPr lang="en-GB" sz="4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19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Decision-makers on the road to market access (</a:t>
            </a:r>
            <a:r>
              <a:rPr lang="en-GB" b="1" dirty="0" err="1" smtClean="0"/>
              <a:t>Eichler</a:t>
            </a:r>
            <a:r>
              <a:rPr lang="en-GB" b="1" dirty="0" smtClean="0"/>
              <a:t>, 2010)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448" y="1331999"/>
            <a:ext cx="9324670" cy="4481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2988860" y="1651379"/>
            <a:ext cx="1651379" cy="416256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15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sz="4800" dirty="0" smtClean="0"/>
          </a:p>
          <a:p>
            <a:r>
              <a:rPr lang="en-GB" sz="4800" dirty="0" smtClean="0"/>
              <a:t>HTA/reimbursement activities for the statistician</a:t>
            </a:r>
            <a:endParaRPr lang="en-GB" sz="4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188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HTA/reimbursement tasks for Stats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357343" y="2579425"/>
            <a:ext cx="1897039" cy="25794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What are the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health and cost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consequences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associated with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this drug relative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to other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interventions in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 defined group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of patients?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122829" y="1241948"/>
            <a:ext cx="2975213" cy="2472517"/>
          </a:xfrm>
          <a:prstGeom prst="wedgeRoundRectCallout">
            <a:avLst>
              <a:gd name="adj1" fmla="val 56735"/>
              <a:gd name="adj2" fmla="val 61092"/>
              <a:gd name="adj3" fmla="val 16667"/>
            </a:avLst>
          </a:prstGeom>
          <a:solidFill>
            <a:srgbClr val="E3E4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endParaRPr lang="en-GB" sz="1400" b="1" dirty="0" smtClean="0">
              <a:solidFill>
                <a:srgbClr val="FF0000"/>
              </a:solidFill>
            </a:endParaRPr>
          </a:p>
          <a:p>
            <a:r>
              <a:rPr lang="en-GB" sz="1400" b="1" dirty="0" smtClean="0">
                <a:solidFill>
                  <a:srgbClr val="FF0000"/>
                </a:solidFill>
              </a:rPr>
              <a:t>1. Clinical development input</a:t>
            </a:r>
          </a:p>
          <a:p>
            <a:endParaRPr lang="en-GB" sz="1400" dirty="0" smtClean="0">
              <a:solidFill>
                <a:schemeClr val="tx1"/>
              </a:solidFill>
            </a:endParaRPr>
          </a:p>
          <a:p>
            <a:r>
              <a:rPr lang="en-GB" sz="1400" dirty="0" smtClean="0">
                <a:solidFill>
                  <a:schemeClr val="tx1"/>
                </a:solidFill>
              </a:rPr>
              <a:t>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Comparator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Inclusion &amp; exclusion criteria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Outcome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Subgroup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GB" sz="1400" dirty="0" err="1" smtClean="0">
                <a:solidFill>
                  <a:schemeClr val="tx1"/>
                </a:solidFill>
              </a:rPr>
              <a:t>QoL</a:t>
            </a:r>
            <a:r>
              <a:rPr lang="en-GB" sz="1400" dirty="0" smtClean="0">
                <a:solidFill>
                  <a:schemeClr val="tx1"/>
                </a:solidFill>
              </a:rPr>
              <a:t> /resource use /cost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GB" sz="1400" dirty="0" smtClean="0">
              <a:solidFill>
                <a:schemeClr val="tx1"/>
              </a:solidFill>
            </a:endParaRPr>
          </a:p>
          <a:p>
            <a:r>
              <a:rPr lang="en-GB" sz="1400" dirty="0" smtClean="0">
                <a:solidFill>
                  <a:schemeClr val="tx1"/>
                </a:solidFill>
              </a:rPr>
              <a:t>Interpretation and summary of </a:t>
            </a:r>
            <a:r>
              <a:rPr lang="en-GB" sz="1400" u="sng" dirty="0" smtClean="0">
                <a:solidFill>
                  <a:schemeClr val="tx1"/>
                </a:solidFill>
              </a:rPr>
              <a:t>all</a:t>
            </a:r>
            <a:r>
              <a:rPr lang="en-GB" sz="1400" dirty="0" smtClean="0">
                <a:solidFill>
                  <a:schemeClr val="tx1"/>
                </a:solidFill>
              </a:rPr>
              <a:t> RCTs results</a:t>
            </a:r>
          </a:p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5786652" y="1310186"/>
            <a:ext cx="3057097" cy="1985747"/>
          </a:xfrm>
          <a:prstGeom prst="wedgeRoundRectCallout">
            <a:avLst>
              <a:gd name="adj1" fmla="val -64939"/>
              <a:gd name="adj2" fmla="val 84721"/>
              <a:gd name="adj3" fmla="val 16667"/>
            </a:avLst>
          </a:prstGeom>
          <a:solidFill>
            <a:srgbClr val="E3E4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rgbClr val="00B050"/>
                </a:solidFill>
              </a:rPr>
              <a:t>2. Observational Research </a:t>
            </a:r>
          </a:p>
          <a:p>
            <a:endParaRPr lang="en-GB" sz="1400" dirty="0" smtClean="0">
              <a:solidFill>
                <a:schemeClr val="tx1"/>
              </a:solidFill>
            </a:endParaRPr>
          </a:p>
          <a:p>
            <a:r>
              <a:rPr lang="en-GB" sz="1400" dirty="0" smtClean="0">
                <a:solidFill>
                  <a:schemeClr val="tx1"/>
                </a:solidFill>
              </a:rPr>
              <a:t>Before HTA submission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Generalizability of Phase III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Understanding the burden of disease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Post-registration commitment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266130" y="4503761"/>
            <a:ext cx="2688609" cy="1705970"/>
          </a:xfrm>
          <a:prstGeom prst="wedgeRoundRectCallout">
            <a:avLst>
              <a:gd name="adj1" fmla="val 61958"/>
              <a:gd name="adj2" fmla="val -67269"/>
              <a:gd name="adj3" fmla="val 16667"/>
            </a:avLst>
          </a:prstGeom>
          <a:solidFill>
            <a:srgbClr val="E3E4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rgbClr val="7030A0"/>
                </a:solidFill>
              </a:rPr>
              <a:t>3. Indirect comparisons</a:t>
            </a:r>
          </a:p>
          <a:p>
            <a:endParaRPr lang="en-GB" sz="1400" dirty="0" smtClean="0">
              <a:solidFill>
                <a:schemeClr val="tx1"/>
              </a:solidFill>
            </a:endParaRPr>
          </a:p>
          <a:p>
            <a:r>
              <a:rPr lang="en-GB" sz="1400" dirty="0" smtClean="0">
                <a:solidFill>
                  <a:schemeClr val="tx1"/>
                </a:solidFill>
              </a:rPr>
              <a:t>Systematic literature search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Data extraction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Meta-analysis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Indirect comparisons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Network Meta-Analyses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5390866" y="4833608"/>
            <a:ext cx="3616656" cy="1767373"/>
          </a:xfrm>
          <a:prstGeom prst="wedgeRoundRectCallout">
            <a:avLst>
              <a:gd name="adj1" fmla="val -51853"/>
              <a:gd name="adj2" fmla="val -77455"/>
              <a:gd name="adj3" fmla="val 16667"/>
            </a:avLst>
          </a:prstGeom>
          <a:solidFill>
            <a:srgbClr val="E3E4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smtClean="0">
                <a:solidFill>
                  <a:srgbClr val="00B0F0"/>
                </a:solidFill>
              </a:rPr>
              <a:t>4. Economic modelling input</a:t>
            </a:r>
          </a:p>
          <a:p>
            <a:endParaRPr lang="en-GB" sz="1400" dirty="0" smtClean="0">
              <a:solidFill>
                <a:schemeClr val="tx1"/>
              </a:solidFill>
            </a:endParaRPr>
          </a:p>
          <a:p>
            <a:r>
              <a:rPr lang="en-GB" sz="1400" dirty="0" smtClean="0">
                <a:solidFill>
                  <a:schemeClr val="tx1"/>
                </a:solidFill>
              </a:rPr>
              <a:t>Disease modelling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Extrapolation of results beyond RCT duration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Utilities, EQ-5D mapping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Parameter input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Cost data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384645" y="3166279"/>
            <a:ext cx="696035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384645" y="3425585"/>
            <a:ext cx="15558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455157" y="3714465"/>
            <a:ext cx="15558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443781" y="3989697"/>
            <a:ext cx="8484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471077" y="4808577"/>
            <a:ext cx="15558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473349" y="5083809"/>
            <a:ext cx="112594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443781" y="3193576"/>
            <a:ext cx="1555845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527941" y="4833608"/>
            <a:ext cx="1555845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1163869" y="2381534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3434678" y="5122488"/>
            <a:ext cx="1164618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384645" y="3166297"/>
            <a:ext cx="1626357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482453" y="4014745"/>
            <a:ext cx="1626357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16485" y="4289977"/>
            <a:ext cx="746082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71077" y="4808601"/>
            <a:ext cx="1626357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3446053" y="5083809"/>
            <a:ext cx="1153243" cy="2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3411941" y="2893337"/>
            <a:ext cx="1419366" cy="2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468805" y="3182219"/>
            <a:ext cx="1542197" cy="11357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457429" y="3430155"/>
            <a:ext cx="1542197" cy="11357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500645" y="3719035"/>
            <a:ext cx="1542197" cy="11357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516565" y="3980619"/>
            <a:ext cx="1542197" cy="11357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500645" y="4294504"/>
            <a:ext cx="818866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468805" y="4569736"/>
            <a:ext cx="159906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443781" y="4831320"/>
            <a:ext cx="159906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3500645" y="5122488"/>
            <a:ext cx="1166886" cy="1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85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sz="4800" dirty="0" smtClean="0"/>
          </a:p>
          <a:p>
            <a:r>
              <a:rPr lang="en-GB" sz="4800" dirty="0" smtClean="0"/>
              <a:t>The context</a:t>
            </a:r>
            <a:endParaRPr lang="en-GB" sz="4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094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HTA/reimbursement in Europe:</a:t>
            </a:r>
            <a:br>
              <a:rPr lang="en-GB" noProof="0" dirty="0" smtClean="0"/>
            </a:br>
            <a:r>
              <a:rPr lang="en-GB" dirty="0" smtClean="0"/>
              <a:t>the context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HTA / reimbursement decision is local</a:t>
            </a:r>
          </a:p>
          <a:p>
            <a:r>
              <a:rPr lang="en-GB" noProof="0" dirty="0" smtClean="0"/>
              <a:t>HTA / reimbursement requirements are local</a:t>
            </a:r>
          </a:p>
          <a:p>
            <a:pPr lvl="1"/>
            <a:r>
              <a:rPr lang="en-GB" sz="2000" dirty="0" smtClean="0"/>
              <a:t>Formats:</a:t>
            </a:r>
            <a:r>
              <a:rPr lang="en-GB" sz="2800" dirty="0" smtClean="0"/>
              <a:t> </a:t>
            </a:r>
            <a:r>
              <a:rPr lang="en-GB" sz="1600" noProof="0" dirty="0" smtClean="0">
                <a:hlinkClick r:id="rId3"/>
              </a:rPr>
              <a:t>NICE template</a:t>
            </a:r>
            <a:r>
              <a:rPr lang="en-GB" sz="1600" noProof="0" dirty="0" smtClean="0"/>
              <a:t>, </a:t>
            </a:r>
            <a:r>
              <a:rPr lang="en-GB" sz="1600" noProof="0" dirty="0" smtClean="0">
                <a:hlinkClick r:id="rId4"/>
              </a:rPr>
              <a:t>SMC template</a:t>
            </a:r>
            <a:r>
              <a:rPr lang="en-GB" sz="1600" noProof="0" dirty="0" smtClean="0"/>
              <a:t>, </a:t>
            </a:r>
            <a:r>
              <a:rPr lang="en-GB" sz="1600" noProof="0" dirty="0" smtClean="0">
                <a:hlinkClick r:id="rId5"/>
              </a:rPr>
              <a:t>HAS template</a:t>
            </a:r>
            <a:r>
              <a:rPr lang="en-GB" sz="1600" noProof="0" dirty="0" smtClean="0">
                <a:hlinkClick r:id="rId6"/>
              </a:rPr>
              <a:t>, </a:t>
            </a:r>
            <a:r>
              <a:rPr lang="en-GB" sz="1600" dirty="0" smtClean="0">
                <a:hlinkClick r:id="rId6"/>
              </a:rPr>
              <a:t>German</a:t>
            </a:r>
            <a:r>
              <a:rPr lang="en-GB" sz="1600" noProof="0" dirty="0" smtClean="0">
                <a:hlinkClick r:id="rId6"/>
              </a:rPr>
              <a:t> template</a:t>
            </a:r>
            <a:r>
              <a:rPr lang="en-GB" sz="1600" noProof="0" dirty="0" smtClean="0"/>
              <a:t>,…</a:t>
            </a:r>
          </a:p>
          <a:p>
            <a:pPr lvl="1"/>
            <a:r>
              <a:rPr lang="en-GB" sz="2000" dirty="0" smtClean="0"/>
              <a:t>Guidelines: </a:t>
            </a:r>
            <a:r>
              <a:rPr lang="en-GB" sz="1600" noProof="0" dirty="0" smtClean="0">
                <a:hlinkClick r:id="rId7"/>
              </a:rPr>
              <a:t>NICE 2013 method guide</a:t>
            </a:r>
            <a:r>
              <a:rPr lang="en-GB" sz="1600" noProof="0" dirty="0" smtClean="0"/>
              <a:t>, </a:t>
            </a:r>
            <a:r>
              <a:rPr lang="en-GB" sz="1600" noProof="0" dirty="0" smtClean="0">
                <a:hlinkClick r:id="rId8"/>
              </a:rPr>
              <a:t>Technical Support Documents (NICE), </a:t>
            </a:r>
            <a:r>
              <a:rPr lang="en-GB" sz="1600" noProof="0" dirty="0" smtClean="0">
                <a:hlinkClick r:id="rId9"/>
              </a:rPr>
              <a:t>IQWIG methodological guide</a:t>
            </a:r>
            <a:r>
              <a:rPr lang="en-GB" sz="1600" noProof="0" dirty="0" smtClean="0"/>
              <a:t>,… </a:t>
            </a:r>
          </a:p>
          <a:p>
            <a:r>
              <a:rPr lang="en-GB" dirty="0" smtClean="0"/>
              <a:t>In a changing environment</a:t>
            </a:r>
          </a:p>
          <a:p>
            <a:pPr lvl="1"/>
            <a:r>
              <a:rPr lang="en-GB" sz="1800" dirty="0" smtClean="0">
                <a:solidFill>
                  <a:schemeClr val="bg2">
                    <a:lumMod val="75000"/>
                  </a:schemeClr>
                </a:solidFill>
              </a:rPr>
              <a:t>Germany: AMNOG came into January 2011</a:t>
            </a:r>
          </a:p>
          <a:p>
            <a:pPr lvl="1"/>
            <a:r>
              <a:rPr lang="en-GB" sz="1800" dirty="0" smtClean="0">
                <a:solidFill>
                  <a:schemeClr val="bg2">
                    <a:lumMod val="75000"/>
                  </a:schemeClr>
                </a:solidFill>
              </a:rPr>
              <a:t>France: Economic dossier since October 2013 (if requested ASMR 1-3)</a:t>
            </a:r>
          </a:p>
          <a:p>
            <a:pPr lvl="1"/>
            <a:r>
              <a:rPr lang="en-GB" sz="1800" dirty="0" smtClean="0">
                <a:solidFill>
                  <a:schemeClr val="bg2">
                    <a:lumMod val="75000"/>
                  </a:schemeClr>
                </a:solidFill>
              </a:rPr>
              <a:t>UK: elements of VBP were implemented in 2014</a:t>
            </a:r>
            <a:endParaRPr lang="en-GB" dirty="0" smtClean="0"/>
          </a:p>
          <a:p>
            <a:r>
              <a:rPr lang="en-GB" dirty="0" smtClean="0"/>
              <a:t>with a will to harmonize</a:t>
            </a:r>
          </a:p>
          <a:p>
            <a:pPr lvl="2"/>
            <a:r>
              <a:rPr lang="en-GB" dirty="0" err="1" smtClean="0"/>
              <a:t>EUnetHTA</a:t>
            </a:r>
            <a:r>
              <a:rPr lang="en-GB" dirty="0" smtClean="0"/>
              <a:t> early dialogues</a:t>
            </a:r>
          </a:p>
          <a:p>
            <a:pPr lvl="2"/>
            <a:r>
              <a:rPr lang="en-GB" dirty="0" smtClean="0"/>
              <a:t>9 </a:t>
            </a:r>
            <a:r>
              <a:rPr lang="en-GB" dirty="0" err="1" smtClean="0"/>
              <a:t>EUnetHTA</a:t>
            </a:r>
            <a:r>
              <a:rPr lang="en-GB" dirty="0" smtClean="0"/>
              <a:t> </a:t>
            </a:r>
            <a:r>
              <a:rPr lang="en-GB" dirty="0" smtClean="0">
                <a:hlinkClick r:id="rId10"/>
              </a:rPr>
              <a:t>guidelines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1D4D01D-36F0-FD49-8AAF-A083426BA2AB}" type="datetime1">
              <a:rPr lang="en-GB" smtClean="0"/>
              <a:t>22/09/2014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2014 Eli Lilly and Company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4C47640-ECEC-E34E-A5C6-81F2A80A839B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7" name="Picture 2" descr="C:\Users\YX65811\AppData\Local\Microsoft\Windows\Temporary Internet Files\Content.IE5\EEJKD93C\MC900440392[1].png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412" y="-29990"/>
            <a:ext cx="1213945" cy="121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71996" y="4981432"/>
            <a:ext cx="4572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C00000"/>
                </a:solidFill>
                <a:latin typeface="DIN-Regular" panose="020B0500000000000000" pitchFamily="34" charset="0"/>
              </a:rPr>
              <a:t>… but not yet harmonized</a:t>
            </a:r>
            <a:endParaRPr lang="en-GB" sz="2800" dirty="0">
              <a:solidFill>
                <a:srgbClr val="C00000"/>
              </a:solidFill>
              <a:latin typeface="DIN-Regular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17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leculePositive-Red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?mso-contentType ?>
<SharedContentType xmlns="Microsoft.SharePoint.Taxonomy.ContentTypeSync" SourceId="dc7d05db-9a88-43f7-9979-b3027636d983" ContentTypeId="0x0101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nterpriseDocumentLanguageTaxHTField0 xmlns="33648e8c-5399-4ce0-994e-2f4ddb1c46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</TermName>
          <TermId xmlns="http://schemas.microsoft.com/office/infopath/2007/PartnerControls">39540796-0396-4e54-afe9-a602f28bbe8f</TermId>
        </TermInfo>
      </Terms>
    </EnterpriseDocumentLanguageTaxHTField0>
    <EnterpriseRecordSeriesCodeTaxHTField0 xmlns="33648e8c-5399-4ce0-994e-2f4ddb1c46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ADM140</TermName>
          <TermId xmlns="http://schemas.microsoft.com/office/infopath/2007/PartnerControls">fdc85ba1-0671-407c-9ace-d011131f3a70</TermId>
        </TermInfo>
      </Terms>
    </EnterpriseRecordSeriesCodeTaxHTField0>
    <TaxCatchAll xmlns="33648e8c-5399-4ce0-994e-2f4ddb1c4614">
      <Value>5</Value>
      <Value>3</Value>
      <Value>2</Value>
    </TaxCatchAll>
    <EnterpriseSensitivityClassificationTaxHTField0 xmlns="33648e8c-5399-4ce0-994e-2f4ddb1c46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GREEN</TermName>
          <TermId xmlns="http://schemas.microsoft.com/office/infopath/2007/PartnerControls">ec74153f-63be-46a4-ae5f-1b86c809897d</TermId>
        </TermInfo>
      </Terms>
    </EnterpriseSensitivityClassificationTaxHTField0>
    <Format xmlns="305c81f2-3be3-4a23-9fdd-c5c1eaeb750b">PowerPoint</Format>
    <Use xmlns="305c81f2-3be3-4a23-9fdd-c5c1eaeb750b">External and Internal</Use>
    <Category xmlns="305c81f2-3be3-4a23-9fdd-c5c1eaeb750b">Presentation</Category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78528B139DC24C8DA778825C19EA9C" ma:contentTypeVersion="7" ma:contentTypeDescription="Create a new document." ma:contentTypeScope="" ma:versionID="be63476a7db80de165b03141ce4de956">
  <xsd:schema xmlns:xsd="http://www.w3.org/2001/XMLSchema" xmlns:xs="http://www.w3.org/2001/XMLSchema" xmlns:p="http://schemas.microsoft.com/office/2006/metadata/properties" xmlns:ns2="305c81f2-3be3-4a23-9fdd-c5c1eaeb750b" xmlns:ns3="33648e8c-5399-4ce0-994e-2f4ddb1c4614" targetNamespace="http://schemas.microsoft.com/office/2006/metadata/properties" ma:root="true" ma:fieldsID="57dc1301be7bde05f38a8c68e6701269" ns2:_="" ns3:_="">
    <xsd:import namespace="305c81f2-3be3-4a23-9fdd-c5c1eaeb750b"/>
    <xsd:import namespace="33648e8c-5399-4ce0-994e-2f4ddb1c4614"/>
    <xsd:element name="properties">
      <xsd:complexType>
        <xsd:sequence>
          <xsd:element name="documentManagement">
            <xsd:complexType>
              <xsd:all>
                <xsd:element ref="ns2:Format" minOccurs="0"/>
                <xsd:element ref="ns2:Use" minOccurs="0"/>
                <xsd:element ref="ns2:Category" minOccurs="0"/>
                <xsd:element ref="ns3:EnterpriseRecordSeriesCodeTaxHTField0" minOccurs="0"/>
                <xsd:element ref="ns3:TaxCatchAll" minOccurs="0"/>
                <xsd:element ref="ns3:EnterpriseDocumentLanguageTaxHTField0" minOccurs="0"/>
                <xsd:element ref="ns3:EnterpriseSensitivityClassificationTaxHTField0" minOccurs="0"/>
                <xsd:element ref="ns3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5c81f2-3be3-4a23-9fdd-c5c1eaeb750b" elementFormDefault="qualified">
    <xsd:import namespace="http://schemas.microsoft.com/office/2006/documentManagement/types"/>
    <xsd:import namespace="http://schemas.microsoft.com/office/infopath/2007/PartnerControls"/>
    <xsd:element name="Format" ma:index="1" nillable="true" ma:displayName="Format" ma:format="Dropdown" ma:internalName="Format">
      <xsd:simpleType>
        <xsd:restriction base="dms:Choice">
          <xsd:enumeration value="MS Word"/>
          <xsd:enumeration value="PowerPoint"/>
          <xsd:enumeration value="Stationery"/>
        </xsd:restriction>
      </xsd:simpleType>
    </xsd:element>
    <xsd:element name="Use" ma:index="3" nillable="true" ma:displayName="Use" ma:format="Dropdown" ma:internalName="Use">
      <xsd:simpleType>
        <xsd:restriction base="dms:Choice">
          <xsd:enumeration value="Internal only"/>
          <xsd:enumeration value="External and Internal"/>
        </xsd:restriction>
      </xsd:simpleType>
    </xsd:element>
    <xsd:element name="Category" ma:index="4" nillable="true" ma:displayName="Category" ma:format="Dropdown" ma:internalName="Category">
      <xsd:simpleType>
        <xsd:union memberTypes="dms:Text">
          <xsd:simpleType>
            <xsd:restriction base="dms:Choice">
              <xsd:enumeration value="Presentation"/>
              <xsd:enumeration value="Flyer/Handout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648e8c-5399-4ce0-994e-2f4ddb1c4614" elementFormDefault="qualified">
    <xsd:import namespace="http://schemas.microsoft.com/office/2006/documentManagement/types"/>
    <xsd:import namespace="http://schemas.microsoft.com/office/infopath/2007/PartnerControls"/>
    <xsd:element name="EnterpriseRecordSeriesCodeTaxHTField0" ma:index="10" ma:taxonomy="true" ma:internalName="EnterpriseRecordSeriesCodeTaxHTField0" ma:taxonomyFieldName="EnterpriseRecordSeriesCode" ma:displayName="Lilly Record Series Code" ma:readOnly="false" ma:default="1;#ADM130|70dc3311-3e76-421c-abfa-d108df48853c" ma:fieldId="{23eb9118-512f-4e30-ae67-b759512ccd2b}" ma:sspId="dc7d05db-9a88-43f7-9979-b3027636d983" ma:termSetId="596d0819-e4b3-4e25-8f9b-94317537e4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eab48719-d9f1-4836-b9ae-d49129974185}" ma:internalName="TaxCatchAll" ma:showField="CatchAllData" ma:web="4b5a7985-fd04-413e-9d11-53cc4684a9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nterpriseDocumentLanguageTaxHTField0" ma:index="12" ma:taxonomy="true" ma:internalName="EnterpriseDocumentLanguageTaxHTField0" ma:taxonomyFieldName="EnterpriseDocumentLanguage" ma:displayName="Lilly Document Language" ma:readOnly="false" ma:default="2;#eng|39540796-0396-4e54-afe9-a602f28bbe8f" ma:fieldId="{93e5a5e9-0ea5-4512-9a61-30e562d954b4}" ma:sspId="dc7d05db-9a88-43f7-9979-b3027636d983" ma:termSetId="29d92dd9-4caf-4659-961a-1591fcb1f2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nterpriseSensitivityClassificationTaxHTField0" ma:index="13" ma:taxonomy="true" ma:internalName="EnterpriseSensitivityClassificationTaxHTField0" ma:taxonomyFieldName="EnterpriseSensitivityClassification" ma:displayName="Lilly Sensitivity Classification" ma:readOnly="false" ma:default="3;#GREEN|ec74153f-63be-46a4-ae5f-1b86c809897d" ma:fieldId="{beb4f0e4-155c-4680-a325-d4697a0b6b89}" ma:sspId="dc7d05db-9a88-43f7-9979-b3027636d983" ma:termSetId="d0f2adb2-a6de-4981-b791-99cbcd8ecd8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4" nillable="true" ma:displayName="Taxonomy Catch All Column1" ma:hidden="true" ma:list="{eab48719-d9f1-4836-b9ae-d49129974185}" ma:internalName="TaxCatchAllLabel" ma:readOnly="true" ma:showField="CatchAllDataLabel" ma:web="4b5a7985-fd04-413e-9d11-53cc4684a9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2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3B8F91-C503-4D1A-8189-7581D5BCD5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EAC91B-FB85-4D38-BB63-D1B2BF03301B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1EACF462-00EC-47AE-B177-AAF2A6C51513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09A17DD8-0310-4620-9483-9D9CD47E1099}">
  <ds:schemaRefs>
    <ds:schemaRef ds:uri="305c81f2-3be3-4a23-9fdd-c5c1eaeb75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dcmitype/"/>
    <ds:schemaRef ds:uri="33648e8c-5399-4ce0-994e-2f4ddb1c4614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5.xml><?xml version="1.0" encoding="utf-8"?>
<ds:datastoreItem xmlns:ds="http://schemas.openxmlformats.org/officeDocument/2006/customXml" ds:itemID="{DB2DE20B-ED05-4F45-8C1E-E32D14B694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5c81f2-3be3-4a23-9fdd-c5c1eaeb750b"/>
    <ds:schemaRef ds:uri="33648e8c-5399-4ce0-994e-2f4ddb1c46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MoleculePositive-Red</Template>
  <TotalTime>2235</TotalTime>
  <Words>827</Words>
  <Application>Microsoft Office PowerPoint</Application>
  <PresentationFormat>On-screen Show (4:3)</PresentationFormat>
  <Paragraphs>248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MoleculePositive-Red</vt:lpstr>
      <vt:lpstr>Meeting local HTA requirements Challenges for the Pharma HTA Statistician</vt:lpstr>
      <vt:lpstr>Disclaimer</vt:lpstr>
      <vt:lpstr>Agenda</vt:lpstr>
      <vt:lpstr>PowerPoint Presentation</vt:lpstr>
      <vt:lpstr>Decision-makers on the road to market access (Eichler, 2010)</vt:lpstr>
      <vt:lpstr>PowerPoint Presentation</vt:lpstr>
      <vt:lpstr>HTA/reimbursement tasks for Stats</vt:lpstr>
      <vt:lpstr>PowerPoint Presentation</vt:lpstr>
      <vt:lpstr>HTA/reimbursement in Europe: the context</vt:lpstr>
      <vt:lpstr>Different views from HTA bodies?</vt:lpstr>
      <vt:lpstr>PowerPoint Presentation</vt:lpstr>
      <vt:lpstr>Content of the HTA/reimbursement dossier</vt:lpstr>
      <vt:lpstr>Subgroups</vt:lpstr>
      <vt:lpstr>Indirect comparison: SR, MA, IC, NMA</vt:lpstr>
      <vt:lpstr>Observational research</vt:lpstr>
      <vt:lpstr>Conclusion</vt:lpstr>
      <vt:lpstr>PowerPoint Presentation</vt:lpstr>
      <vt:lpstr>References</vt:lpstr>
    </vt:vector>
  </TitlesOfParts>
  <Company>Eli Lilly and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local HTA requirements Challenges for the HTA Statistician</dc:title>
  <dc:creator>MARIE-ANGE PAGET</dc:creator>
  <cp:lastModifiedBy>MARIE-ANGE PAGET</cp:lastModifiedBy>
  <cp:revision>142</cp:revision>
  <cp:lastPrinted>2014-09-17T10:03:26Z</cp:lastPrinted>
  <dcterms:created xsi:type="dcterms:W3CDTF">2014-08-19T06:24:57Z</dcterms:created>
  <dcterms:modified xsi:type="dcterms:W3CDTF">2014-09-22T09:17:42Z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700</vt:r8>
  </property>
  <property fmtid="{D5CDD505-2E9C-101B-9397-08002B2CF9AE}" pid="3" name="Presentation Type">
    <vt:lpwstr>Office Documents</vt:lpwstr>
  </property>
  <property fmtid="{D5CDD505-2E9C-101B-9397-08002B2CF9AE}" pid="4" name="TaxCatchAll">
    <vt:lpwstr/>
  </property>
  <property fmtid="{D5CDD505-2E9C-101B-9397-08002B2CF9AE}" pid="5" name="EnterpriseDocumentLanguageTaxHTField0">
    <vt:lpwstr>2;#eng|39540796-0396-4e54-afe9-a602f28bbe8f</vt:lpwstr>
  </property>
  <property fmtid="{D5CDD505-2E9C-101B-9397-08002B2CF9AE}" pid="6" name="EnterpriseSensitivityClassificationTaxHTField0">
    <vt:lpwstr>3;#GREEN|ec74153f-63be-46a4-ae5f-1b86c809897d</vt:lpwstr>
  </property>
  <property fmtid="{D5CDD505-2E9C-101B-9397-08002B2CF9AE}" pid="7" name="EnterpriseRecordSeriesCodeTaxHTField0">
    <vt:lpwstr>1;#ADM130|70dc3311-3e76-421c-abfa-d108df48853c</vt:lpwstr>
  </property>
  <property fmtid="{D5CDD505-2E9C-101B-9397-08002B2CF9AE}" pid="8" name="EnterpriseDocumentLanguage">
    <vt:lpwstr>2;#eng|39540796-0396-4e54-afe9-a602f28bbe8f</vt:lpwstr>
  </property>
  <property fmtid="{D5CDD505-2E9C-101B-9397-08002B2CF9AE}" pid="9" name="EnterpriseRecordSeriesCode">
    <vt:lpwstr>5;#ADM140|fdc85ba1-0671-407c-9ace-d011131f3a70</vt:lpwstr>
  </property>
  <property fmtid="{D5CDD505-2E9C-101B-9397-08002B2CF9AE}" pid="10" name="ContentTypeId">
    <vt:lpwstr>0x0101007D78528B139DC24C8DA778825C19EA9C</vt:lpwstr>
  </property>
  <property fmtid="{D5CDD505-2E9C-101B-9397-08002B2CF9AE}" pid="11" name="EnterpriseSensitivityClassification">
    <vt:lpwstr>3;#GREEN|ec74153f-63be-46a4-ae5f-1b86c809897d</vt:lpwstr>
  </property>
</Properties>
</file>