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  <p:sldMasterId id="2147483671" r:id="rId2"/>
  </p:sldMasterIdLst>
  <p:notesMasterIdLst>
    <p:notesMasterId r:id="rId39"/>
  </p:notesMasterIdLst>
  <p:sldIdLst>
    <p:sldId id="256" r:id="rId3"/>
    <p:sldId id="259" r:id="rId4"/>
    <p:sldId id="257" r:id="rId5"/>
    <p:sldId id="303" r:id="rId6"/>
    <p:sldId id="322" r:id="rId7"/>
    <p:sldId id="302" r:id="rId8"/>
    <p:sldId id="285" r:id="rId9"/>
    <p:sldId id="305" r:id="rId10"/>
    <p:sldId id="288" r:id="rId11"/>
    <p:sldId id="289" r:id="rId12"/>
    <p:sldId id="294" r:id="rId13"/>
    <p:sldId id="295" r:id="rId14"/>
    <p:sldId id="296" r:id="rId15"/>
    <p:sldId id="313" r:id="rId16"/>
    <p:sldId id="314" r:id="rId17"/>
    <p:sldId id="315" r:id="rId18"/>
    <p:sldId id="316" r:id="rId19"/>
    <p:sldId id="317" r:id="rId20"/>
    <p:sldId id="297" r:id="rId21"/>
    <p:sldId id="318" r:id="rId22"/>
    <p:sldId id="298" r:id="rId23"/>
    <p:sldId id="319" r:id="rId24"/>
    <p:sldId id="299" r:id="rId25"/>
    <p:sldId id="320" r:id="rId26"/>
    <p:sldId id="321" r:id="rId27"/>
    <p:sldId id="308" r:id="rId28"/>
    <p:sldId id="309" r:id="rId29"/>
    <p:sldId id="304" r:id="rId30"/>
    <p:sldId id="310" r:id="rId31"/>
    <p:sldId id="323" r:id="rId32"/>
    <p:sldId id="311" r:id="rId33"/>
    <p:sldId id="324" r:id="rId34"/>
    <p:sldId id="325" r:id="rId35"/>
    <p:sldId id="326" r:id="rId36"/>
    <p:sldId id="281" r:id="rId37"/>
    <p:sldId id="283" r:id="rId38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89CBB9-0ED5-4116-BB07-49D709EBD74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116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>
                <a:solidFill>
                  <a:prstClr val="black"/>
                </a:solidFill>
              </a:rPr>
              <a:pPr/>
              <a:t>9/23/2014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94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A453B76-649C-1047-AB39-06CD9CC3743F}" type="datetime1">
              <a:rPr lang="en-US" smtClean="0">
                <a:solidFill>
                  <a:prstClr val="black"/>
                </a:solidFill>
              </a:rPr>
              <a:pPr/>
              <a:t>9/23/2014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45A613-7C39-204D-9E84-E8628D5964A3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163" y="3133725"/>
            <a:ext cx="7834312" cy="2200275"/>
          </a:xfrm>
        </p:spPr>
        <p:txBody>
          <a:bodyPr/>
          <a:lstStyle>
            <a:lvl1pPr>
              <a:spcBef>
                <a:spcPct val="20000"/>
              </a:spcBef>
              <a:defRPr sz="38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00038" y="5437188"/>
            <a:ext cx="7827962" cy="1054100"/>
          </a:xfrm>
          <a:extLst>
            <a:ext uri="{909E8E84-426E-40DD-AFC4-6F175D3DCCD1}">
              <a14:hiddenFill xmlns:a14="http://schemas.microsoft.com/office/drawing/2010/main">
                <a:solidFill>
                  <a:srgbClr val="0065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spcBef>
                <a:spcPct val="35000"/>
              </a:spcBef>
              <a:buFont typeface="Wingdings" pitchFamily="2" charset="2"/>
              <a:buNone/>
              <a:defRPr sz="20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ED2ECA-E758-418F-B776-59C6E689A249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862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0"/>
            <a:ext cx="210185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5" y="0"/>
            <a:ext cx="6156325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BCCAF0-058C-43A1-AA32-832E54718AEE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82810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 sz="1800"/>
            </a:lvl1pPr>
            <a:lvl2pPr marL="742950" indent="-285750">
              <a:buClrTx/>
              <a:buFont typeface="Calibri" pitchFamily="34" charset="0"/>
              <a:buChar char="─"/>
              <a:defRPr sz="1800"/>
            </a:lvl2pPr>
            <a:lvl3pPr marL="1143000" indent="-228600">
              <a:buClrTx/>
              <a:buSzPct val="65000"/>
              <a:buFont typeface="Courier New" pitchFamily="49" charset="0"/>
              <a:buChar char="o"/>
              <a:defRPr sz="1800"/>
            </a:lvl3pPr>
            <a:lvl4pPr>
              <a:buClrTx/>
              <a:defRPr sz="1800"/>
            </a:lvl4pPr>
            <a:lvl5pPr>
              <a:buClrTx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2763" y="1187603"/>
            <a:ext cx="8116887" cy="554831"/>
          </a:xfrm>
        </p:spPr>
        <p:txBody>
          <a:bodyPr/>
          <a:lstStyle>
            <a:lvl1pPr marL="0" indent="0">
              <a:buNone/>
              <a:defRPr lang="en-GB" sz="1600" i="1" kern="1200" baseline="0" dirty="0">
                <a:solidFill>
                  <a:srgbClr val="000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pPr lvl="0"/>
            <a:r>
              <a:rPr lang="en-GB" dirty="0" smtClean="0"/>
              <a:t>Click to edit Tagline</a:t>
            </a:r>
            <a:endParaRPr lang="en-GB" dirty="0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3619500" y="6397625"/>
            <a:ext cx="1905000" cy="365125"/>
          </a:xfrm>
          <a:prstGeom prst="rect">
            <a:avLst/>
          </a:prstGeom>
          <a:ln/>
        </p:spPr>
        <p:txBody>
          <a:bodyPr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F4D1EE2-9531-422D-A72D-D753A80FBA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58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lecules-Re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162678"/>
            <a:ext cx="7772400" cy="1470025"/>
          </a:xfrm>
          <a:effectLst/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DIN-Bold"/>
                <a:cs typeface="DIN-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32703"/>
            <a:ext cx="6400800" cy="869088"/>
          </a:xfrm>
          <a:effectLst/>
        </p:spPr>
        <p:txBody>
          <a:bodyPr/>
          <a:lstStyle>
            <a:lvl1pPr marL="0" indent="0">
              <a:buFontTx/>
              <a:buNone/>
              <a:defRPr sz="2000" b="0" i="1">
                <a:solidFill>
                  <a:srgbClr val="FFFFFF"/>
                </a:solidFill>
                <a:latin typeface="DIN-Bold"/>
                <a:cs typeface="DIN-Bold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0" y="6090099"/>
            <a:ext cx="1171129" cy="6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11D4D01D-36F0-FD49-8AAF-A083426BA2AB}" type="datetime1">
              <a:rPr lang="en-US" smtClean="0">
                <a:solidFill>
                  <a:srgbClr val="000000"/>
                </a:solidFill>
              </a:rPr>
              <a:pPr/>
              <a:t>9/23/2014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2014 Eli Lilly and Company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EC836F-C7B8-4B5A-8596-A58EA176DC97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48042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11BCAC-81C8-4BA0-B144-7BEF5CA9BAFA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416465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462088"/>
            <a:ext cx="4129088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663" y="1462088"/>
            <a:ext cx="4129087" cy="448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9C0715-20DD-44C1-A397-63D3E2908AA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37896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3FF623-F9B7-4AD5-997D-24A670231D5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53289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3DDD7-9F1B-4234-860C-56759E2B727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932314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B04A35-ADCC-4E4C-AB90-506D592E1A46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48782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6653D2-3BE8-48C6-B47F-F5D078892BCF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88185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D96C0B-A6C3-4B30-80D0-6B733E13C87C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459320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11175" y="0"/>
            <a:ext cx="84042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462088"/>
            <a:ext cx="8410575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11175" y="6408738"/>
            <a:ext cx="2794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48063" y="6408738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fld id="{ACF8C7AC-27C7-45FC-BA3B-C2144BA189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5673725" y="6408738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-"/>
        <a:defRPr sz="1600" b="1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20000"/>
        </a:spcBef>
        <a:spcAft>
          <a:spcPct val="0"/>
        </a:spcAft>
        <a:buClr>
          <a:schemeClr val="accent1"/>
        </a:buClr>
        <a:buChar char="·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leculesHeaders-Red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604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2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0358"/>
            <a:ext cx="8229600" cy="504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0827"/>
            <a:ext cx="2133600" cy="21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pPr algn="l"/>
            <a:fld id="{014408C4-CBEB-2548-80C4-472BFC54862F}" type="datetime1">
              <a:rPr lang="en-US" smtClean="0">
                <a:solidFill>
                  <a:srgbClr val="000000"/>
                </a:solidFill>
              </a:rPr>
              <a:pPr algn="l"/>
              <a:t>9/23/2014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41367"/>
            <a:ext cx="2895600" cy="225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2014 Eli Lilly and Company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42447"/>
            <a:ext cx="2133600" cy="2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64C47640-ECEC-E34E-A5C6-81F2A80A839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1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>
          <a:solidFill>
            <a:schemeClr val="bg1"/>
          </a:solidFill>
          <a:latin typeface="DIN-Bold"/>
          <a:ea typeface="ヒラギノ角ゴ Pro W3" charset="0"/>
          <a:cs typeface="DIN-Bold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Char char="•"/>
        <a:defRPr sz="2800">
          <a:solidFill>
            <a:schemeClr val="tx1"/>
          </a:solidFill>
          <a:latin typeface="DIN-Regular"/>
          <a:ea typeface="ヒラギノ角ゴ Pro W3" charset="0"/>
          <a:cs typeface="DIN-Regular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Char char="•"/>
        <a:defRPr sz="2600">
          <a:solidFill>
            <a:schemeClr val="tx1"/>
          </a:solidFill>
          <a:latin typeface="DIN-Regular"/>
          <a:ea typeface="ヒラギノ角ゴ Pro W3" charset="0"/>
          <a:cs typeface="DIN-Regular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Char char="•"/>
        <a:defRPr sz="2400">
          <a:solidFill>
            <a:schemeClr val="tx1"/>
          </a:solidFill>
          <a:latin typeface="DIN-Regular"/>
          <a:ea typeface="ヒラギノ角ゴ Pro W3" charset="0"/>
          <a:cs typeface="DIN-Regular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Char char="•"/>
        <a:defRPr sz="2000">
          <a:solidFill>
            <a:schemeClr val="tx1"/>
          </a:solidFill>
          <a:latin typeface="DIN-Regular"/>
          <a:ea typeface="ヒラギノ角ゴ Pro W3" charset="0"/>
          <a:cs typeface="DIN-Regular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52B1E"/>
        </a:buClr>
        <a:buChar char="•"/>
        <a:defRPr>
          <a:solidFill>
            <a:schemeClr val="tx1"/>
          </a:solidFill>
          <a:latin typeface="DIN-Regular"/>
          <a:ea typeface="ヒラギノ角ゴ Pro W3" charset="0"/>
          <a:cs typeface="DIN-Regular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Presentation/2013/11/WC500155674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a.europa.eu/docs/en_GB/document_library/Regulatory_and_procedural_guideline/2014/05/WC500166226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Report/2014/05/WC500166228.pdf" TargetMode="External"/><Relationship Id="rId2" Type="http://schemas.openxmlformats.org/officeDocument/2006/relationships/hyperlink" Target="http://www.earlydialogues.eu/ha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unethta.eu/eunethta-guidelines" TargetMode="External"/><Relationship Id="rId5" Type="http://schemas.openxmlformats.org/officeDocument/2006/relationships/hyperlink" Target="http://www.ema.europa.eu/docs/en_GB/document_library/Regulatory_and_procedural_guideline/2014/05/WC500166226.pdf" TargetMode="External"/><Relationship Id="rId4" Type="http://schemas.openxmlformats.org/officeDocument/2006/relationships/hyperlink" Target="http://www.ema.europa.eu/docs/en_GB/document_library/Presentation/2013/11/WC500155674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rlydialogues.eu/ha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a.europa.eu/docs/en_GB/document_library/Report/2014/05/WC500166228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Chrissie Fletcher Amgen Ltd</a:t>
            </a:r>
          </a:p>
          <a:p>
            <a:r>
              <a:rPr lang="en-GB" dirty="0" smtClean="0"/>
              <a:t>HTA 1-day scientific meeting </a:t>
            </a:r>
          </a:p>
          <a:p>
            <a:r>
              <a:rPr lang="en-GB" dirty="0" smtClean="0"/>
              <a:t>25</a:t>
            </a:r>
            <a:r>
              <a:rPr lang="en-GB" baseline="30000" dirty="0" smtClean="0"/>
              <a:t>th</a:t>
            </a:r>
            <a:r>
              <a:rPr lang="en-GB" dirty="0" smtClean="0"/>
              <a:t> Sept 2014 Bayer, Berlin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Early Dialogue with Health Technology Assessment (HTA) Agencies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60648"/>
            <a:ext cx="85439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0937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Regulatory View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340768"/>
            <a:ext cx="77343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940152" y="1268760"/>
            <a:ext cx="273630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7783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345654"/>
            <a:ext cx="78390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21341" y="591145"/>
            <a:ext cx="8404225" cy="11096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Regulatory View (cont)</a:t>
            </a:r>
            <a:endParaRPr lang="en-GB" kern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40152" y="1268760"/>
            <a:ext cx="273630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418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394420"/>
            <a:ext cx="79724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1175" y="591145"/>
            <a:ext cx="8404225" cy="11096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Regulatory View (cont.)</a:t>
            </a:r>
            <a:endParaRPr lang="en-GB" kern="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940152" y="1340768"/>
            <a:ext cx="2736304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5691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Experiences and lessons learnt - EFPIA survey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624013"/>
            <a:ext cx="70866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740352" y="1484784"/>
            <a:ext cx="576064" cy="6480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40" y="6093296"/>
            <a:ext cx="8000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u="sng" dirty="0" smtClean="0">
                <a:hlinkClick r:id="rId3"/>
              </a:rPr>
              <a:t>http</a:t>
            </a:r>
            <a:r>
              <a:rPr lang="en-US" sz="1400" u="sng" dirty="0">
                <a:hlinkClick r:id="rId3"/>
              </a:rPr>
              <a:t>://www.ema.europa.eu/docs/en_GB/document_library/Presentation/2013/11/WC500155674.pdf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0689" y="5785519"/>
            <a:ext cx="1320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EFPIA survey: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544691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demand for early dialogue is high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359371"/>
            <a:ext cx="733425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948264" y="1359371"/>
            <a:ext cx="1290861" cy="4134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593694" y="5661248"/>
            <a:ext cx="506698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9622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advice is being sought?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69479"/>
            <a:ext cx="69342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164288" y="1340768"/>
            <a:ext cx="1080120" cy="57606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112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requirements for optimising parallel scientific advice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374229"/>
            <a:ext cx="730567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948264" y="1374229"/>
            <a:ext cx="1368152" cy="4705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32340" y="5733256"/>
            <a:ext cx="39604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929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482055"/>
            <a:ext cx="698182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596336" y="1340768"/>
            <a:ext cx="576064" cy="4320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39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experience of different approaches for early dialogue</a:t>
            </a:r>
            <a:endParaRPr lang="en-GB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3" y="1355179"/>
            <a:ext cx="7467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812360" y="5877272"/>
            <a:ext cx="43204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92280" y="1355179"/>
            <a:ext cx="1512168" cy="2736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40352" y="1700808"/>
            <a:ext cx="432048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040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 (Chrissie Fletcher)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views expressed herein represent those of the presenter and do not necessarily represent the views or practices of Amgen or the views of the general Pharmaceutical Industry.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2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experience of multiple HTA early dialogue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1426046"/>
            <a:ext cx="73056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948264" y="1412776"/>
            <a:ext cx="136815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32340" y="5805264"/>
            <a:ext cx="684076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93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1175" y="116632"/>
            <a:ext cx="8404225" cy="11096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Industry considerations of EMA-HTA parallel advice</a:t>
            </a:r>
            <a:endParaRPr lang="en-GB" kern="0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345654"/>
            <a:ext cx="741997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948264" y="1226295"/>
            <a:ext cx="1512168" cy="33049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04348" y="5877272"/>
            <a:ext cx="396044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64790" y="1556792"/>
            <a:ext cx="379618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6153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experience of EUnetHTA early dialogue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22</a:t>
            </a:fld>
            <a:endParaRPr lang="en-GB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402804"/>
            <a:ext cx="6886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6372200" y="5373216"/>
            <a:ext cx="288032" cy="1440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236296" y="1402804"/>
            <a:ext cx="1080120" cy="44202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2016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11175" y="116632"/>
            <a:ext cx="8404225" cy="1109663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Industry consideration of EUnetHTA early dialogues</a:t>
            </a:r>
            <a:endParaRPr lang="en-GB" kern="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83754"/>
            <a:ext cx="73914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948264" y="1383754"/>
            <a:ext cx="1512168" cy="3170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704348" y="5877272"/>
            <a:ext cx="468052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843074" y="1700808"/>
            <a:ext cx="32932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244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HTA parallel advice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87946"/>
            <a:ext cx="75057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020272" y="1268760"/>
            <a:ext cx="136815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04348" y="5733256"/>
            <a:ext cx="32403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956376" y="1628800"/>
            <a:ext cx="296466" cy="216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78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Industry summary of early dialogue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427187"/>
            <a:ext cx="73723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7020272" y="1268760"/>
            <a:ext cx="1237903" cy="28803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639223" y="1427187"/>
            <a:ext cx="618952" cy="4896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639223" y="5877272"/>
            <a:ext cx="618952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85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Regulators lessons learnt - science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b="-15584"/>
          <a:stretch/>
        </p:blipFill>
        <p:spPr bwMode="auto">
          <a:xfrm>
            <a:off x="899592" y="1268760"/>
            <a:ext cx="5400600" cy="643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 txBox="1">
            <a:spLocks/>
          </p:cNvSpPr>
          <p:nvPr/>
        </p:nvSpPr>
        <p:spPr bwMode="black">
          <a:xfrm>
            <a:off x="3700463" y="6453336"/>
            <a:ext cx="19050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BEC836F-C7B8-4B5A-8596-A58EA176DC9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012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Regulators lessons learnt - process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1" b="-18231"/>
          <a:stretch/>
        </p:blipFill>
        <p:spPr bwMode="auto">
          <a:xfrm>
            <a:off x="1104961" y="1268760"/>
            <a:ext cx="6707399" cy="625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1652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EMA-HTA process guideline for parallel scientific advice -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Continue as pilot process</a:t>
            </a:r>
          </a:p>
          <a:p>
            <a:r>
              <a:rPr lang="en-GB" dirty="0" smtClean="0"/>
              <a:t>Best practice highlights ideal timelines and actions</a:t>
            </a:r>
          </a:p>
          <a:p>
            <a:r>
              <a:rPr lang="en-GB" dirty="0" smtClean="0"/>
              <a:t>Parallel scientific advice is a multi-stakeholder procedure – communication, understanding, roles and ownership of actions is key</a:t>
            </a:r>
          </a:p>
          <a:p>
            <a:r>
              <a:rPr lang="en-GB" dirty="0" smtClean="0"/>
              <a:t>Each stakeholder respects roles and responsibilities of all stakeholders</a:t>
            </a:r>
          </a:p>
          <a:p>
            <a:r>
              <a:rPr lang="en-GB" dirty="0" smtClean="0"/>
              <a:t>Process is confidential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021288"/>
            <a:ext cx="861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hlinkClick r:id="rId2"/>
              </a:rPr>
              <a:t>http://</a:t>
            </a:r>
            <a:r>
              <a:rPr lang="en-GB" sz="1200" dirty="0" smtClean="0">
                <a:hlinkClick r:id="rId2"/>
              </a:rPr>
              <a:t>www.ema.europa.eu/docs/en_GB/document_library/Regulatory_and_procedural_guideline/2014/05/WC500166226.pdf</a:t>
            </a:r>
            <a:r>
              <a:rPr lang="en-GB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522688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EMA-HTA process guideline for parallel scientific advice -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276405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Flowchart: Process 5"/>
          <p:cNvSpPr/>
          <p:nvPr/>
        </p:nvSpPr>
        <p:spPr bwMode="auto">
          <a:xfrm>
            <a:off x="2127431" y="1280443"/>
            <a:ext cx="3164649" cy="46166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Pre-notification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0668" y="1760398"/>
            <a:ext cx="58657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GB" sz="2000" dirty="0" smtClean="0"/>
              <a:t>Letter of intent</a:t>
            </a:r>
          </a:p>
          <a:p>
            <a:pPr marL="342900" indent="-342900" algn="l">
              <a:buFontTx/>
              <a:buChar char="-"/>
            </a:pPr>
            <a:r>
              <a:rPr lang="en-GB" sz="2000" dirty="0" smtClean="0"/>
              <a:t>Occurs 4-6 months before face to face meeting</a:t>
            </a:r>
          </a:p>
          <a:p>
            <a:pPr marL="342900" indent="-342900" algn="l">
              <a:buFontTx/>
              <a:buChar char="-"/>
            </a:pPr>
            <a:r>
              <a:rPr lang="en-GB" sz="2000" dirty="0" smtClean="0"/>
              <a:t>Applicant identifies HTA bodies (HTABs)</a:t>
            </a:r>
          </a:p>
          <a:p>
            <a:pPr marL="342900" indent="-342900" algn="l">
              <a:buFontTx/>
              <a:buChar char="-"/>
            </a:pPr>
            <a:r>
              <a:rPr lang="en-GB" sz="2000" dirty="0" smtClean="0"/>
              <a:t>Complete briefing book (template)</a:t>
            </a:r>
            <a:endParaRPr lang="en-GB" sz="2000" dirty="0"/>
          </a:p>
        </p:txBody>
      </p:sp>
      <p:sp>
        <p:nvSpPr>
          <p:cNvPr id="8" name="Flowchart: Process 7"/>
          <p:cNvSpPr/>
          <p:nvPr/>
        </p:nvSpPr>
        <p:spPr bwMode="auto">
          <a:xfrm>
            <a:off x="2137959" y="3128551"/>
            <a:ext cx="2994731" cy="46166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Pre-validation phase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4322" y="3608506"/>
            <a:ext cx="3924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en-GB" sz="2000" dirty="0" smtClean="0"/>
              <a:t>Option for teleconference</a:t>
            </a:r>
          </a:p>
          <a:p>
            <a:pPr marL="342900" indent="-342900" algn="l">
              <a:buFontTx/>
              <a:buChar char="-"/>
            </a:pPr>
            <a:r>
              <a:rPr lang="en-GB" sz="2000" dirty="0" smtClean="0"/>
              <a:t>Clarifications can be via email</a:t>
            </a:r>
            <a:endParaRPr lang="en-GB" sz="2000" dirty="0"/>
          </a:p>
        </p:txBody>
      </p:sp>
      <p:sp>
        <p:nvSpPr>
          <p:cNvPr id="10" name="Flowchart: Process 9"/>
          <p:cNvSpPr/>
          <p:nvPr/>
        </p:nvSpPr>
        <p:spPr bwMode="auto">
          <a:xfrm>
            <a:off x="2149923" y="4321979"/>
            <a:ext cx="2206053" cy="46166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Meeting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phase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2166257" y="5343599"/>
            <a:ext cx="1109599" cy="46166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Advice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Flowchart: Process 12"/>
          <p:cNvSpPr/>
          <p:nvPr/>
        </p:nvSpPr>
        <p:spPr bwMode="auto">
          <a:xfrm>
            <a:off x="2203966" y="6178078"/>
            <a:ext cx="1503938" cy="461665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Follow up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1491030" y="1052736"/>
            <a:ext cx="473308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1475656" y="2895327"/>
            <a:ext cx="473308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1491030" y="4088755"/>
            <a:ext cx="473308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6" name="Right Arrow 15"/>
          <p:cNvSpPr/>
          <p:nvPr/>
        </p:nvSpPr>
        <p:spPr bwMode="auto">
          <a:xfrm>
            <a:off x="1491030" y="5115892"/>
            <a:ext cx="473308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1475656" y="5979988"/>
            <a:ext cx="473308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13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047" y="1308351"/>
            <a:ext cx="8410575" cy="5256584"/>
          </a:xfrm>
        </p:spPr>
        <p:txBody>
          <a:bodyPr/>
          <a:lstStyle/>
          <a:p>
            <a:r>
              <a:rPr lang="en-GB" dirty="0" smtClean="0"/>
              <a:t>Why have early dialogue with HTA agencies?</a:t>
            </a:r>
          </a:p>
          <a:p>
            <a:r>
              <a:rPr lang="en-GB" dirty="0" smtClean="0"/>
              <a:t>How and when to seek scientific advice in drug development</a:t>
            </a:r>
          </a:p>
          <a:p>
            <a:r>
              <a:rPr lang="en-GB" dirty="0" smtClean="0"/>
              <a:t>EMA-HTA workshop on early dialogue</a:t>
            </a:r>
          </a:p>
          <a:p>
            <a:r>
              <a:rPr lang="en-GB" dirty="0"/>
              <a:t>E</a:t>
            </a:r>
            <a:r>
              <a:rPr lang="en-GB" dirty="0" smtClean="0"/>
              <a:t>xperiences &amp; lessons learnt</a:t>
            </a:r>
          </a:p>
          <a:p>
            <a:pPr lvl="1"/>
            <a:r>
              <a:rPr lang="en-GB" dirty="0" smtClean="0"/>
              <a:t>Industry (EFPIA)</a:t>
            </a:r>
          </a:p>
          <a:p>
            <a:pPr lvl="1"/>
            <a:r>
              <a:rPr lang="en-GB" dirty="0" smtClean="0"/>
              <a:t>Regulators</a:t>
            </a:r>
          </a:p>
          <a:p>
            <a:r>
              <a:rPr lang="en-GB" dirty="0" smtClean="0"/>
              <a:t>Draft EMA-HTA parallel scientific process guidance</a:t>
            </a:r>
          </a:p>
          <a:p>
            <a:r>
              <a:rPr lang="en-GB" dirty="0"/>
              <a:t>Role of the Pharma statistician in early dialogue</a:t>
            </a:r>
          </a:p>
          <a:p>
            <a:r>
              <a:rPr lang="en-GB" dirty="0" smtClean="0"/>
              <a:t>Early dialogue experience</a:t>
            </a:r>
          </a:p>
          <a:p>
            <a:r>
              <a:rPr lang="en-GB" dirty="0" smtClean="0"/>
              <a:t>Conclusions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525344"/>
            <a:ext cx="4427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000" dirty="0" smtClean="0"/>
              <a:t>EMA European Medicines Agency</a:t>
            </a:r>
          </a:p>
          <a:p>
            <a:pPr algn="l"/>
            <a:r>
              <a:rPr lang="en-GB" sz="1000" dirty="0" smtClean="0"/>
              <a:t>EFPIA European Federation of Pharmaceutical Industries and Associations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35701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Draft process 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Timelines for</a:t>
            </a:r>
          </a:p>
          <a:p>
            <a:pPr lvl="1"/>
            <a:r>
              <a:rPr lang="en-GB" dirty="0" smtClean="0"/>
              <a:t>EMA actions</a:t>
            </a:r>
          </a:p>
          <a:p>
            <a:pPr lvl="1"/>
            <a:r>
              <a:rPr lang="en-GB" dirty="0" smtClean="0"/>
              <a:t>HTA body actions</a:t>
            </a:r>
          </a:p>
          <a:p>
            <a:pPr lvl="1"/>
            <a:r>
              <a:rPr lang="en-GB" dirty="0" smtClean="0"/>
              <a:t>Applicant actions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sz="1400" dirty="0" smtClean="0"/>
              <a:t>… see draft guideline for full timeline and all actions</a:t>
            </a:r>
          </a:p>
          <a:p>
            <a:pPr lvl="1"/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5356"/>
          <a:stretch/>
        </p:blipFill>
        <p:spPr bwMode="auto">
          <a:xfrm>
            <a:off x="342156" y="3429000"/>
            <a:ext cx="8820472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9756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Pharma Statistician in early dialogue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Briefing document preparation</a:t>
            </a:r>
          </a:p>
          <a:p>
            <a:pPr lvl="1"/>
            <a:r>
              <a:rPr lang="en-GB" sz="1800" dirty="0" smtClean="0"/>
              <a:t>How will the trial evidence support the product value proposition?</a:t>
            </a:r>
          </a:p>
          <a:p>
            <a:pPr lvl="1"/>
            <a:r>
              <a:rPr lang="en-GB" sz="1800" dirty="0" smtClean="0"/>
              <a:t>Summarise pooled/meta-analyses conducted and planed RCTs</a:t>
            </a:r>
          </a:p>
          <a:p>
            <a:pPr lvl="1"/>
            <a:r>
              <a:rPr lang="en-GB" sz="1800" dirty="0" smtClean="0"/>
              <a:t>Evidence synthesis approaches for the economic evaluation</a:t>
            </a:r>
          </a:p>
          <a:p>
            <a:pPr lvl="1"/>
            <a:r>
              <a:rPr lang="en-GB" sz="1800" dirty="0" smtClean="0"/>
              <a:t>Identify what important design or analysis questions to ask and contribute to company position</a:t>
            </a:r>
          </a:p>
          <a:p>
            <a:pPr lvl="1"/>
            <a:r>
              <a:rPr lang="en-GB" sz="1800" dirty="0" smtClean="0"/>
              <a:t>Be aware of relevant regulatory and HTA agency methods guidelines</a:t>
            </a:r>
          </a:p>
          <a:p>
            <a:r>
              <a:rPr lang="en-GB" sz="2000" dirty="0" smtClean="0"/>
              <a:t>Participate in pre-validation teleconferences and response to questions</a:t>
            </a:r>
          </a:p>
          <a:p>
            <a:r>
              <a:rPr lang="en-GB" sz="2000" dirty="0" smtClean="0"/>
              <a:t>Attend early dialogue meetings where key statistical questions are being discussed</a:t>
            </a:r>
          </a:p>
          <a:p>
            <a:r>
              <a:rPr lang="en-GB" sz="2000" dirty="0" smtClean="0"/>
              <a:t>Contribute to summarising the meeting minutes (applicant)</a:t>
            </a:r>
          </a:p>
          <a:p>
            <a:r>
              <a:rPr lang="en-GB" sz="2000" dirty="0" smtClean="0"/>
              <a:t>Follow up on advice received</a:t>
            </a:r>
          </a:p>
          <a:p>
            <a:pPr lvl="1"/>
            <a:r>
              <a:rPr lang="en-GB" sz="1800" dirty="0" smtClean="0"/>
              <a:t>How can the feedback be incorporated into the drug development strategy?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361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44624"/>
            <a:ext cx="8404225" cy="1109663"/>
          </a:xfrm>
        </p:spPr>
        <p:txBody>
          <a:bodyPr/>
          <a:lstStyle/>
          <a:p>
            <a:r>
              <a:rPr lang="en-GB" sz="2800" dirty="0" smtClean="0"/>
              <a:t>EUnetHTA guidelines for rapid effectiveness assessment (REA) of pharmaceuticals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340768"/>
            <a:ext cx="8410575" cy="511256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Endpoints</a:t>
            </a:r>
          </a:p>
          <a:p>
            <a:r>
              <a:rPr lang="en-US" sz="1800" b="0" dirty="0" smtClean="0"/>
              <a:t>Clinical endpoints</a:t>
            </a:r>
          </a:p>
          <a:p>
            <a:r>
              <a:rPr lang="en-US" sz="1800" b="0" dirty="0" smtClean="0"/>
              <a:t>Composite endpoints</a:t>
            </a:r>
          </a:p>
          <a:p>
            <a:r>
              <a:rPr lang="en-US" sz="1800" b="0" dirty="0" smtClean="0"/>
              <a:t>Surrogate endpoints</a:t>
            </a:r>
          </a:p>
          <a:p>
            <a:r>
              <a:rPr lang="en-US" sz="1800" b="0" dirty="0" smtClean="0"/>
              <a:t>Safety</a:t>
            </a:r>
          </a:p>
          <a:p>
            <a:r>
              <a:rPr lang="en-US" sz="1800" b="0" dirty="0" smtClean="0"/>
              <a:t>Health-related quality of life </a:t>
            </a:r>
          </a:p>
          <a:p>
            <a:pPr marL="0" indent="0">
              <a:buNone/>
            </a:pPr>
            <a:r>
              <a:rPr lang="en-US" sz="1800" dirty="0" smtClean="0"/>
              <a:t>Comparators </a:t>
            </a:r>
            <a:r>
              <a:rPr lang="en-US" sz="1800" dirty="0"/>
              <a:t>and </a:t>
            </a:r>
            <a:r>
              <a:rPr lang="en-US" sz="1800" dirty="0" smtClean="0"/>
              <a:t>comparisons</a:t>
            </a:r>
          </a:p>
          <a:p>
            <a:r>
              <a:rPr lang="en-US" sz="1800" b="0" dirty="0" smtClean="0"/>
              <a:t>Criteria for the choice of the most appropriate comparator(s)</a:t>
            </a:r>
          </a:p>
          <a:p>
            <a:r>
              <a:rPr lang="en-US" sz="1800" b="0" dirty="0" smtClean="0"/>
              <a:t>Direct and indirect comparison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Levels </a:t>
            </a:r>
            <a:r>
              <a:rPr lang="en-US" sz="1800" dirty="0"/>
              <a:t>of </a:t>
            </a:r>
            <a:r>
              <a:rPr lang="en-US" sz="1800" dirty="0" smtClean="0"/>
              <a:t>evidence</a:t>
            </a:r>
          </a:p>
          <a:p>
            <a:r>
              <a:rPr lang="en-US" sz="1800" b="0" dirty="0" smtClean="0"/>
              <a:t>Internal validity</a:t>
            </a:r>
          </a:p>
          <a:p>
            <a:r>
              <a:rPr lang="en-US" sz="1800" b="0" dirty="0" smtClean="0"/>
              <a:t>Applicability of evidence in the context of a relative effectiveness assessment</a:t>
            </a:r>
            <a:endParaRPr lang="en-US" sz="1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6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577618" cy="1143000"/>
          </a:xfrm>
        </p:spPr>
        <p:txBody>
          <a:bodyPr/>
          <a:lstStyle/>
          <a:p>
            <a:r>
              <a:rPr lang="en-GB" dirty="0" smtClean="0"/>
              <a:t>EUnetHTA early dialogue </a:t>
            </a:r>
            <a:r>
              <a:rPr lang="en-GB" noProof="0" dirty="0" smtClean="0"/>
              <a:t>experience</a:t>
            </a:r>
            <a:br>
              <a:rPr lang="en-GB" noProof="0" dirty="0" smtClean="0"/>
            </a:br>
            <a:r>
              <a:rPr lang="en-GB" sz="1600" dirty="0" smtClean="0"/>
              <a:t>Marie-Ange Paget, Lilly France</a:t>
            </a:r>
            <a:endParaRPr lang="en-GB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Pilot</a:t>
            </a:r>
            <a:endParaRPr lang="en-GB" noProof="0" dirty="0" smtClean="0"/>
          </a:p>
          <a:p>
            <a:r>
              <a:rPr lang="en-GB" noProof="0" dirty="0" smtClean="0"/>
              <a:t>Pre-</a:t>
            </a:r>
            <a:r>
              <a:rPr lang="en-GB" dirty="0" smtClean="0"/>
              <a:t>p</a:t>
            </a:r>
            <a:r>
              <a:rPr lang="en-GB" noProof="0" dirty="0" smtClean="0"/>
              <a:t>hase III design</a:t>
            </a:r>
          </a:p>
          <a:p>
            <a:r>
              <a:rPr lang="en-GB" dirty="0" smtClean="0"/>
              <a:t>Questions on </a:t>
            </a:r>
          </a:p>
          <a:p>
            <a:pPr lvl="1"/>
            <a:r>
              <a:rPr lang="en-GB" dirty="0" smtClean="0"/>
              <a:t>Phase III RCT design</a:t>
            </a:r>
          </a:p>
          <a:p>
            <a:pPr lvl="1"/>
            <a:r>
              <a:rPr lang="en-GB" dirty="0" smtClean="0"/>
              <a:t>Economic modelling</a:t>
            </a:r>
          </a:p>
          <a:p>
            <a:r>
              <a:rPr lang="en-GB" dirty="0" smtClean="0"/>
              <a:t>6 different HTA agencies + EMA as observer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4D01D-36F0-FD49-8AAF-A083426BA2AB}" type="datetime1">
              <a:rPr lang="en-GB" smtClean="0">
                <a:solidFill>
                  <a:srgbClr val="000000"/>
                </a:solidFill>
              </a:rPr>
              <a:pPr/>
              <a:t>23/09/2014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2014 Eli Lilly and Company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GB" smtClean="0">
                <a:solidFill>
                  <a:srgbClr val="000000"/>
                </a:solidFill>
              </a:rPr>
              <a:pPr/>
              <a:t>33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400"/>
            <a:ext cx="8577618" cy="1143000"/>
          </a:xfrm>
        </p:spPr>
        <p:txBody>
          <a:bodyPr/>
          <a:lstStyle/>
          <a:p>
            <a:r>
              <a:rPr lang="en-GB" dirty="0"/>
              <a:t>EUnetHTA early dialogue experience</a:t>
            </a:r>
            <a:br>
              <a:rPr lang="en-GB" dirty="0"/>
            </a:br>
            <a:r>
              <a:rPr lang="en-GB" sz="1600" dirty="0"/>
              <a:t>Marie-Ange Paget, Lilly France</a:t>
            </a:r>
            <a:endParaRPr lang="en-GB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smtClean="0"/>
              <a:t>A great learning opportunity to understand</a:t>
            </a:r>
          </a:p>
          <a:p>
            <a:pPr lvl="1"/>
            <a:r>
              <a:rPr lang="en-GB" dirty="0" smtClean="0"/>
              <a:t>the difference between HTA &amp; regulatory views</a:t>
            </a:r>
          </a:p>
          <a:p>
            <a:pPr lvl="2"/>
            <a:r>
              <a:rPr lang="en-GB" dirty="0"/>
              <a:t>on RCT </a:t>
            </a:r>
            <a:r>
              <a:rPr lang="en-GB" dirty="0" smtClean="0"/>
              <a:t>design</a:t>
            </a:r>
          </a:p>
          <a:p>
            <a:pPr lvl="3"/>
            <a:r>
              <a:rPr lang="en-GB" dirty="0" smtClean="0"/>
              <a:t>comparator, endpoints, study duration</a:t>
            </a:r>
          </a:p>
          <a:p>
            <a:pPr lvl="1"/>
            <a:r>
              <a:rPr lang="en-GB" dirty="0"/>
              <a:t>the </a:t>
            </a:r>
            <a:r>
              <a:rPr lang="en-GB" dirty="0" smtClean="0"/>
              <a:t>difference between HTA Authorities</a:t>
            </a:r>
            <a:endParaRPr lang="en-GB" dirty="0"/>
          </a:p>
          <a:p>
            <a:pPr lvl="1"/>
            <a:r>
              <a:rPr lang="en-GB" dirty="0" smtClean="0"/>
              <a:t>the product &amp; therapeutic area landscape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dirty="0" smtClean="0"/>
              <a:t>Experience of preparing for EUnetHTA early dialogue was very positive</a:t>
            </a:r>
          </a:p>
          <a:p>
            <a:pPr lvl="1"/>
            <a:endParaRPr lang="en-GB" dirty="0" smtClean="0"/>
          </a:p>
          <a:p>
            <a:pPr marL="457200" lvl="1" indent="0">
              <a:buNone/>
            </a:pPr>
            <a:endParaRPr lang="en-GB" noProof="0" dirty="0" smtClean="0"/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1D4D01D-36F0-FD49-8AAF-A083426BA2AB}" type="datetime1">
              <a:rPr lang="en-GB" smtClean="0">
                <a:solidFill>
                  <a:srgbClr val="000000"/>
                </a:solidFill>
              </a:rPr>
              <a:pPr/>
              <a:t>23/09/2014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2014 Eli Lilly and Company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4C47640-ECEC-E34E-A5C6-81F2A80A839B}" type="slidenum">
              <a:rPr lang="en-GB" smtClean="0">
                <a:solidFill>
                  <a:srgbClr val="000000"/>
                </a:solidFill>
              </a:rPr>
              <a:pPr/>
              <a:t>34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1539776"/>
            <a:ext cx="8410575" cy="4481512"/>
          </a:xfrm>
        </p:spPr>
        <p:txBody>
          <a:bodyPr/>
          <a:lstStyle/>
          <a:p>
            <a:r>
              <a:rPr lang="en-GB" dirty="0" smtClean="0"/>
              <a:t>Early dialogue enables multi-stakeholders to discuss drug development programs</a:t>
            </a:r>
          </a:p>
          <a:p>
            <a:r>
              <a:rPr lang="en-GB" dirty="0" smtClean="0"/>
              <a:t>Early dialogue increases collaboration between stakeholders and sharing different perspectives</a:t>
            </a:r>
          </a:p>
          <a:p>
            <a:r>
              <a:rPr lang="en-GB" dirty="0" smtClean="0"/>
              <a:t>Early dialogue optimises evidence generation plans to accommodate different stakeholder requirements</a:t>
            </a:r>
          </a:p>
          <a:p>
            <a:r>
              <a:rPr lang="en-GB" dirty="0" smtClean="0"/>
              <a:t>Cross-functional engagement is key for early dialogue success</a:t>
            </a:r>
          </a:p>
          <a:p>
            <a:r>
              <a:rPr lang="en-GB" dirty="0" smtClean="0"/>
              <a:t>Current pilots will help to shape a sustainable early dialogue process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3724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b="0" dirty="0" smtClean="0"/>
              <a:t>Shaping European </a:t>
            </a:r>
            <a:r>
              <a:rPr lang="en-GB" sz="1800" b="0" dirty="0"/>
              <a:t>Early Dialogue (SEED):  </a:t>
            </a:r>
            <a:r>
              <a:rPr lang="en-GB" sz="1800" b="0" dirty="0">
                <a:hlinkClick r:id="rId2"/>
              </a:rPr>
              <a:t>http://www.earlydialogues.eu/has</a:t>
            </a:r>
            <a:r>
              <a:rPr lang="en-GB" sz="1800" b="0" dirty="0" smtClean="0">
                <a:hlinkClick r:id="rId2"/>
              </a:rPr>
              <a:t>/</a:t>
            </a:r>
            <a:r>
              <a:rPr lang="en-GB" sz="1800" b="0" dirty="0" smtClean="0"/>
              <a:t> </a:t>
            </a:r>
            <a:endParaRPr lang="en-GB" sz="1800" b="0" dirty="0"/>
          </a:p>
          <a:p>
            <a:r>
              <a:rPr lang="en-GB" sz="1800" b="0" dirty="0" smtClean="0"/>
              <a:t>EMA-HTA early dialogue workshop report:  </a:t>
            </a:r>
            <a:r>
              <a:rPr lang="en-GB" sz="1800" b="0" dirty="0">
                <a:hlinkClick r:id="rId3"/>
              </a:rPr>
              <a:t>http://www.ema.europa.eu/docs/en_GB/document_library/Report/2014/05/WC500166228.pdf</a:t>
            </a:r>
            <a:r>
              <a:rPr lang="en-GB" sz="1800" b="0" dirty="0"/>
              <a:t> </a:t>
            </a:r>
            <a:endParaRPr lang="en-GB" sz="1800" b="0" dirty="0" smtClean="0"/>
          </a:p>
          <a:p>
            <a:r>
              <a:rPr lang="en-GB" sz="1800" b="0" dirty="0" smtClean="0"/>
              <a:t>EFPIA survey on early dialogue experiences:  </a:t>
            </a:r>
            <a:r>
              <a:rPr lang="en-US" sz="1800" b="0" u="sng" dirty="0">
                <a:hlinkClick r:id="rId4"/>
              </a:rPr>
              <a:t>http://</a:t>
            </a:r>
            <a:r>
              <a:rPr lang="en-US" sz="1800" b="0" u="sng" dirty="0" smtClean="0">
                <a:hlinkClick r:id="rId4"/>
              </a:rPr>
              <a:t>www.ema.europa.eu/docs/en_GB/document_library/Presentation/2013/11/WC500155674.pdf</a:t>
            </a:r>
            <a:endParaRPr lang="en-GB" sz="1800" b="0" dirty="0" smtClean="0"/>
          </a:p>
          <a:p>
            <a:r>
              <a:rPr lang="en-GB" sz="1800" b="0" dirty="0" smtClean="0"/>
              <a:t>Draft EMA-HTA parallel scientific advice process </a:t>
            </a:r>
            <a:r>
              <a:rPr lang="en-GB" sz="1800" b="0" dirty="0"/>
              <a:t>guideline:  </a:t>
            </a:r>
            <a:r>
              <a:rPr lang="en-GB" sz="1800" b="0" dirty="0">
                <a:hlinkClick r:id="rId5"/>
              </a:rPr>
              <a:t>http://</a:t>
            </a:r>
            <a:r>
              <a:rPr lang="en-GB" sz="1800" b="0" dirty="0" smtClean="0">
                <a:hlinkClick r:id="rId5"/>
              </a:rPr>
              <a:t>www.ema.europa.eu/docs/en_GB/document_library/Regulatory_and_procedural_guideline/2014/05/WC500166226.pdf</a:t>
            </a:r>
            <a:r>
              <a:rPr lang="en-GB" sz="1800" b="0" dirty="0" smtClean="0"/>
              <a:t> </a:t>
            </a:r>
          </a:p>
          <a:p>
            <a:r>
              <a:rPr lang="en-US" sz="1800" b="0" dirty="0" smtClean="0"/>
              <a:t>EUnetHTA Guidelines for </a:t>
            </a:r>
            <a:r>
              <a:rPr lang="en-US" sz="1800" b="0" dirty="0"/>
              <a:t>Rapid Relative Effectiveness Assessment of Pharmaceuticals: </a:t>
            </a:r>
            <a:r>
              <a:rPr lang="en-US" sz="1800" b="0" dirty="0">
                <a:hlinkClick r:id="rId6"/>
              </a:rPr>
              <a:t>http://</a:t>
            </a:r>
            <a:r>
              <a:rPr lang="en-US" sz="1800" b="0" dirty="0" smtClean="0">
                <a:hlinkClick r:id="rId6"/>
              </a:rPr>
              <a:t>www.eunethta.eu/eunethta-guidelines</a:t>
            </a:r>
            <a:r>
              <a:rPr lang="en-US" sz="1800" b="0" dirty="0" smtClean="0"/>
              <a:t> </a:t>
            </a:r>
            <a:r>
              <a:rPr lang="en-US" sz="1800" b="0" dirty="0"/>
              <a:t/>
            </a:r>
            <a:br>
              <a:rPr lang="en-US" sz="1800" b="0" dirty="0"/>
            </a:br>
            <a:r>
              <a:rPr lang="en-US" sz="1800" dirty="0"/>
              <a:t/>
            </a:r>
            <a:br>
              <a:rPr lang="en-US" sz="1800" dirty="0"/>
            </a:br>
            <a:endParaRPr lang="en-GB" sz="1800" b="0" dirty="0" smtClean="0"/>
          </a:p>
          <a:p>
            <a:endParaRPr lang="en-US" sz="1800" dirty="0" smtClean="0"/>
          </a:p>
          <a:p>
            <a:endParaRPr lang="en-GB" sz="1800" dirty="0" smtClean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2995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have early dialogue with HTA agencies?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Patients want it – EMA approved medicines are not always reimbursed or used as expected due to HTA requirements not being met</a:t>
            </a:r>
          </a:p>
          <a:p>
            <a:r>
              <a:rPr lang="en-GB" dirty="0" smtClean="0"/>
              <a:t>EU Commission wants it – enables all stakeholders to discuss development plans so they can both use data generated for their decision making</a:t>
            </a:r>
          </a:p>
          <a:p>
            <a:r>
              <a:rPr lang="en-GB" dirty="0" smtClean="0"/>
              <a:t>Increases collaborations between regulatory and HTA agencies – understand the different perspectives</a:t>
            </a:r>
          </a:p>
          <a:p>
            <a:r>
              <a:rPr lang="en-GB" dirty="0" smtClean="0"/>
              <a:t>Benefits Industry – understand the HTA requirements and minimise divergent data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EC836F-C7B8-4B5A-8596-A58EA176DC9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3152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How to seek parallel scientific advice in drug development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C3DDD7-9F1B-4234-860C-56759E2B7276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Bevel 3"/>
          <p:cNvSpPr/>
          <p:nvPr/>
        </p:nvSpPr>
        <p:spPr bwMode="auto">
          <a:xfrm>
            <a:off x="1632775" y="1803398"/>
            <a:ext cx="1846007" cy="1595021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National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bg1"/>
                </a:solidFill>
              </a:rPr>
              <a:t>HTA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Agencies</a:t>
            </a:r>
          </a:p>
        </p:txBody>
      </p:sp>
      <p:sp>
        <p:nvSpPr>
          <p:cNvPr id="5" name="Bevel 4"/>
          <p:cNvSpPr/>
          <p:nvPr/>
        </p:nvSpPr>
        <p:spPr bwMode="auto">
          <a:xfrm>
            <a:off x="5301552" y="1803398"/>
            <a:ext cx="2202892" cy="1595021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EUnetHTA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3478782" y="4149080"/>
            <a:ext cx="1935786" cy="1595021"/>
          </a:xfrm>
          <a:prstGeom prst="beve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EMA-HTA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399" y="6525344"/>
            <a:ext cx="3344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EUnetHTA European network of HTA agencies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6014362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b="-11380"/>
          <a:stretch/>
        </p:blipFill>
        <p:spPr bwMode="auto">
          <a:xfrm>
            <a:off x="323528" y="1628800"/>
            <a:ext cx="8653745" cy="488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11175" y="159097"/>
            <a:ext cx="8404225" cy="11096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kern="0" dirty="0" smtClean="0"/>
              <a:t>Shaping European Early Dialogues (SEED)</a:t>
            </a:r>
            <a:endParaRPr lang="en-GB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294674" y="6474822"/>
            <a:ext cx="3297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http://www.earlydialogues.eu/has</a:t>
            </a:r>
            <a:r>
              <a:rPr lang="en-GB" sz="1600" dirty="0" smtClean="0">
                <a:hlinkClick r:id="rId3"/>
              </a:rPr>
              <a:t>/</a:t>
            </a:r>
            <a:r>
              <a:rPr lang="en-GB" sz="1600" dirty="0" smtClean="0"/>
              <a:t> </a:t>
            </a:r>
            <a:endParaRPr lang="en-GB" sz="1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2778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2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7748477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en-GB" dirty="0" smtClean="0">
                <a:solidFill>
                  <a:srgbClr val="000000"/>
                </a:solidFill>
              </a:rPr>
              <a:t>When to seek parallel scientific advice in drug development 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279206" y="1742434"/>
            <a:ext cx="8585591" cy="43532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63500" dist="37357" dir="27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2000" b="1" i="1" u="sng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39547" y="2493714"/>
            <a:ext cx="2304000" cy="7322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Pre-Phase 3 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Design HTA Engagement</a:t>
            </a:r>
            <a:r>
              <a:rPr lang="en-GB" sz="16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endParaRPr lang="en-GB" sz="1400" i="1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400977" y="2493714"/>
            <a:ext cx="2304000" cy="7322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7200" tIns="45720" rIns="72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Joint Pre-P3 Design Regulatory and HTA Engagement</a:t>
            </a:r>
            <a:endParaRPr lang="en-GB" sz="160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962405" y="2493714"/>
            <a:ext cx="2548550" cy="7322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Post-Phase </a:t>
            </a:r>
            <a:r>
              <a:rPr lang="en-GB" sz="16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 Design </a:t>
            </a:r>
            <a:r>
              <a:rPr lang="en-GB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HTA Engagement</a:t>
            </a:r>
            <a:endParaRPr lang="en-GB" sz="1600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687" y="1934218"/>
            <a:ext cx="4975300" cy="396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i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Pre-Phase 3 Design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2407" y="1844824"/>
            <a:ext cx="2304000" cy="3960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i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Post-Phase 3 </a:t>
            </a:r>
            <a:r>
              <a:rPr lang="en-GB" b="1" i="1" u="sng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Design</a:t>
            </a:r>
            <a:endParaRPr lang="en-GB" i="1" u="sng" baseline="30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567618" y="2392361"/>
            <a:ext cx="8118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851812" y="1882703"/>
            <a:ext cx="0" cy="411013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839547" y="4405299"/>
            <a:ext cx="4791650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66700" lvl="1" indent="-177800">
              <a:buSzPct val="65000"/>
              <a:buFont typeface="Wingdings"/>
              <a:buChar char="l"/>
            </a:pPr>
            <a:r>
              <a:rPr lang="en-GB" sz="1400" u="sng" dirty="0">
                <a:solidFill>
                  <a:srgbClr val="000000"/>
                </a:solidFill>
                <a:latin typeface="Calibri" pitchFamily="34" charset="0"/>
              </a:rPr>
              <a:t>Primary objective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: inform the </a:t>
            </a:r>
            <a:r>
              <a:rPr lang="en-GB" sz="1400" b="1" dirty="0">
                <a:solidFill>
                  <a:srgbClr val="000000"/>
                </a:solidFill>
                <a:latin typeface="Calibri" pitchFamily="34" charset="0"/>
              </a:rPr>
              <a:t>design of Phase 3 trial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and other </a:t>
            </a:r>
            <a:r>
              <a:rPr lang="en-GB" sz="1400" b="1" dirty="0">
                <a:solidFill>
                  <a:srgbClr val="000000"/>
                </a:solidFill>
                <a:latin typeface="Calibri" pitchFamily="34" charset="0"/>
              </a:rPr>
              <a:t>data generation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plans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62406" y="4405299"/>
            <a:ext cx="2667244" cy="954107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28600" lvl="1" indent="-152400">
              <a:buSzPct val="65000"/>
              <a:buFont typeface="Wingdings"/>
              <a:buChar char="l"/>
            </a:pPr>
            <a:r>
              <a:rPr lang="en-GB" sz="1400" u="sng" dirty="0">
                <a:solidFill>
                  <a:srgbClr val="000000"/>
                </a:solidFill>
                <a:latin typeface="Calibri" pitchFamily="34" charset="0"/>
              </a:rPr>
              <a:t>Primary objective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: test and </a:t>
            </a:r>
            <a:r>
              <a:rPr lang="en-GB" sz="1400" b="1" dirty="0">
                <a:solidFill>
                  <a:srgbClr val="000000"/>
                </a:solidFill>
                <a:latin typeface="Calibri" pitchFamily="34" charset="0"/>
              </a:rPr>
              <a:t>refine compound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positioning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to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inform launch strategy 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and identify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further </a:t>
            </a:r>
            <a:r>
              <a:rPr lang="en-GB" sz="1400" b="1" dirty="0">
                <a:solidFill>
                  <a:srgbClr val="000000"/>
                </a:solidFill>
                <a:latin typeface="Calibri" pitchFamily="34" charset="0"/>
              </a:rPr>
              <a:t>evidence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needs</a:t>
            </a:r>
            <a:endParaRPr lang="en-GB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1812" y="4713075"/>
            <a:ext cx="36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Calibri" pitchFamily="34" charset="0"/>
              </a:rPr>
              <a:t>vs.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9546" y="3392887"/>
            <a:ext cx="4865431" cy="523220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pPr marL="266700" lvl="1" indent="-177800">
              <a:buSzPct val="65000"/>
              <a:buFont typeface="Wingdings"/>
              <a:buChar char="l"/>
            </a:pPr>
            <a:r>
              <a:rPr lang="en-GB" sz="1400" u="sng" dirty="0" smtClean="0">
                <a:solidFill>
                  <a:srgbClr val="000000"/>
                </a:solidFill>
                <a:latin typeface="Calibri" pitchFamily="34" charset="0"/>
              </a:rPr>
              <a:t>Timing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: P1 or P2 are underway, and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prior to finalization of design of P2 / P3 program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62406" y="3392887"/>
            <a:ext cx="2667245" cy="954107"/>
          </a:xfrm>
          <a:prstGeom prst="rect">
            <a:avLst/>
          </a:prstGeom>
          <a:noFill/>
        </p:spPr>
        <p:txBody>
          <a:bodyPr wrap="square" lIns="36000" rIns="0" rtlCol="0">
            <a:spAutoFit/>
          </a:bodyPr>
          <a:lstStyle/>
          <a:p>
            <a:pPr marL="228600" lvl="1" indent="-152400">
              <a:buSzPct val="65000"/>
              <a:buFont typeface="Wingdings"/>
              <a:buChar char="l"/>
            </a:pPr>
            <a:r>
              <a:rPr lang="en-GB" sz="1400" u="sng" dirty="0" smtClean="0">
                <a:solidFill>
                  <a:srgbClr val="000000"/>
                </a:solidFill>
                <a:latin typeface="Calibri" pitchFamily="34" charset="0"/>
              </a:rPr>
              <a:t>Timing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: Often </a:t>
            </a:r>
            <a:r>
              <a:rPr lang="en-GB" sz="1400" b="1" dirty="0" smtClean="0">
                <a:solidFill>
                  <a:srgbClr val="000000"/>
                </a:solidFill>
                <a:latin typeface="Calibri" pitchFamily="34" charset="0"/>
              </a:rPr>
              <a:t>after P3 data is available</a:t>
            </a:r>
            <a:r>
              <a:rPr lang="en-GB" sz="1400" dirty="0" smtClean="0">
                <a:solidFill>
                  <a:srgbClr val="000000"/>
                </a:solidFill>
                <a:latin typeface="Calibri" pitchFamily="34" charset="0"/>
              </a:rPr>
              <a:t>, and prior to preparation for the local submission</a:t>
            </a:r>
            <a:endParaRPr lang="en-GB" sz="14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9400" y="6019800"/>
            <a:ext cx="8712200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square" lIns="45720" rIns="45720" rtlCol="0" anchor="b" anchorCtr="0">
            <a:noAutofit/>
          </a:bodyPr>
          <a:lstStyle/>
          <a:p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Note:  </a:t>
            </a:r>
            <a:r>
              <a:rPr lang="en-GB" sz="1000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GB" sz="1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Can </a:t>
            </a:r>
            <a:r>
              <a:rPr lang="en-GB" sz="1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take place in parallel to Regulatory Scientific Advice process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68163" y="3700663"/>
            <a:ext cx="360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6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itchFamily="34" charset="0"/>
                <a:cs typeface="Calibri" pitchFamily="34" charset="0"/>
              </a:rPr>
              <a:t>vs.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1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77" y="3645024"/>
            <a:ext cx="3545221" cy="318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 attended EMA-HTA parallel scientific advice workshop in Nov 2013!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~ 300 attendees</a:t>
            </a:r>
          </a:p>
          <a:p>
            <a:r>
              <a:rPr lang="en-GB" dirty="0" smtClean="0"/>
              <a:t>Wide variety of stakeholders</a:t>
            </a:r>
          </a:p>
          <a:p>
            <a:pPr lvl="1"/>
            <a:r>
              <a:rPr lang="en-GB" dirty="0" smtClean="0"/>
              <a:t>Regulators, payers, patients, academics, Industry</a:t>
            </a:r>
          </a:p>
          <a:p>
            <a:r>
              <a:rPr lang="en-GB" dirty="0" smtClean="0"/>
              <a:t>Audience split over 2 floors at EMA</a:t>
            </a:r>
          </a:p>
          <a:p>
            <a:r>
              <a:rPr lang="en-GB" dirty="0" smtClean="0"/>
              <a:t>Presentations/updates in the morning followed by break-out groups in the afternoon</a:t>
            </a:r>
          </a:p>
          <a:p>
            <a:r>
              <a:rPr lang="en-GB" dirty="0" smtClean="0"/>
              <a:t>Useful sharing of experiences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0288" y="4996695"/>
            <a:ext cx="574388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hlinkClick r:id="rId3"/>
              </a:rPr>
              <a:t>http://</a:t>
            </a:r>
            <a:r>
              <a:rPr lang="en-GB" sz="1050" dirty="0" smtClean="0">
                <a:hlinkClick r:id="rId3"/>
              </a:rPr>
              <a:t>www.ema.europa.eu/docs/en_GB/document_library/Report/2014/05/WC500166228.pdf</a:t>
            </a:r>
            <a:r>
              <a:rPr lang="en-GB" sz="1050" dirty="0" smtClean="0"/>
              <a:t> </a:t>
            </a:r>
            <a:endParaRPr lang="en-GB" sz="105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5264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HTA View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 bwMode="auto">
          <a:xfrm>
            <a:off x="990126" y="1422450"/>
            <a:ext cx="7385461" cy="49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548063" y="6408738"/>
            <a:ext cx="1905000" cy="365125"/>
          </a:xfrm>
        </p:spPr>
        <p:txBody>
          <a:bodyPr/>
          <a:lstStyle/>
          <a:p>
            <a:fld id="{DBEC836F-C7B8-4B5A-8596-A58EA176DC9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5623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07 Amgen Corporate Template">
  <a:themeElements>
    <a:clrScheme name="2007 Amgen Corporate Template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63C3"/>
      </a:accent1>
      <a:accent2>
        <a:srgbClr val="FCC30C"/>
      </a:accent2>
      <a:accent3>
        <a:srgbClr val="FFFFFF"/>
      </a:accent3>
      <a:accent4>
        <a:srgbClr val="000000"/>
      </a:accent4>
      <a:accent5>
        <a:srgbClr val="AAB7DE"/>
      </a:accent5>
      <a:accent6>
        <a:srgbClr val="E4B00A"/>
      </a:accent6>
      <a:hlink>
        <a:srgbClr val="42865C"/>
      </a:hlink>
      <a:folHlink>
        <a:srgbClr val="C0362C"/>
      </a:folHlink>
    </a:clrScheme>
    <a:fontScheme name="2007 Amgen Corpora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7 Amgen Corporate Templat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63C3"/>
        </a:accent1>
        <a:accent2>
          <a:srgbClr val="FCC30C"/>
        </a:accent2>
        <a:accent3>
          <a:srgbClr val="FFFFFF"/>
        </a:accent3>
        <a:accent4>
          <a:srgbClr val="000000"/>
        </a:accent4>
        <a:accent5>
          <a:srgbClr val="AAB7DE"/>
        </a:accent5>
        <a:accent6>
          <a:srgbClr val="E4B00A"/>
        </a:accent6>
        <a:hlink>
          <a:srgbClr val="42865C"/>
        </a:hlink>
        <a:folHlink>
          <a:srgbClr val="C0362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leculePositive-Re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Amgen Powerpoint Template</Template>
  <TotalTime>990</TotalTime>
  <Words>1019</Words>
  <Application>Microsoft Office PowerPoint</Application>
  <PresentationFormat>On-screen Show (4:3)</PresentationFormat>
  <Paragraphs>215</Paragraphs>
  <Slides>36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2007 Amgen Corporate Template</vt:lpstr>
      <vt:lpstr>MoleculePositive-Red</vt:lpstr>
      <vt:lpstr>think-cell Slide</vt:lpstr>
      <vt:lpstr>Early Dialogue with Health Technology Assessment (HTA) Agencies</vt:lpstr>
      <vt:lpstr>Disclaimer (Chrissie Fletcher)</vt:lpstr>
      <vt:lpstr>Outline</vt:lpstr>
      <vt:lpstr>Why have early dialogue with HTA agencies?</vt:lpstr>
      <vt:lpstr>How to seek parallel scientific advice in drug development </vt:lpstr>
      <vt:lpstr>PowerPoint Presentation</vt:lpstr>
      <vt:lpstr>When to seek parallel scientific advice in drug development </vt:lpstr>
      <vt:lpstr>Well attended EMA-HTA parallel scientific advice workshop in Nov 2013!</vt:lpstr>
      <vt:lpstr>The HTA View</vt:lpstr>
      <vt:lpstr>PowerPoint Presentation</vt:lpstr>
      <vt:lpstr>Regulatory View</vt:lpstr>
      <vt:lpstr>PowerPoint Presentation</vt:lpstr>
      <vt:lpstr>PowerPoint Presentation</vt:lpstr>
      <vt:lpstr>Experiences and lessons learnt - EFPIA survey</vt:lpstr>
      <vt:lpstr>Industry demand for early dialogue is high</vt:lpstr>
      <vt:lpstr>What advice is being sought?</vt:lpstr>
      <vt:lpstr>Industry requirements for optimising parallel scientific advice</vt:lpstr>
      <vt:lpstr>Current challenges</vt:lpstr>
      <vt:lpstr>Industry experience of different approaches for early dialogue</vt:lpstr>
      <vt:lpstr>Industry experience of multiple HTA early dialogue</vt:lpstr>
      <vt:lpstr>PowerPoint Presentation</vt:lpstr>
      <vt:lpstr>Industry experience of EUnetHTA early dialogue</vt:lpstr>
      <vt:lpstr>PowerPoint Presentation</vt:lpstr>
      <vt:lpstr>National HTA parallel advice</vt:lpstr>
      <vt:lpstr>Industry summary of early dialogue</vt:lpstr>
      <vt:lpstr>Regulators lessons learnt - science</vt:lpstr>
      <vt:lpstr>Regulators lessons learnt - process</vt:lpstr>
      <vt:lpstr>Draft EMA-HTA process guideline for parallel scientific advice - principles</vt:lpstr>
      <vt:lpstr>Draft EMA-HTA process guideline for parallel scientific advice - process</vt:lpstr>
      <vt:lpstr>Draft process overview</vt:lpstr>
      <vt:lpstr>Role of Pharma Statistician in early dialogue</vt:lpstr>
      <vt:lpstr>EUnetHTA guidelines for rapid effectiveness assessment (REA) of pharmaceuticals</vt:lpstr>
      <vt:lpstr>EUnetHTA early dialogue experience Marie-Ange Paget, Lilly France</vt:lpstr>
      <vt:lpstr>EUnetHTA early dialogue experience Marie-Ange Paget, Lilly France</vt:lpstr>
      <vt:lpstr>Conclusions</vt:lpstr>
      <vt:lpstr>References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fletcher</dc:creator>
  <cp:lastModifiedBy>Fletcher, Christine</cp:lastModifiedBy>
  <cp:revision>74</cp:revision>
  <dcterms:created xsi:type="dcterms:W3CDTF">2008-03-18T14:41:01Z</dcterms:created>
  <dcterms:modified xsi:type="dcterms:W3CDTF">2014-09-23T08:20:26Z</dcterms:modified>
</cp:coreProperties>
</file>