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27"/>
  </p:notesMasterIdLst>
  <p:handoutMasterIdLst>
    <p:handoutMasterId r:id="rId28"/>
  </p:handoutMasterIdLst>
  <p:sldIdLst>
    <p:sldId id="359" r:id="rId5"/>
    <p:sldId id="403" r:id="rId6"/>
    <p:sldId id="425" r:id="rId7"/>
    <p:sldId id="372" r:id="rId8"/>
    <p:sldId id="397" r:id="rId9"/>
    <p:sldId id="344" r:id="rId10"/>
    <p:sldId id="426" r:id="rId11"/>
    <p:sldId id="427" r:id="rId12"/>
    <p:sldId id="442" r:id="rId13"/>
    <p:sldId id="443" r:id="rId14"/>
    <p:sldId id="441" r:id="rId15"/>
    <p:sldId id="435" r:id="rId16"/>
    <p:sldId id="382" r:id="rId17"/>
    <p:sldId id="437" r:id="rId18"/>
    <p:sldId id="416" r:id="rId19"/>
    <p:sldId id="438" r:id="rId20"/>
    <p:sldId id="414" r:id="rId21"/>
    <p:sldId id="409" r:id="rId22"/>
    <p:sldId id="439" r:id="rId23"/>
    <p:sldId id="440" r:id="rId24"/>
    <p:sldId id="412" r:id="rId25"/>
    <p:sldId id="335" r:id="rId26"/>
  </p:sldIdLst>
  <p:sldSz cx="9144000" cy="5143500" type="screen16x9"/>
  <p:notesSz cx="6670675" cy="9875838"/>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tonde, Priyanka" initials="GP" lastIdx="15" clrIdx="0">
    <p:extLst>
      <p:ext uri="{19B8F6BF-5375-455C-9EA6-DF929625EA0E}">
        <p15:presenceInfo xmlns:p15="http://schemas.microsoft.com/office/powerpoint/2012/main" userId="S-1-5-21-1957994488-527237240-682003330-287166" providerId="AD"/>
      </p:ext>
    </p:extLst>
  </p:cmAuthor>
  <p:cmAuthor id="2" name="JOHAL, SUKHVINDER" initials="JS" lastIdx="0" clrIdx="1">
    <p:extLst>
      <p:ext uri="{19B8F6BF-5375-455C-9EA6-DF929625EA0E}">
        <p15:presenceInfo xmlns:p15="http://schemas.microsoft.com/office/powerpoint/2012/main" userId="S-1-5-21-1292428093-776561741-1801674531-1092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487" autoAdjust="0"/>
  </p:normalViewPr>
  <p:slideViewPr>
    <p:cSldViewPr snapToGrid="0" snapToObjects="1" showGuides="1">
      <p:cViewPr varScale="1">
        <p:scale>
          <a:sx n="80" d="100"/>
          <a:sy n="80" d="100"/>
        </p:scale>
        <p:origin x="912" y="45"/>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6/3/2019</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6/3/2019</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Dear</a:t>
            </a:r>
            <a:r>
              <a:rPr lang="sv-SE" dirty="0"/>
              <a:t> all, </a:t>
            </a:r>
          </a:p>
          <a:p>
            <a:r>
              <a:rPr lang="sv-SE" dirty="0"/>
              <a:t>I </a:t>
            </a:r>
            <a:r>
              <a:rPr lang="sv-SE" dirty="0" err="1"/>
              <a:t>am</a:t>
            </a:r>
            <a:r>
              <a:rPr lang="sv-SE" dirty="0"/>
              <a:t> Mario </a:t>
            </a:r>
            <a:r>
              <a:rPr lang="sv-SE" dirty="0" err="1"/>
              <a:t>Ouwnes</a:t>
            </a:r>
            <a:r>
              <a:rPr lang="sv-SE" dirty="0"/>
              <a:t>, senior </a:t>
            </a:r>
            <a:r>
              <a:rPr lang="sv-SE" dirty="0" err="1"/>
              <a:t>statistical</a:t>
            </a:r>
            <a:r>
              <a:rPr lang="sv-SE" dirty="0"/>
              <a:t> science </a:t>
            </a:r>
            <a:r>
              <a:rPr lang="sv-SE" dirty="0" err="1"/>
              <a:t>direct</a:t>
            </a:r>
            <a:r>
              <a:rPr lang="sv-SE" dirty="0"/>
              <a:t> </a:t>
            </a:r>
            <a:r>
              <a:rPr lang="sv-SE" dirty="0" err="1"/>
              <a:t>within</a:t>
            </a:r>
            <a:r>
              <a:rPr lang="sv-SE" dirty="0"/>
              <a:t> AZ </a:t>
            </a:r>
            <a:r>
              <a:rPr lang="sv-SE" dirty="0" err="1"/>
              <a:t>working</a:t>
            </a:r>
            <a:r>
              <a:rPr lang="sv-SE" dirty="0"/>
              <a:t> in the </a:t>
            </a:r>
            <a:r>
              <a:rPr lang="sv-SE" dirty="0" err="1"/>
              <a:t>group</a:t>
            </a:r>
            <a:r>
              <a:rPr lang="sv-SE" dirty="0"/>
              <a:t> SIRE (</a:t>
            </a:r>
            <a:r>
              <a:rPr lang="sv-SE" dirty="0" err="1"/>
              <a:t>Statistical</a:t>
            </a:r>
            <a:r>
              <a:rPr lang="sv-SE" dirty="0"/>
              <a:t> Innovation </a:t>
            </a:r>
            <a:r>
              <a:rPr lang="sv-SE" dirty="0" err="1"/>
              <a:t>Reimbursemen</a:t>
            </a:r>
            <a:r>
              <a:rPr lang="sv-SE" dirty="0"/>
              <a:t> Evidence)</a:t>
            </a:r>
          </a:p>
          <a:p>
            <a:r>
              <a:rPr lang="sv-SE" dirty="0"/>
              <a:t>I </a:t>
            </a:r>
            <a:r>
              <a:rPr lang="sv-SE" dirty="0" err="1"/>
              <a:t>would</a:t>
            </a:r>
            <a:r>
              <a:rPr lang="sv-SE" dirty="0"/>
              <a:t> like to talk </a:t>
            </a:r>
            <a:r>
              <a:rPr lang="sv-SE" dirty="0" err="1"/>
              <a:t>about</a:t>
            </a:r>
            <a:r>
              <a:rPr lang="sv-SE" dirty="0"/>
              <a:t> </a:t>
            </a:r>
            <a:r>
              <a:rPr lang="sv-SE" dirty="0" err="1"/>
              <a:t>difficulties</a:t>
            </a:r>
            <a:r>
              <a:rPr lang="sv-SE" dirty="0"/>
              <a:t> </a:t>
            </a:r>
            <a:r>
              <a:rPr lang="sv-SE" dirty="0" err="1"/>
              <a:t>with</a:t>
            </a:r>
            <a:r>
              <a:rPr lang="sv-SE" dirty="0"/>
              <a:t> </a:t>
            </a:r>
            <a:r>
              <a:rPr lang="sv-SE" dirty="0" err="1"/>
              <a:t>network</a:t>
            </a:r>
            <a:r>
              <a:rPr lang="sv-SE" dirty="0"/>
              <a:t> meta </a:t>
            </a:r>
            <a:r>
              <a:rPr lang="sv-SE" dirty="0" err="1"/>
              <a:t>analysis</a:t>
            </a:r>
            <a:r>
              <a:rPr lang="sv-SE" dirty="0"/>
              <a:t> </a:t>
            </a:r>
            <a:r>
              <a:rPr lang="sv-SE" dirty="0" err="1"/>
              <a:t>when</a:t>
            </a:r>
            <a:r>
              <a:rPr lang="sv-SE" dirty="0"/>
              <a:t> </a:t>
            </a:r>
            <a:r>
              <a:rPr lang="sv-SE" dirty="0" err="1"/>
              <a:t>starting</a:t>
            </a:r>
            <a:r>
              <a:rPr lang="sv-SE" dirty="0"/>
              <a:t> to </a:t>
            </a:r>
            <a:r>
              <a:rPr lang="sv-SE" dirty="0" err="1"/>
              <a:t>use</a:t>
            </a:r>
            <a:r>
              <a:rPr lang="sv-SE" dirty="0"/>
              <a:t> PD-L1 </a:t>
            </a:r>
            <a:r>
              <a:rPr lang="sv-SE" dirty="0" err="1"/>
              <a:t>thresholds</a:t>
            </a:r>
            <a:r>
              <a:rPr lang="sv-SE" dirty="0"/>
              <a:t>. </a:t>
            </a:r>
          </a:p>
        </p:txBody>
      </p:sp>
      <p:sp>
        <p:nvSpPr>
          <p:cNvPr id="4" name="Slide Number Placeholder 3"/>
          <p:cNvSpPr>
            <a:spLocks noGrp="1"/>
          </p:cNvSpPr>
          <p:nvPr>
            <p:ph type="sldNum" sz="quarter" idx="5"/>
          </p:nvPr>
        </p:nvSpPr>
        <p:spPr/>
        <p:txBody>
          <a:bodyPr/>
          <a:lstStyle/>
          <a:p>
            <a:fld id="{FAD751AE-7ABC-314D-AFAD-47B860ED6FFE}" type="slidenum">
              <a:rPr lang="en-US" smtClean="0"/>
              <a:pPr/>
              <a:t>1</a:t>
            </a:fld>
            <a:endParaRPr lang="en-US"/>
          </a:p>
        </p:txBody>
      </p:sp>
    </p:spTree>
    <p:extLst>
      <p:ext uri="{BB962C8B-B14F-4D97-AF65-F5344CB8AC3E}">
        <p14:creationId xmlns:p14="http://schemas.microsoft.com/office/powerpoint/2010/main" val="65704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a:t>
            </a:r>
            <a:r>
              <a:rPr lang="sv-SE" dirty="0" err="1"/>
              <a:t>have</a:t>
            </a:r>
            <a:r>
              <a:rPr lang="sv-SE" dirty="0"/>
              <a:t> a </a:t>
            </a:r>
            <a:r>
              <a:rPr lang="sv-SE" dirty="0" err="1"/>
              <a:t>disclaimer</a:t>
            </a:r>
            <a:r>
              <a:rPr lang="sv-SE" dirty="0"/>
              <a:t> to </a:t>
            </a:r>
            <a:r>
              <a:rPr lang="sv-SE" dirty="0" err="1"/>
              <a:t>say</a:t>
            </a:r>
            <a:r>
              <a:rPr lang="sv-SE" dirty="0"/>
              <a:t> </a:t>
            </a:r>
            <a:r>
              <a:rPr lang="sv-SE" dirty="0" err="1"/>
              <a:t>that</a:t>
            </a:r>
            <a:r>
              <a:rPr lang="sv-SE" dirty="0"/>
              <a:t> I </a:t>
            </a:r>
            <a:r>
              <a:rPr lang="sv-SE" dirty="0" err="1"/>
              <a:t>will</a:t>
            </a:r>
            <a:r>
              <a:rPr lang="sv-SE" dirty="0"/>
              <a:t> present my opinion, </a:t>
            </a:r>
            <a:r>
              <a:rPr lang="sv-SE" dirty="0" err="1"/>
              <a:t>rather</a:t>
            </a:r>
            <a:r>
              <a:rPr lang="sv-SE" dirty="0"/>
              <a:t> </a:t>
            </a:r>
            <a:r>
              <a:rPr lang="sv-SE" dirty="0" err="1"/>
              <a:t>than</a:t>
            </a:r>
            <a:r>
              <a:rPr lang="sv-SE" dirty="0"/>
              <a:t> the opinion </a:t>
            </a:r>
            <a:r>
              <a:rPr lang="sv-SE" dirty="0" err="1"/>
              <a:t>of</a:t>
            </a:r>
            <a:r>
              <a:rPr lang="sv-SE" dirty="0"/>
              <a:t> AZ. </a:t>
            </a:r>
          </a:p>
        </p:txBody>
      </p:sp>
      <p:sp>
        <p:nvSpPr>
          <p:cNvPr id="4" name="Slide Number Placeholder 3"/>
          <p:cNvSpPr>
            <a:spLocks noGrp="1"/>
          </p:cNvSpPr>
          <p:nvPr>
            <p:ph type="sldNum" sz="quarter" idx="5"/>
          </p:nvPr>
        </p:nvSpPr>
        <p:spPr/>
        <p:txBody>
          <a:bodyPr/>
          <a:lstStyle/>
          <a:p>
            <a:fld id="{FAD751AE-7ABC-314D-AFAD-47B860ED6FFE}" type="slidenum">
              <a:rPr lang="en-US" smtClean="0"/>
              <a:pPr/>
              <a:t>2</a:t>
            </a:fld>
            <a:endParaRPr lang="en-US"/>
          </a:p>
        </p:txBody>
      </p:sp>
    </p:spTree>
    <p:extLst>
      <p:ext uri="{BB962C8B-B14F-4D97-AF65-F5344CB8AC3E}">
        <p14:creationId xmlns:p14="http://schemas.microsoft.com/office/powerpoint/2010/main" val="187043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a:t>
            </a:r>
            <a:r>
              <a:rPr lang="sv-SE" dirty="0" err="1"/>
              <a:t>would</a:t>
            </a:r>
            <a:r>
              <a:rPr lang="sv-SE" dirty="0"/>
              <a:t> like to start </a:t>
            </a:r>
            <a:r>
              <a:rPr lang="sv-SE" dirty="0" err="1"/>
              <a:t>with</a:t>
            </a:r>
            <a:r>
              <a:rPr lang="sv-SE" dirty="0"/>
              <a:t> a </a:t>
            </a:r>
            <a:r>
              <a:rPr lang="sv-SE" dirty="0" err="1"/>
              <a:t>summary</a:t>
            </a:r>
            <a:r>
              <a:rPr lang="sv-SE" dirty="0"/>
              <a:t> </a:t>
            </a:r>
            <a:r>
              <a:rPr lang="sv-SE" dirty="0" err="1"/>
              <a:t>of</a:t>
            </a:r>
            <a:r>
              <a:rPr lang="sv-SE" dirty="0"/>
              <a:t> my presentation. </a:t>
            </a:r>
          </a:p>
        </p:txBody>
      </p:sp>
      <p:sp>
        <p:nvSpPr>
          <p:cNvPr id="4" name="Slide Number Placeholder 3"/>
          <p:cNvSpPr>
            <a:spLocks noGrp="1"/>
          </p:cNvSpPr>
          <p:nvPr>
            <p:ph type="sldNum" sz="quarter" idx="5"/>
          </p:nvPr>
        </p:nvSpPr>
        <p:spPr/>
        <p:txBody>
          <a:bodyPr/>
          <a:lstStyle/>
          <a:p>
            <a:fld id="{FAD751AE-7ABC-314D-AFAD-47B860ED6FFE}" type="slidenum">
              <a:rPr lang="en-US" smtClean="0"/>
              <a:pPr/>
              <a:t>3</a:t>
            </a:fld>
            <a:endParaRPr lang="en-US"/>
          </a:p>
        </p:txBody>
      </p:sp>
    </p:spTree>
    <p:extLst>
      <p:ext uri="{BB962C8B-B14F-4D97-AF65-F5344CB8AC3E}">
        <p14:creationId xmlns:p14="http://schemas.microsoft.com/office/powerpoint/2010/main" val="6067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71709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A4108-BF7C-8B47-A181-1F6A7DDCC8F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893812"/>
            <a:ext cx="8856000" cy="2125663"/>
          </a:xfrm>
          <a:prstGeom prst="rect">
            <a:avLst/>
          </a:prstGeom>
        </p:spPr>
      </p:pic>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034777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48682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75" y="2889534"/>
            <a:ext cx="8856000" cy="2113995"/>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67773"/>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5"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88490"/>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9229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image" Target="../media/image1.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1.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3.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image" Target="../media/image1.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830" r:id="rId2"/>
    <p:sldLayoutId id="2147483828" r:id="rId3"/>
    <p:sldLayoutId id="2147483790" r:id="rId4"/>
    <p:sldLayoutId id="2147483792" r:id="rId5"/>
    <p:sldLayoutId id="2147483793" r:id="rId6"/>
    <p:sldLayoutId id="2147483824" r:id="rId7"/>
    <p:sldLayoutId id="2147483826" r:id="rId8"/>
    <p:sldLayoutId id="2147483794" r:id="rId9"/>
    <p:sldLayoutId id="2147483832" r:id="rId10"/>
    <p:sldLayoutId id="2147483795" r:id="rId11"/>
    <p:sldLayoutId id="2147483796" r:id="rId12"/>
    <p:sldLayoutId id="2147483833" r:id="rId13"/>
    <p:sldLayoutId id="2147483837" r:id="rId14"/>
    <p:sldLayoutId id="2147483839" r:id="rId15"/>
    <p:sldLayoutId id="2147483797" r:id="rId16"/>
    <p:sldLayoutId id="2147483798" r:id="rId17"/>
    <p:sldLayoutId id="2147483799" r:id="rId18"/>
    <p:sldLayoutId id="2147483789" r:id="rId19"/>
    <p:sldLayoutId id="2147483842"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35" r:id="rId1"/>
    <p:sldLayoutId id="2147483831" r:id="rId2"/>
    <p:sldLayoutId id="2147483829" r:id="rId3"/>
    <p:sldLayoutId id="2147483812" r:id="rId4"/>
    <p:sldLayoutId id="2147483813" r:id="rId5"/>
    <p:sldLayoutId id="2147483814" r:id="rId6"/>
    <p:sldLayoutId id="2147483825" r:id="rId7"/>
    <p:sldLayoutId id="2147483827" r:id="rId8"/>
    <p:sldLayoutId id="2147483815" r:id="rId9"/>
    <p:sldLayoutId id="2147483811" r:id="rId10"/>
    <p:sldLayoutId id="2147483806" r:id="rId11"/>
    <p:sldLayoutId id="2147483807" r:id="rId12"/>
    <p:sldLayoutId id="2147483841" r:id="rId13"/>
    <p:sldLayoutId id="2147483838" r:id="rId14"/>
    <p:sldLayoutId id="2147483840" r:id="rId15"/>
    <p:sldLayoutId id="2147483808" r:id="rId16"/>
    <p:sldLayoutId id="2147483809" r:id="rId17"/>
    <p:sldLayoutId id="2147483810"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ubmed/25877808" TargetMode="External"/><Relationship Id="rId2" Type="http://schemas.openxmlformats.org/officeDocument/2006/relationships/hyperlink" Target="https://www.ncbi.nlm.nih.gov/pubmed/26061470" TargetMode="Externa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0.xml"/><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mc/articles/PMC6078964/"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42D1FB-CC12-7349-9963-A4CF2D8B8CE7}"/>
              </a:ext>
            </a:extLst>
          </p:cNvPr>
          <p:cNvSpPr>
            <a:spLocks noGrp="1"/>
          </p:cNvSpPr>
          <p:nvPr>
            <p:ph type="title"/>
          </p:nvPr>
        </p:nvSpPr>
        <p:spPr/>
        <p:txBody>
          <a:bodyPr/>
          <a:lstStyle/>
          <a:p>
            <a:r>
              <a:rPr lang="en-US" dirty="0"/>
              <a:t>Difficulties with network meta-analysis when starting to use PD-L1 thresholds </a:t>
            </a:r>
          </a:p>
        </p:txBody>
      </p:sp>
      <p:sp>
        <p:nvSpPr>
          <p:cNvPr id="8" name="Text Placeholder 7">
            <a:extLst>
              <a:ext uri="{FF2B5EF4-FFF2-40B4-BE49-F238E27FC236}">
                <a16:creationId xmlns:a16="http://schemas.microsoft.com/office/drawing/2014/main" id="{46322A15-D58D-C24B-BF2D-7FB7BF5A13FD}"/>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B29582F2-2CCC-8543-8FC8-152218998B47}"/>
              </a:ext>
            </a:extLst>
          </p:cNvPr>
          <p:cNvSpPr>
            <a:spLocks noGrp="1"/>
          </p:cNvSpPr>
          <p:nvPr>
            <p:ph type="body" sz="quarter" idx="12"/>
          </p:nvPr>
        </p:nvSpPr>
        <p:spPr/>
        <p:txBody>
          <a:bodyPr/>
          <a:lstStyle/>
          <a:p>
            <a:endParaRPr lang="en-US"/>
          </a:p>
        </p:txBody>
      </p:sp>
      <p:sp>
        <p:nvSpPr>
          <p:cNvPr id="11" name="Text Placeholder 10">
            <a:extLst>
              <a:ext uri="{FF2B5EF4-FFF2-40B4-BE49-F238E27FC236}">
                <a16:creationId xmlns:a16="http://schemas.microsoft.com/office/drawing/2014/main" id="{477E90F1-E47D-EB4F-BC40-7FE0DE6B1AFA}"/>
              </a:ext>
            </a:extLst>
          </p:cNvPr>
          <p:cNvSpPr>
            <a:spLocks noGrp="1"/>
          </p:cNvSpPr>
          <p:nvPr>
            <p:ph type="body" sz="quarter" idx="15"/>
          </p:nvPr>
        </p:nvSpPr>
        <p:spPr/>
        <p:txBody>
          <a:bodyPr/>
          <a:lstStyle/>
          <a:p>
            <a:endParaRPr lang="en-US"/>
          </a:p>
        </p:txBody>
      </p:sp>
      <p:sp>
        <p:nvSpPr>
          <p:cNvPr id="10" name="Text Placeholder 9">
            <a:extLst>
              <a:ext uri="{FF2B5EF4-FFF2-40B4-BE49-F238E27FC236}">
                <a16:creationId xmlns:a16="http://schemas.microsoft.com/office/drawing/2014/main" id="{281B0C9F-A0CE-EE4A-9F92-DCB66C2404C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240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9656-B238-4315-AB60-13334E82316F}"/>
              </a:ext>
            </a:extLst>
          </p:cNvPr>
          <p:cNvSpPr>
            <a:spLocks noGrp="1"/>
          </p:cNvSpPr>
          <p:nvPr>
            <p:ph type="title"/>
          </p:nvPr>
        </p:nvSpPr>
        <p:spPr/>
        <p:txBody>
          <a:bodyPr/>
          <a:lstStyle/>
          <a:p>
            <a:r>
              <a:rPr lang="sv-SE" dirty="0"/>
              <a:t>PD-L1 </a:t>
            </a:r>
            <a:r>
              <a:rPr lang="sv-SE" dirty="0" err="1"/>
              <a:t>dependent</a:t>
            </a:r>
            <a:r>
              <a:rPr lang="sv-SE" dirty="0"/>
              <a:t> </a:t>
            </a:r>
            <a:r>
              <a:rPr lang="sv-SE" dirty="0" err="1"/>
              <a:t>treatment</a:t>
            </a:r>
            <a:r>
              <a:rPr lang="sv-SE" dirty="0"/>
              <a:t> </a:t>
            </a:r>
            <a:r>
              <a:rPr lang="sv-SE" dirty="0" err="1"/>
              <a:t>effect</a:t>
            </a:r>
            <a:r>
              <a:rPr lang="sv-SE" dirty="0"/>
              <a:t> in Checkmate 057</a:t>
            </a:r>
          </a:p>
        </p:txBody>
      </p:sp>
      <p:sp>
        <p:nvSpPr>
          <p:cNvPr id="3" name="Slide Number Placeholder 2">
            <a:extLst>
              <a:ext uri="{FF2B5EF4-FFF2-40B4-BE49-F238E27FC236}">
                <a16:creationId xmlns:a16="http://schemas.microsoft.com/office/drawing/2014/main" id="{EF4E1229-6AAC-4394-A7BE-2EA156ED9A6E}"/>
              </a:ext>
            </a:extLst>
          </p:cNvPr>
          <p:cNvSpPr>
            <a:spLocks noGrp="1"/>
          </p:cNvSpPr>
          <p:nvPr>
            <p:ph type="sldNum" sz="quarter" idx="4"/>
          </p:nvPr>
        </p:nvSpPr>
        <p:spPr/>
        <p:txBody>
          <a:bodyPr/>
          <a:lstStyle/>
          <a:p>
            <a:fld id="{3C4F54F3-C349-4609-AFEE-01462D5C7942}" type="slidenum">
              <a:rPr lang="en-GB" smtClean="0"/>
              <a:pPr/>
              <a:t>10</a:t>
            </a:fld>
            <a:endParaRPr lang="en-GB" dirty="0"/>
          </a:p>
        </p:txBody>
      </p:sp>
      <p:pic>
        <p:nvPicPr>
          <p:cNvPr id="8" name="Picture 7">
            <a:extLst>
              <a:ext uri="{FF2B5EF4-FFF2-40B4-BE49-F238E27FC236}">
                <a16:creationId xmlns:a16="http://schemas.microsoft.com/office/drawing/2014/main" id="{F154D222-1CF1-46EE-844C-E8681AA2CA19}"/>
              </a:ext>
            </a:extLst>
          </p:cNvPr>
          <p:cNvPicPr>
            <a:picLocks noChangeAspect="1"/>
          </p:cNvPicPr>
          <p:nvPr/>
        </p:nvPicPr>
        <p:blipFill rotWithShape="1">
          <a:blip r:embed="rId2"/>
          <a:srcRect b="49886"/>
          <a:stretch/>
        </p:blipFill>
        <p:spPr>
          <a:xfrm>
            <a:off x="430054" y="2835193"/>
            <a:ext cx="6272962" cy="2164307"/>
          </a:xfrm>
          <a:prstGeom prst="rect">
            <a:avLst/>
          </a:prstGeom>
        </p:spPr>
      </p:pic>
      <p:pic>
        <p:nvPicPr>
          <p:cNvPr id="9" name="Picture 8">
            <a:extLst>
              <a:ext uri="{FF2B5EF4-FFF2-40B4-BE49-F238E27FC236}">
                <a16:creationId xmlns:a16="http://schemas.microsoft.com/office/drawing/2014/main" id="{ED7C4EED-150B-4E1D-884A-A9F72EC6BEC6}"/>
              </a:ext>
            </a:extLst>
          </p:cNvPr>
          <p:cNvPicPr>
            <a:picLocks noChangeAspect="1"/>
          </p:cNvPicPr>
          <p:nvPr/>
        </p:nvPicPr>
        <p:blipFill rotWithShape="1">
          <a:blip r:embed="rId2"/>
          <a:srcRect t="49886"/>
          <a:stretch/>
        </p:blipFill>
        <p:spPr>
          <a:xfrm>
            <a:off x="430054" y="735239"/>
            <a:ext cx="6059622" cy="2090699"/>
          </a:xfrm>
          <a:prstGeom prst="rect">
            <a:avLst/>
          </a:prstGeom>
        </p:spPr>
      </p:pic>
    </p:spTree>
    <p:extLst>
      <p:ext uri="{BB962C8B-B14F-4D97-AF65-F5344CB8AC3E}">
        <p14:creationId xmlns:p14="http://schemas.microsoft.com/office/powerpoint/2010/main" val="334214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54D222-1CF1-46EE-844C-E8681AA2CA19}"/>
              </a:ext>
            </a:extLst>
          </p:cNvPr>
          <p:cNvPicPr/>
          <p:nvPr/>
        </p:nvPicPr>
        <p:blipFill rotWithShape="1">
          <a:blip r:embed="rId2"/>
          <a:srcRect t="4599" r="63176" b="50273"/>
          <a:stretch/>
        </p:blipFill>
        <p:spPr bwMode="auto">
          <a:xfrm>
            <a:off x="275954" y="1403276"/>
            <a:ext cx="3755509" cy="2952022"/>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C9E1362-CB27-406F-87F1-7449433B1079}"/>
              </a:ext>
            </a:extLst>
          </p:cNvPr>
          <p:cNvSpPr>
            <a:spLocks noGrp="1"/>
          </p:cNvSpPr>
          <p:nvPr>
            <p:ph type="title"/>
          </p:nvPr>
        </p:nvSpPr>
        <p:spPr/>
        <p:txBody>
          <a:bodyPr/>
          <a:lstStyle/>
          <a:p>
            <a:r>
              <a:rPr lang="sv-SE" dirty="0" err="1"/>
              <a:t>Included</a:t>
            </a:r>
            <a:r>
              <a:rPr lang="sv-SE" dirty="0"/>
              <a:t> Kaplan Meiers </a:t>
            </a:r>
            <a:r>
              <a:rPr lang="sv-SE" dirty="0" err="1"/>
              <a:t>Nivolumab</a:t>
            </a:r>
            <a:r>
              <a:rPr lang="sv-SE" dirty="0"/>
              <a:t> for PD-L1 &gt;= 1%</a:t>
            </a:r>
            <a:br>
              <a:rPr lang="sv-SE" dirty="0"/>
            </a:br>
            <a:endParaRPr lang="sv-SE" dirty="0"/>
          </a:p>
        </p:txBody>
      </p:sp>
      <p:sp>
        <p:nvSpPr>
          <p:cNvPr id="3" name="Slide Number Placeholder 2">
            <a:extLst>
              <a:ext uri="{FF2B5EF4-FFF2-40B4-BE49-F238E27FC236}">
                <a16:creationId xmlns:a16="http://schemas.microsoft.com/office/drawing/2014/main" id="{8C8CFAAD-6ED5-4E4D-AD15-F5A6EC1D4CA7}"/>
              </a:ext>
            </a:extLst>
          </p:cNvPr>
          <p:cNvSpPr>
            <a:spLocks noGrp="1"/>
          </p:cNvSpPr>
          <p:nvPr>
            <p:ph type="sldNum" sz="quarter" idx="4"/>
          </p:nvPr>
        </p:nvSpPr>
        <p:spPr/>
        <p:txBody>
          <a:bodyPr/>
          <a:lstStyle/>
          <a:p>
            <a:fld id="{3C4F54F3-C349-4609-AFEE-01462D5C7942}" type="slidenum">
              <a:rPr lang="en-GB" smtClean="0"/>
              <a:pPr/>
              <a:t>11</a:t>
            </a:fld>
            <a:endParaRPr lang="en-GB" dirty="0"/>
          </a:p>
        </p:txBody>
      </p:sp>
      <p:sp>
        <p:nvSpPr>
          <p:cNvPr id="15" name="TextBox 14">
            <a:extLst>
              <a:ext uri="{FF2B5EF4-FFF2-40B4-BE49-F238E27FC236}">
                <a16:creationId xmlns:a16="http://schemas.microsoft.com/office/drawing/2014/main" id="{0562BFAE-4405-4203-A5AD-A432A6F19290}"/>
              </a:ext>
            </a:extLst>
          </p:cNvPr>
          <p:cNvSpPr txBox="1"/>
          <p:nvPr/>
        </p:nvSpPr>
        <p:spPr>
          <a:xfrm>
            <a:off x="613578" y="1013299"/>
            <a:ext cx="3541727" cy="338554"/>
          </a:xfrm>
          <a:prstGeom prst="rect">
            <a:avLst/>
          </a:prstGeom>
          <a:noFill/>
        </p:spPr>
        <p:txBody>
          <a:bodyPr wrap="square" rtlCol="0">
            <a:spAutoFit/>
          </a:bodyPr>
          <a:lstStyle/>
          <a:p>
            <a:r>
              <a:rPr lang="sv-SE" sz="1600" dirty="0"/>
              <a:t>Checkmate 057 Non-</a:t>
            </a:r>
            <a:r>
              <a:rPr lang="sv-SE" sz="1600" dirty="0" err="1"/>
              <a:t>squamous</a:t>
            </a:r>
            <a:endParaRPr lang="sv-SE" sz="1600" dirty="0"/>
          </a:p>
        </p:txBody>
      </p:sp>
      <p:sp>
        <p:nvSpPr>
          <p:cNvPr id="17" name="TextBox 16">
            <a:extLst>
              <a:ext uri="{FF2B5EF4-FFF2-40B4-BE49-F238E27FC236}">
                <a16:creationId xmlns:a16="http://schemas.microsoft.com/office/drawing/2014/main" id="{A239AFD3-EE01-4313-B4CF-D2A5B9E7415B}"/>
              </a:ext>
            </a:extLst>
          </p:cNvPr>
          <p:cNvSpPr txBox="1"/>
          <p:nvPr/>
        </p:nvSpPr>
        <p:spPr>
          <a:xfrm>
            <a:off x="714375" y="4524590"/>
            <a:ext cx="3205256" cy="584775"/>
          </a:xfrm>
          <a:prstGeom prst="rect">
            <a:avLst/>
          </a:prstGeom>
          <a:noFill/>
        </p:spPr>
        <p:txBody>
          <a:bodyPr wrap="square" rtlCol="0">
            <a:spAutoFit/>
          </a:bodyPr>
          <a:lstStyle/>
          <a:p>
            <a:r>
              <a:rPr lang="sv-SE" sz="1600" dirty="0"/>
              <a:t>HR &gt;=1% 0.58 [0.43, 0.79]</a:t>
            </a:r>
          </a:p>
          <a:p>
            <a:r>
              <a:rPr lang="sv-SE" sz="1600" dirty="0"/>
              <a:t>Median: </a:t>
            </a:r>
            <a:r>
              <a:rPr lang="sv-SE" sz="1600" dirty="0" err="1"/>
              <a:t>nivo</a:t>
            </a:r>
            <a:r>
              <a:rPr lang="sv-SE" sz="1600" dirty="0"/>
              <a:t> 17.7, </a:t>
            </a:r>
            <a:r>
              <a:rPr lang="sv-SE" sz="1600" dirty="0" err="1"/>
              <a:t>docetaxel</a:t>
            </a:r>
            <a:r>
              <a:rPr lang="sv-SE" sz="1600" dirty="0"/>
              <a:t> 9.0</a:t>
            </a:r>
          </a:p>
        </p:txBody>
      </p:sp>
      <p:sp>
        <p:nvSpPr>
          <p:cNvPr id="5" name="TextBox 4">
            <a:extLst>
              <a:ext uri="{FF2B5EF4-FFF2-40B4-BE49-F238E27FC236}">
                <a16:creationId xmlns:a16="http://schemas.microsoft.com/office/drawing/2014/main" id="{BF411472-3E39-4411-BC15-0FD25690717D}"/>
              </a:ext>
            </a:extLst>
          </p:cNvPr>
          <p:cNvSpPr txBox="1"/>
          <p:nvPr/>
        </p:nvSpPr>
        <p:spPr>
          <a:xfrm>
            <a:off x="990600" y="3262923"/>
            <a:ext cx="1562100" cy="107722"/>
          </a:xfrm>
          <a:prstGeom prst="rect">
            <a:avLst/>
          </a:prstGeom>
          <a:solidFill>
            <a:schemeClr val="bg1"/>
          </a:solidFill>
        </p:spPr>
        <p:txBody>
          <a:bodyPr wrap="square" rtlCol="0">
            <a:spAutoFit/>
          </a:bodyPr>
          <a:lstStyle/>
          <a:p>
            <a:endParaRPr lang="sv-SE" sz="100" dirty="0"/>
          </a:p>
        </p:txBody>
      </p:sp>
      <p:sp>
        <p:nvSpPr>
          <p:cNvPr id="19" name="TextBox 18">
            <a:extLst>
              <a:ext uri="{FF2B5EF4-FFF2-40B4-BE49-F238E27FC236}">
                <a16:creationId xmlns:a16="http://schemas.microsoft.com/office/drawing/2014/main" id="{1880BC1C-40F0-47D8-8B1B-B2971155A843}"/>
              </a:ext>
            </a:extLst>
          </p:cNvPr>
          <p:cNvSpPr txBox="1"/>
          <p:nvPr/>
        </p:nvSpPr>
        <p:spPr>
          <a:xfrm>
            <a:off x="1633845" y="1377334"/>
            <a:ext cx="2666634" cy="630942"/>
          </a:xfrm>
          <a:prstGeom prst="rect">
            <a:avLst/>
          </a:prstGeom>
          <a:solidFill>
            <a:schemeClr val="bg1"/>
          </a:solidFill>
        </p:spPr>
        <p:txBody>
          <a:bodyPr wrap="square" rtlCol="0">
            <a:spAutoFit/>
          </a:bodyPr>
          <a:lstStyle/>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a:p>
            <a:endParaRPr lang="sv-SE" sz="100" dirty="0"/>
          </a:p>
        </p:txBody>
      </p:sp>
      <p:sp>
        <p:nvSpPr>
          <p:cNvPr id="20" name="TextBox 19">
            <a:extLst>
              <a:ext uri="{FF2B5EF4-FFF2-40B4-BE49-F238E27FC236}">
                <a16:creationId xmlns:a16="http://schemas.microsoft.com/office/drawing/2014/main" id="{B612C153-4436-4D8E-A192-B417E76A5453}"/>
              </a:ext>
            </a:extLst>
          </p:cNvPr>
          <p:cNvSpPr txBox="1"/>
          <p:nvPr/>
        </p:nvSpPr>
        <p:spPr>
          <a:xfrm>
            <a:off x="5647212" y="1250532"/>
            <a:ext cx="1562100" cy="107722"/>
          </a:xfrm>
          <a:prstGeom prst="rect">
            <a:avLst/>
          </a:prstGeom>
          <a:solidFill>
            <a:schemeClr val="bg1"/>
          </a:solidFill>
        </p:spPr>
        <p:txBody>
          <a:bodyPr wrap="square" rtlCol="0">
            <a:spAutoFit/>
          </a:bodyPr>
          <a:lstStyle/>
          <a:p>
            <a:endParaRPr lang="sv-SE" sz="100" dirty="0"/>
          </a:p>
        </p:txBody>
      </p:sp>
      <p:sp>
        <p:nvSpPr>
          <p:cNvPr id="21" name="TextBox 20">
            <a:extLst>
              <a:ext uri="{FF2B5EF4-FFF2-40B4-BE49-F238E27FC236}">
                <a16:creationId xmlns:a16="http://schemas.microsoft.com/office/drawing/2014/main" id="{450DBDFB-F37E-4EDF-A479-F9E9045E0483}"/>
              </a:ext>
            </a:extLst>
          </p:cNvPr>
          <p:cNvSpPr txBox="1"/>
          <p:nvPr/>
        </p:nvSpPr>
        <p:spPr>
          <a:xfrm>
            <a:off x="3733800" y="1442643"/>
            <a:ext cx="1077881" cy="107722"/>
          </a:xfrm>
          <a:prstGeom prst="rect">
            <a:avLst/>
          </a:prstGeom>
          <a:solidFill>
            <a:schemeClr val="bg1"/>
          </a:solidFill>
        </p:spPr>
        <p:txBody>
          <a:bodyPr wrap="square" rtlCol="0">
            <a:spAutoFit/>
          </a:bodyPr>
          <a:lstStyle/>
          <a:p>
            <a:endParaRPr lang="sv-SE" sz="100" dirty="0"/>
          </a:p>
        </p:txBody>
      </p:sp>
      <p:sp>
        <p:nvSpPr>
          <p:cNvPr id="25" name="TextBox 24">
            <a:extLst>
              <a:ext uri="{FF2B5EF4-FFF2-40B4-BE49-F238E27FC236}">
                <a16:creationId xmlns:a16="http://schemas.microsoft.com/office/drawing/2014/main" id="{A3B7FCC7-A6D5-40CA-9D0F-7A5726E4C949}"/>
              </a:ext>
            </a:extLst>
          </p:cNvPr>
          <p:cNvSpPr txBox="1"/>
          <p:nvPr/>
        </p:nvSpPr>
        <p:spPr>
          <a:xfrm>
            <a:off x="3667787" y="2165757"/>
            <a:ext cx="1077881" cy="107722"/>
          </a:xfrm>
          <a:prstGeom prst="rect">
            <a:avLst/>
          </a:prstGeom>
          <a:solidFill>
            <a:schemeClr val="bg1"/>
          </a:solidFill>
        </p:spPr>
        <p:txBody>
          <a:bodyPr wrap="square" rtlCol="0">
            <a:spAutoFit/>
          </a:bodyPr>
          <a:lstStyle/>
          <a:p>
            <a:endParaRPr lang="sv-SE" sz="100" dirty="0"/>
          </a:p>
        </p:txBody>
      </p:sp>
      <p:sp>
        <p:nvSpPr>
          <p:cNvPr id="26" name="TextBox 25">
            <a:extLst>
              <a:ext uri="{FF2B5EF4-FFF2-40B4-BE49-F238E27FC236}">
                <a16:creationId xmlns:a16="http://schemas.microsoft.com/office/drawing/2014/main" id="{45FE273E-0F7F-489A-9DE9-2565B0FA5C52}"/>
              </a:ext>
            </a:extLst>
          </p:cNvPr>
          <p:cNvSpPr txBox="1"/>
          <p:nvPr/>
        </p:nvSpPr>
        <p:spPr>
          <a:xfrm>
            <a:off x="3741136" y="1671291"/>
            <a:ext cx="1077881" cy="107722"/>
          </a:xfrm>
          <a:prstGeom prst="rect">
            <a:avLst/>
          </a:prstGeom>
          <a:solidFill>
            <a:schemeClr val="bg1"/>
          </a:solidFill>
        </p:spPr>
        <p:txBody>
          <a:bodyPr wrap="square" rtlCol="0">
            <a:spAutoFit/>
          </a:bodyPr>
          <a:lstStyle/>
          <a:p>
            <a:endParaRPr lang="sv-SE" sz="100" dirty="0"/>
          </a:p>
        </p:txBody>
      </p:sp>
      <p:sp>
        <p:nvSpPr>
          <p:cNvPr id="27" name="TextBox 26">
            <a:extLst>
              <a:ext uri="{FF2B5EF4-FFF2-40B4-BE49-F238E27FC236}">
                <a16:creationId xmlns:a16="http://schemas.microsoft.com/office/drawing/2014/main" id="{10C4A941-F08E-4CB1-AD46-52D1FD059E89}"/>
              </a:ext>
            </a:extLst>
          </p:cNvPr>
          <p:cNvSpPr txBox="1"/>
          <p:nvPr/>
        </p:nvSpPr>
        <p:spPr>
          <a:xfrm>
            <a:off x="3687902" y="1908447"/>
            <a:ext cx="1077881" cy="107722"/>
          </a:xfrm>
          <a:prstGeom prst="rect">
            <a:avLst/>
          </a:prstGeom>
          <a:solidFill>
            <a:schemeClr val="bg1"/>
          </a:solidFill>
        </p:spPr>
        <p:txBody>
          <a:bodyPr wrap="square" rtlCol="0">
            <a:spAutoFit/>
          </a:bodyPr>
          <a:lstStyle/>
          <a:p>
            <a:endParaRPr lang="sv-SE" sz="100" dirty="0"/>
          </a:p>
        </p:txBody>
      </p:sp>
      <p:pic>
        <p:nvPicPr>
          <p:cNvPr id="6" name="Picture 5">
            <a:extLst>
              <a:ext uri="{FF2B5EF4-FFF2-40B4-BE49-F238E27FC236}">
                <a16:creationId xmlns:a16="http://schemas.microsoft.com/office/drawing/2014/main" id="{74C4D5D5-EBD0-4C6F-BD80-8AD1F5D0EDBE}"/>
              </a:ext>
            </a:extLst>
          </p:cNvPr>
          <p:cNvPicPr>
            <a:picLocks noChangeAspect="1"/>
          </p:cNvPicPr>
          <p:nvPr/>
        </p:nvPicPr>
        <p:blipFill rotWithShape="1">
          <a:blip r:embed="rId3"/>
          <a:srcRect b="13092"/>
          <a:stretch/>
        </p:blipFill>
        <p:spPr>
          <a:xfrm>
            <a:off x="4765782" y="1127605"/>
            <a:ext cx="3469972" cy="3490115"/>
          </a:xfrm>
          <a:prstGeom prst="rect">
            <a:avLst/>
          </a:prstGeom>
        </p:spPr>
      </p:pic>
      <p:sp>
        <p:nvSpPr>
          <p:cNvPr id="23" name="TextBox 22">
            <a:extLst>
              <a:ext uri="{FF2B5EF4-FFF2-40B4-BE49-F238E27FC236}">
                <a16:creationId xmlns:a16="http://schemas.microsoft.com/office/drawing/2014/main" id="{2E0E8769-0E97-492B-AFCE-CE2CA9A2C962}"/>
              </a:ext>
            </a:extLst>
          </p:cNvPr>
          <p:cNvSpPr txBox="1"/>
          <p:nvPr/>
        </p:nvSpPr>
        <p:spPr>
          <a:xfrm>
            <a:off x="4811681" y="4546365"/>
            <a:ext cx="3205256" cy="584775"/>
          </a:xfrm>
          <a:prstGeom prst="rect">
            <a:avLst/>
          </a:prstGeom>
          <a:noFill/>
        </p:spPr>
        <p:txBody>
          <a:bodyPr wrap="square" rtlCol="0">
            <a:spAutoFit/>
          </a:bodyPr>
          <a:lstStyle/>
          <a:p>
            <a:r>
              <a:rPr lang="sv-SE" sz="1600" dirty="0"/>
              <a:t>HR &gt;=1% 0.69 [0.45, 1.10]</a:t>
            </a:r>
          </a:p>
          <a:p>
            <a:r>
              <a:rPr lang="sv-SE" sz="1600" dirty="0"/>
              <a:t>Median: </a:t>
            </a:r>
            <a:r>
              <a:rPr lang="sv-SE" sz="1600" dirty="0" err="1"/>
              <a:t>nivo</a:t>
            </a:r>
            <a:r>
              <a:rPr lang="sv-SE" sz="1600" dirty="0"/>
              <a:t> 9.3, </a:t>
            </a:r>
            <a:r>
              <a:rPr lang="sv-SE" sz="1600" dirty="0" err="1"/>
              <a:t>docetaxel</a:t>
            </a:r>
            <a:r>
              <a:rPr lang="sv-SE" sz="1600" dirty="0"/>
              <a:t> 7.2</a:t>
            </a:r>
          </a:p>
        </p:txBody>
      </p:sp>
      <p:cxnSp>
        <p:nvCxnSpPr>
          <p:cNvPr id="16" name="Straight Arrow Connector 15">
            <a:extLst>
              <a:ext uri="{FF2B5EF4-FFF2-40B4-BE49-F238E27FC236}">
                <a16:creationId xmlns:a16="http://schemas.microsoft.com/office/drawing/2014/main" id="{1254BA37-7FA9-43EB-8E26-94575FC58993}"/>
              </a:ext>
            </a:extLst>
          </p:cNvPr>
          <p:cNvCxnSpPr/>
          <p:nvPr/>
        </p:nvCxnSpPr>
        <p:spPr>
          <a:xfrm flipH="1">
            <a:off x="1513223" y="1442643"/>
            <a:ext cx="221130" cy="48409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E7FB7B6-49F0-4BFC-954F-377E3062525E}"/>
              </a:ext>
            </a:extLst>
          </p:cNvPr>
          <p:cNvCxnSpPr/>
          <p:nvPr/>
        </p:nvCxnSpPr>
        <p:spPr>
          <a:xfrm flipH="1">
            <a:off x="3557222" y="2495563"/>
            <a:ext cx="221130" cy="48409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B5E1BDD-2211-4F22-945A-04AA116A7BB9}"/>
              </a:ext>
            </a:extLst>
          </p:cNvPr>
          <p:cNvCxnSpPr/>
          <p:nvPr/>
        </p:nvCxnSpPr>
        <p:spPr>
          <a:xfrm flipH="1">
            <a:off x="5787717" y="1757961"/>
            <a:ext cx="221130" cy="48409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47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DA89-FA4B-4BAD-A4AA-8B3F7BB8F98B}"/>
              </a:ext>
            </a:extLst>
          </p:cNvPr>
          <p:cNvSpPr>
            <a:spLocks noGrp="1"/>
          </p:cNvSpPr>
          <p:nvPr>
            <p:ph type="title"/>
          </p:nvPr>
        </p:nvSpPr>
        <p:spPr/>
        <p:txBody>
          <a:bodyPr/>
          <a:lstStyle/>
          <a:p>
            <a:r>
              <a:rPr lang="sv-SE" dirty="0" err="1"/>
              <a:t>Included</a:t>
            </a:r>
            <a:r>
              <a:rPr lang="sv-SE" dirty="0"/>
              <a:t> Kaplan Meiers </a:t>
            </a:r>
            <a:r>
              <a:rPr lang="sv-SE" dirty="0" err="1"/>
              <a:t>Pembrolizumab</a:t>
            </a:r>
            <a:r>
              <a:rPr lang="sv-SE" dirty="0"/>
              <a:t> for PD-L1 &gt;= 1%</a:t>
            </a:r>
          </a:p>
        </p:txBody>
      </p:sp>
      <p:sp>
        <p:nvSpPr>
          <p:cNvPr id="3" name="Slide Number Placeholder 2">
            <a:extLst>
              <a:ext uri="{FF2B5EF4-FFF2-40B4-BE49-F238E27FC236}">
                <a16:creationId xmlns:a16="http://schemas.microsoft.com/office/drawing/2014/main" id="{A8C824EA-9151-43F8-97D3-E4373E25293D}"/>
              </a:ext>
            </a:extLst>
          </p:cNvPr>
          <p:cNvSpPr>
            <a:spLocks noGrp="1"/>
          </p:cNvSpPr>
          <p:nvPr>
            <p:ph type="sldNum" sz="quarter" idx="4"/>
          </p:nvPr>
        </p:nvSpPr>
        <p:spPr/>
        <p:txBody>
          <a:bodyPr/>
          <a:lstStyle/>
          <a:p>
            <a:fld id="{3C4F54F3-C349-4609-AFEE-01462D5C7942}" type="slidenum">
              <a:rPr lang="en-GB" smtClean="0"/>
              <a:pPr/>
              <a:t>12</a:t>
            </a:fld>
            <a:endParaRPr lang="en-GB" dirty="0"/>
          </a:p>
        </p:txBody>
      </p:sp>
      <p:pic>
        <p:nvPicPr>
          <p:cNvPr id="5" name="Picture 4">
            <a:extLst>
              <a:ext uri="{FF2B5EF4-FFF2-40B4-BE49-F238E27FC236}">
                <a16:creationId xmlns:a16="http://schemas.microsoft.com/office/drawing/2014/main" id="{76420D59-A163-4A6F-A761-C23CD71A5C01}"/>
              </a:ext>
            </a:extLst>
          </p:cNvPr>
          <p:cNvPicPr>
            <a:picLocks noChangeAspect="1"/>
          </p:cNvPicPr>
          <p:nvPr/>
        </p:nvPicPr>
        <p:blipFill>
          <a:blip r:embed="rId2"/>
          <a:stretch>
            <a:fillRect/>
          </a:stretch>
        </p:blipFill>
        <p:spPr>
          <a:xfrm>
            <a:off x="745546" y="1059197"/>
            <a:ext cx="4619625" cy="3052104"/>
          </a:xfrm>
          <a:prstGeom prst="rect">
            <a:avLst/>
          </a:prstGeom>
        </p:spPr>
      </p:pic>
      <p:pic>
        <p:nvPicPr>
          <p:cNvPr id="6" name="Picture 5">
            <a:extLst>
              <a:ext uri="{FF2B5EF4-FFF2-40B4-BE49-F238E27FC236}">
                <a16:creationId xmlns:a16="http://schemas.microsoft.com/office/drawing/2014/main" id="{8A8E452D-956A-4539-AA39-D3B71A9B8DC8}"/>
              </a:ext>
            </a:extLst>
          </p:cNvPr>
          <p:cNvPicPr>
            <a:picLocks noChangeAspect="1"/>
          </p:cNvPicPr>
          <p:nvPr/>
        </p:nvPicPr>
        <p:blipFill>
          <a:blip r:embed="rId3"/>
          <a:stretch>
            <a:fillRect/>
          </a:stretch>
        </p:blipFill>
        <p:spPr>
          <a:xfrm>
            <a:off x="3891224" y="1296215"/>
            <a:ext cx="1533525" cy="733425"/>
          </a:xfrm>
          <a:prstGeom prst="rect">
            <a:avLst/>
          </a:prstGeom>
        </p:spPr>
      </p:pic>
      <p:sp>
        <p:nvSpPr>
          <p:cNvPr id="7" name="TextBox 6">
            <a:extLst>
              <a:ext uri="{FF2B5EF4-FFF2-40B4-BE49-F238E27FC236}">
                <a16:creationId xmlns:a16="http://schemas.microsoft.com/office/drawing/2014/main" id="{6D4D160F-3111-4E23-948B-912EE198BF2E}"/>
              </a:ext>
            </a:extLst>
          </p:cNvPr>
          <p:cNvSpPr txBox="1"/>
          <p:nvPr/>
        </p:nvSpPr>
        <p:spPr>
          <a:xfrm>
            <a:off x="1623060" y="1131905"/>
            <a:ext cx="1562100" cy="169277"/>
          </a:xfrm>
          <a:prstGeom prst="rect">
            <a:avLst/>
          </a:prstGeom>
          <a:solidFill>
            <a:schemeClr val="bg1"/>
          </a:solidFill>
        </p:spPr>
        <p:txBody>
          <a:bodyPr wrap="square" rtlCol="0">
            <a:spAutoFit/>
          </a:bodyPr>
          <a:lstStyle/>
          <a:p>
            <a:endParaRPr lang="sv-SE" sz="100" dirty="0"/>
          </a:p>
          <a:p>
            <a:endParaRPr lang="sv-SE" sz="100" dirty="0"/>
          </a:p>
          <a:p>
            <a:endParaRPr lang="sv-SE" sz="100" dirty="0"/>
          </a:p>
          <a:p>
            <a:endParaRPr lang="sv-SE" sz="100" dirty="0"/>
          </a:p>
          <a:p>
            <a:endParaRPr lang="sv-SE" sz="100" dirty="0"/>
          </a:p>
        </p:txBody>
      </p:sp>
      <p:sp>
        <p:nvSpPr>
          <p:cNvPr id="8" name="TextBox 7">
            <a:extLst>
              <a:ext uri="{FF2B5EF4-FFF2-40B4-BE49-F238E27FC236}">
                <a16:creationId xmlns:a16="http://schemas.microsoft.com/office/drawing/2014/main" id="{6DA46E19-169B-42D1-9BBE-D7B80AD74582}"/>
              </a:ext>
            </a:extLst>
          </p:cNvPr>
          <p:cNvSpPr txBox="1"/>
          <p:nvPr/>
        </p:nvSpPr>
        <p:spPr>
          <a:xfrm>
            <a:off x="627305" y="4155292"/>
            <a:ext cx="3553610" cy="830997"/>
          </a:xfrm>
          <a:prstGeom prst="rect">
            <a:avLst/>
          </a:prstGeom>
          <a:noFill/>
        </p:spPr>
        <p:txBody>
          <a:bodyPr wrap="square" rtlCol="0">
            <a:spAutoFit/>
          </a:bodyPr>
          <a:lstStyle/>
          <a:p>
            <a:r>
              <a:rPr lang="sv-SE" sz="1600" dirty="0" err="1"/>
              <a:t>Pembrolizumab</a:t>
            </a:r>
            <a:r>
              <a:rPr lang="sv-SE" sz="1600" dirty="0"/>
              <a:t> 10mg</a:t>
            </a:r>
          </a:p>
          <a:p>
            <a:r>
              <a:rPr lang="sv-SE" sz="1600" dirty="0"/>
              <a:t>HR &gt;=1% 0.61 [0.49, 0.75]</a:t>
            </a:r>
          </a:p>
          <a:p>
            <a:r>
              <a:rPr lang="sv-SE" sz="1600" dirty="0"/>
              <a:t>Median: </a:t>
            </a:r>
            <a:r>
              <a:rPr lang="sv-SE" sz="1600" dirty="0" err="1"/>
              <a:t>pembro</a:t>
            </a:r>
            <a:r>
              <a:rPr lang="sv-SE" sz="1600" dirty="0"/>
              <a:t> 12.7, </a:t>
            </a:r>
            <a:r>
              <a:rPr lang="sv-SE" sz="1600" dirty="0" err="1"/>
              <a:t>docetaxel</a:t>
            </a:r>
            <a:r>
              <a:rPr lang="sv-SE" sz="1600" dirty="0"/>
              <a:t> 8.5</a:t>
            </a:r>
          </a:p>
        </p:txBody>
      </p:sp>
      <p:sp>
        <p:nvSpPr>
          <p:cNvPr id="9" name="TextBox 8">
            <a:extLst>
              <a:ext uri="{FF2B5EF4-FFF2-40B4-BE49-F238E27FC236}">
                <a16:creationId xmlns:a16="http://schemas.microsoft.com/office/drawing/2014/main" id="{17D3FFC3-F6E4-42A8-9A57-3EDC75A3F39B}"/>
              </a:ext>
            </a:extLst>
          </p:cNvPr>
          <p:cNvSpPr txBox="1"/>
          <p:nvPr/>
        </p:nvSpPr>
        <p:spPr>
          <a:xfrm>
            <a:off x="4354998" y="4147655"/>
            <a:ext cx="3478362" cy="830997"/>
          </a:xfrm>
          <a:prstGeom prst="rect">
            <a:avLst/>
          </a:prstGeom>
          <a:noFill/>
        </p:spPr>
        <p:txBody>
          <a:bodyPr wrap="square" rtlCol="0">
            <a:spAutoFit/>
          </a:bodyPr>
          <a:lstStyle/>
          <a:p>
            <a:r>
              <a:rPr lang="sv-SE" sz="1600" dirty="0" err="1"/>
              <a:t>Pembrolizumab</a:t>
            </a:r>
            <a:r>
              <a:rPr lang="sv-SE" sz="1600" dirty="0"/>
              <a:t> 2mg</a:t>
            </a:r>
          </a:p>
          <a:p>
            <a:r>
              <a:rPr lang="sv-SE" sz="1600" dirty="0"/>
              <a:t>HR &gt;=1% 0.71 [0.58, 0.88]</a:t>
            </a:r>
          </a:p>
          <a:p>
            <a:r>
              <a:rPr lang="sv-SE" sz="1600" dirty="0"/>
              <a:t>Median: </a:t>
            </a:r>
            <a:r>
              <a:rPr lang="sv-SE" sz="1600" dirty="0" err="1"/>
              <a:t>pembro</a:t>
            </a:r>
            <a:r>
              <a:rPr lang="sv-SE" sz="1600" dirty="0"/>
              <a:t> 10.4, </a:t>
            </a:r>
            <a:r>
              <a:rPr lang="sv-SE" sz="1600" dirty="0" err="1"/>
              <a:t>docetaxel</a:t>
            </a:r>
            <a:r>
              <a:rPr lang="sv-SE" sz="1600" dirty="0"/>
              <a:t> 8.5</a:t>
            </a:r>
          </a:p>
        </p:txBody>
      </p:sp>
      <p:cxnSp>
        <p:nvCxnSpPr>
          <p:cNvPr id="13" name="Straight Arrow Connector 12">
            <a:extLst>
              <a:ext uri="{FF2B5EF4-FFF2-40B4-BE49-F238E27FC236}">
                <a16:creationId xmlns:a16="http://schemas.microsoft.com/office/drawing/2014/main" id="{6AC806CA-7E78-4714-B85D-6965A510481F}"/>
              </a:ext>
            </a:extLst>
          </p:cNvPr>
          <p:cNvCxnSpPr/>
          <p:nvPr/>
        </p:nvCxnSpPr>
        <p:spPr>
          <a:xfrm flipH="1">
            <a:off x="3125694" y="1625600"/>
            <a:ext cx="221130" cy="48409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0B6EB96-0E40-4A1B-B5B3-EF0BB43EE63E}"/>
              </a:ext>
            </a:extLst>
          </p:cNvPr>
          <p:cNvCxnSpPr/>
          <p:nvPr/>
        </p:nvCxnSpPr>
        <p:spPr>
          <a:xfrm flipH="1">
            <a:off x="2404110" y="1216543"/>
            <a:ext cx="221130" cy="48409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44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1362-CB27-406F-87F1-7449433B1079}"/>
              </a:ext>
            </a:extLst>
          </p:cNvPr>
          <p:cNvSpPr>
            <a:spLocks noGrp="1"/>
          </p:cNvSpPr>
          <p:nvPr>
            <p:ph type="title"/>
          </p:nvPr>
        </p:nvSpPr>
        <p:spPr/>
        <p:txBody>
          <a:bodyPr/>
          <a:lstStyle/>
          <a:p>
            <a:r>
              <a:rPr lang="sv-SE" dirty="0"/>
              <a:t>Kaplan Meier </a:t>
            </a:r>
            <a:r>
              <a:rPr lang="sv-SE" dirty="0" err="1"/>
              <a:t>extraction</a:t>
            </a:r>
            <a:endParaRPr lang="sv-SE" dirty="0"/>
          </a:p>
        </p:txBody>
      </p:sp>
      <p:sp>
        <p:nvSpPr>
          <p:cNvPr id="3" name="Slide Number Placeholder 2">
            <a:extLst>
              <a:ext uri="{FF2B5EF4-FFF2-40B4-BE49-F238E27FC236}">
                <a16:creationId xmlns:a16="http://schemas.microsoft.com/office/drawing/2014/main" id="{8C8CFAAD-6ED5-4E4D-AD15-F5A6EC1D4CA7}"/>
              </a:ext>
            </a:extLst>
          </p:cNvPr>
          <p:cNvSpPr>
            <a:spLocks noGrp="1"/>
          </p:cNvSpPr>
          <p:nvPr>
            <p:ph type="sldNum" sz="quarter" idx="4"/>
          </p:nvPr>
        </p:nvSpPr>
        <p:spPr/>
        <p:txBody>
          <a:bodyPr/>
          <a:lstStyle/>
          <a:p>
            <a:fld id="{3C4F54F3-C349-4609-AFEE-01462D5C7942}" type="slidenum">
              <a:rPr lang="en-GB" smtClean="0"/>
              <a:pPr/>
              <a:t>13</a:t>
            </a:fld>
            <a:endParaRPr lang="en-GB" dirty="0"/>
          </a:p>
        </p:txBody>
      </p:sp>
      <p:sp>
        <p:nvSpPr>
          <p:cNvPr id="6" name="Content Placeholder 5">
            <a:extLst>
              <a:ext uri="{FF2B5EF4-FFF2-40B4-BE49-F238E27FC236}">
                <a16:creationId xmlns:a16="http://schemas.microsoft.com/office/drawing/2014/main" id="{42A8E8E6-26DD-4ACC-ACBA-D0CFDDDB2064}"/>
              </a:ext>
            </a:extLst>
          </p:cNvPr>
          <p:cNvSpPr>
            <a:spLocks noGrp="1"/>
          </p:cNvSpPr>
          <p:nvPr>
            <p:ph idx="16"/>
          </p:nvPr>
        </p:nvSpPr>
        <p:spPr>
          <a:xfrm>
            <a:off x="318375" y="857597"/>
            <a:ext cx="7056000" cy="1618488"/>
          </a:xfrm>
        </p:spPr>
        <p:txBody>
          <a:bodyPr/>
          <a:lstStyle/>
          <a:p>
            <a:r>
              <a:rPr lang="sv-SE" sz="1600" dirty="0" err="1"/>
              <a:t>We</a:t>
            </a:r>
            <a:r>
              <a:rPr lang="sv-SE" sz="1600" dirty="0"/>
              <a:t> </a:t>
            </a:r>
            <a:r>
              <a:rPr lang="sv-SE" sz="1600" dirty="0" err="1"/>
              <a:t>extracted</a:t>
            </a:r>
            <a:r>
              <a:rPr lang="sv-SE" sz="1600" dirty="0"/>
              <a:t> the KM </a:t>
            </a:r>
            <a:r>
              <a:rPr lang="sv-SE" sz="1600" dirty="0" err="1"/>
              <a:t>of</a:t>
            </a:r>
            <a:r>
              <a:rPr lang="sv-SE" sz="1600" dirty="0"/>
              <a:t> the </a:t>
            </a:r>
            <a:r>
              <a:rPr lang="sv-SE" sz="1600" dirty="0" err="1"/>
              <a:t>previous</a:t>
            </a:r>
            <a:r>
              <a:rPr lang="sv-SE" sz="1600" dirty="0"/>
              <a:t> </a:t>
            </a:r>
            <a:r>
              <a:rPr lang="sv-SE" sz="1600" dirty="0" err="1"/>
              <a:t>slides</a:t>
            </a:r>
            <a:r>
              <a:rPr lang="sv-SE" sz="1600" dirty="0"/>
              <a:t> </a:t>
            </a:r>
            <a:r>
              <a:rPr lang="sv-SE" sz="1600" dirty="0" err="1"/>
              <a:t>based</a:t>
            </a:r>
            <a:r>
              <a:rPr lang="sv-SE" sz="1600" dirty="0"/>
              <a:t> on</a:t>
            </a:r>
            <a:br>
              <a:rPr lang="sv-SE" sz="1600" dirty="0"/>
            </a:br>
            <a:br>
              <a:rPr lang="sv-SE" sz="1600" dirty="0"/>
            </a:br>
            <a:r>
              <a:rPr lang="en-US" sz="1600" dirty="0"/>
              <a:t>Guyot, Ades, </a:t>
            </a:r>
            <a:r>
              <a:rPr lang="en-US" sz="1600" b="1" dirty="0"/>
              <a:t>Ouwens </a:t>
            </a:r>
            <a:r>
              <a:rPr lang="en-US" sz="1600" dirty="0"/>
              <a:t>and Welton </a:t>
            </a:r>
            <a:r>
              <a:rPr lang="sv-SE" sz="1600" dirty="0"/>
              <a:t>(2012) </a:t>
            </a:r>
            <a:r>
              <a:rPr lang="en-US" sz="1600" dirty="0"/>
              <a:t>Enhanced secondary analysis of survival data: reconstructing the data from published Kaplan-Meier survival curves; BMC Medical Research Methodology 2012 12:9</a:t>
            </a:r>
          </a:p>
          <a:p>
            <a:endParaRPr lang="en-US" sz="1600" i="1" dirty="0"/>
          </a:p>
          <a:p>
            <a:r>
              <a:rPr lang="en-US" sz="1600" dirty="0"/>
              <a:t>And wanted to apply the approach discussed in Ouwens et al based on standard extrapolation distributions:</a:t>
            </a:r>
          </a:p>
          <a:p>
            <a:endParaRPr lang="sv-SE" sz="1600" dirty="0"/>
          </a:p>
          <a:p>
            <a:pPr lvl="1"/>
            <a:r>
              <a:rPr lang="en-US" sz="1600" dirty="0"/>
              <a:t>Network meta‐analysis of parametric survival curves </a:t>
            </a:r>
            <a:br>
              <a:rPr lang="en-US" sz="1600" dirty="0"/>
            </a:br>
            <a:r>
              <a:rPr lang="nl-NL" sz="1600" b="1" dirty="0"/>
              <a:t>Ouwens</a:t>
            </a:r>
            <a:r>
              <a:rPr lang="nl-NL" sz="1600" i="1" dirty="0"/>
              <a:t>, </a:t>
            </a:r>
            <a:r>
              <a:rPr lang="nl-NL" sz="1600" dirty="0"/>
              <a:t>Philips, Jansen </a:t>
            </a:r>
            <a:r>
              <a:rPr lang="nl-NL" sz="1600" dirty="0" err="1">
                <a:solidFill>
                  <a:srgbClr val="C00000"/>
                </a:solidFill>
              </a:rPr>
              <a:t>accepted</a:t>
            </a:r>
            <a:r>
              <a:rPr lang="nl-NL" sz="1600" dirty="0">
                <a:solidFill>
                  <a:srgbClr val="C00000"/>
                </a:solidFill>
              </a:rPr>
              <a:t> </a:t>
            </a:r>
            <a:r>
              <a:rPr lang="nl-NL" sz="1600" dirty="0" err="1">
                <a:solidFill>
                  <a:srgbClr val="C00000"/>
                </a:solidFill>
              </a:rPr>
              <a:t>by</a:t>
            </a:r>
            <a:r>
              <a:rPr lang="nl-NL" sz="1600" dirty="0">
                <a:solidFill>
                  <a:srgbClr val="C00000"/>
                </a:solidFill>
              </a:rPr>
              <a:t> NICE and </a:t>
            </a:r>
            <a:r>
              <a:rPr lang="nl-NL" sz="1600" dirty="0" err="1">
                <a:solidFill>
                  <a:srgbClr val="C00000"/>
                </a:solidFill>
              </a:rPr>
              <a:t>referred</a:t>
            </a:r>
            <a:r>
              <a:rPr lang="nl-NL" sz="1600" dirty="0">
                <a:solidFill>
                  <a:srgbClr val="C00000"/>
                </a:solidFill>
              </a:rPr>
              <a:t> in TSD 14</a:t>
            </a:r>
            <a:br>
              <a:rPr lang="nl-NL" sz="1600" dirty="0"/>
            </a:br>
            <a:r>
              <a:rPr lang="sv-SE" sz="800" u="sng" dirty="0">
                <a:hlinkClick r:id="rId2" tooltip="Research synthesis methods."/>
              </a:rPr>
              <a:t>Res </a:t>
            </a:r>
            <a:r>
              <a:rPr lang="sv-SE" sz="800" u="sng" dirty="0" err="1">
                <a:hlinkClick r:id="rId2" tooltip="Research synthesis methods."/>
              </a:rPr>
              <a:t>Synth</a:t>
            </a:r>
            <a:r>
              <a:rPr lang="sv-SE" sz="800" u="sng" dirty="0">
                <a:hlinkClick r:id="rId2" tooltip="Research synthesis methods."/>
              </a:rPr>
              <a:t> </a:t>
            </a:r>
            <a:r>
              <a:rPr lang="sv-SE" sz="800" u="sng" dirty="0" err="1">
                <a:hlinkClick r:id="rId2" tooltip="Research synthesis methods."/>
              </a:rPr>
              <a:t>Methods</a:t>
            </a:r>
            <a:r>
              <a:rPr lang="sv-SE" sz="800" u="sng" dirty="0">
                <a:hlinkClick r:id="rId2" tooltip="Research synthesis methods."/>
              </a:rPr>
              <a:t>.</a:t>
            </a:r>
            <a:r>
              <a:rPr lang="sv-SE" sz="800" dirty="0"/>
              <a:t> 2010 Jul;1(3-4):258-71. </a:t>
            </a:r>
            <a:r>
              <a:rPr lang="sv-SE" sz="800" dirty="0" err="1"/>
              <a:t>doi</a:t>
            </a:r>
            <a:r>
              <a:rPr lang="sv-SE" sz="800" dirty="0"/>
              <a:t>: 10.1002/jrsm.25. </a:t>
            </a:r>
            <a:r>
              <a:rPr lang="sv-SE" sz="800" dirty="0" err="1"/>
              <a:t>Epub</a:t>
            </a:r>
            <a:r>
              <a:rPr lang="sv-SE" sz="800" dirty="0"/>
              <a:t> 2011 Mar 11.</a:t>
            </a:r>
            <a:endParaRPr lang="en-US" sz="800" dirty="0"/>
          </a:p>
          <a:p>
            <a:pPr lvl="1"/>
            <a:endParaRPr lang="en-US" sz="1600" dirty="0"/>
          </a:p>
          <a:p>
            <a:pPr lvl="1"/>
            <a:r>
              <a:rPr lang="en-US" sz="1600" dirty="0"/>
              <a:t>Network meta-analysis of survival data with fractional polynomials</a:t>
            </a:r>
            <a:r>
              <a:rPr lang="nl-NL" sz="1600" dirty="0"/>
              <a:t> Jansen </a:t>
            </a:r>
            <a:r>
              <a:rPr lang="nl-NL" sz="1600" dirty="0" err="1">
                <a:solidFill>
                  <a:srgbClr val="C00000"/>
                </a:solidFill>
              </a:rPr>
              <a:t>not</a:t>
            </a:r>
            <a:r>
              <a:rPr lang="nl-NL" sz="1600" dirty="0">
                <a:solidFill>
                  <a:srgbClr val="C00000"/>
                </a:solidFill>
              </a:rPr>
              <a:t> </a:t>
            </a:r>
            <a:r>
              <a:rPr lang="nl-NL" sz="1600" dirty="0" err="1">
                <a:solidFill>
                  <a:srgbClr val="C00000"/>
                </a:solidFill>
              </a:rPr>
              <a:t>selected</a:t>
            </a:r>
            <a:r>
              <a:rPr lang="nl-NL" sz="1600" dirty="0">
                <a:solidFill>
                  <a:srgbClr val="C00000"/>
                </a:solidFill>
              </a:rPr>
              <a:t> as 4 out of 7 </a:t>
            </a:r>
            <a:r>
              <a:rPr lang="nl-NL" sz="1600" dirty="0" err="1">
                <a:solidFill>
                  <a:srgbClr val="C00000"/>
                </a:solidFill>
              </a:rPr>
              <a:t>rejected</a:t>
            </a:r>
            <a:r>
              <a:rPr lang="nl-NL" sz="1600" dirty="0">
                <a:solidFill>
                  <a:srgbClr val="C00000"/>
                </a:solidFill>
              </a:rPr>
              <a:t> </a:t>
            </a:r>
            <a:r>
              <a:rPr lang="nl-NL" sz="1600" dirty="0" err="1">
                <a:solidFill>
                  <a:srgbClr val="C00000"/>
                </a:solidFill>
              </a:rPr>
              <a:t>by</a:t>
            </a:r>
            <a:r>
              <a:rPr lang="nl-NL" sz="1600" dirty="0">
                <a:solidFill>
                  <a:srgbClr val="C00000"/>
                </a:solidFill>
              </a:rPr>
              <a:t> NICE </a:t>
            </a:r>
            <a:br>
              <a:rPr lang="nl-NL" sz="1600" dirty="0">
                <a:solidFill>
                  <a:srgbClr val="C00000"/>
                </a:solidFill>
              </a:rPr>
            </a:br>
            <a:r>
              <a:rPr lang="nl-NL" sz="1600" dirty="0">
                <a:solidFill>
                  <a:srgbClr val="C00000"/>
                </a:solidFill>
              </a:rPr>
              <a:t>(found in </a:t>
            </a:r>
            <a:r>
              <a:rPr lang="nl-NL" sz="1600" dirty="0" err="1">
                <a:solidFill>
                  <a:srgbClr val="C00000"/>
                </a:solidFill>
              </a:rPr>
              <a:t>systematic</a:t>
            </a:r>
            <a:r>
              <a:rPr lang="nl-NL" sz="1600" dirty="0">
                <a:solidFill>
                  <a:srgbClr val="C00000"/>
                </a:solidFill>
              </a:rPr>
              <a:t> review of NICE </a:t>
            </a:r>
            <a:r>
              <a:rPr lang="nl-NL" sz="1600" dirty="0" err="1">
                <a:solidFill>
                  <a:srgbClr val="C00000"/>
                </a:solidFill>
              </a:rPr>
              <a:t>submissions</a:t>
            </a:r>
            <a:r>
              <a:rPr lang="nl-NL" sz="1600" dirty="0">
                <a:solidFill>
                  <a:srgbClr val="C00000"/>
                </a:solidFill>
              </a:rPr>
              <a:t>)</a:t>
            </a:r>
            <a:br>
              <a:rPr lang="nl-NL" sz="1600" dirty="0"/>
            </a:br>
            <a:r>
              <a:rPr lang="sv-SE" sz="800" u="sng" dirty="0">
                <a:hlinkClick r:id="rId3" tooltip="Statistics in medicine."/>
              </a:rPr>
              <a:t>Stat Med.</a:t>
            </a:r>
            <a:r>
              <a:rPr lang="sv-SE" sz="800" dirty="0"/>
              <a:t> 2015 Jul 10;34(15):2294-311. </a:t>
            </a:r>
            <a:r>
              <a:rPr lang="sv-SE" sz="800" dirty="0" err="1"/>
              <a:t>doi</a:t>
            </a:r>
            <a:r>
              <a:rPr lang="sv-SE" sz="800" dirty="0"/>
              <a:t>: 10.1002/sim.6492. </a:t>
            </a:r>
            <a:r>
              <a:rPr lang="sv-SE" sz="800" dirty="0" err="1"/>
              <a:t>Epub</a:t>
            </a:r>
            <a:r>
              <a:rPr lang="sv-SE" sz="800" dirty="0"/>
              <a:t> 2015 Apr 15.</a:t>
            </a:r>
            <a:endParaRPr lang="nl-NL" sz="800" dirty="0"/>
          </a:p>
          <a:p>
            <a:endParaRPr lang="sv-SE" sz="1600" dirty="0"/>
          </a:p>
        </p:txBody>
      </p:sp>
    </p:spTree>
    <p:extLst>
      <p:ext uri="{BB962C8B-B14F-4D97-AF65-F5344CB8AC3E}">
        <p14:creationId xmlns:p14="http://schemas.microsoft.com/office/powerpoint/2010/main" val="138467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E7A1-092A-4805-828E-CBD9823B5A95}"/>
              </a:ext>
            </a:extLst>
          </p:cNvPr>
          <p:cNvSpPr>
            <a:spLocks noGrp="1"/>
          </p:cNvSpPr>
          <p:nvPr>
            <p:ph type="title"/>
          </p:nvPr>
        </p:nvSpPr>
        <p:spPr/>
        <p:txBody>
          <a:bodyPr/>
          <a:lstStyle/>
          <a:p>
            <a:r>
              <a:rPr lang="sv-SE" dirty="0"/>
              <a:t>Fit </a:t>
            </a:r>
            <a:r>
              <a:rPr lang="sv-SE" dirty="0" err="1"/>
              <a:t>of</a:t>
            </a:r>
            <a:r>
              <a:rPr lang="sv-SE" dirty="0"/>
              <a:t> </a:t>
            </a:r>
            <a:r>
              <a:rPr lang="sv-SE" dirty="0" err="1"/>
              <a:t>parametric</a:t>
            </a:r>
            <a:r>
              <a:rPr lang="sv-SE" dirty="0"/>
              <a:t> distributions to Checkmate 057</a:t>
            </a:r>
          </a:p>
        </p:txBody>
      </p:sp>
      <p:sp>
        <p:nvSpPr>
          <p:cNvPr id="3" name="Slide Number Placeholder 2">
            <a:extLst>
              <a:ext uri="{FF2B5EF4-FFF2-40B4-BE49-F238E27FC236}">
                <a16:creationId xmlns:a16="http://schemas.microsoft.com/office/drawing/2014/main" id="{A41C7A8E-CB87-4216-8868-E8FDD29F1D16}"/>
              </a:ext>
            </a:extLst>
          </p:cNvPr>
          <p:cNvSpPr>
            <a:spLocks noGrp="1"/>
          </p:cNvSpPr>
          <p:nvPr>
            <p:ph type="sldNum" sz="quarter" idx="4"/>
          </p:nvPr>
        </p:nvSpPr>
        <p:spPr/>
        <p:txBody>
          <a:bodyPr/>
          <a:lstStyle/>
          <a:p>
            <a:fld id="{3C4F54F3-C349-4609-AFEE-01462D5C7942}" type="slidenum">
              <a:rPr lang="en-GB" smtClean="0"/>
              <a:pPr/>
              <a:t>14</a:t>
            </a:fld>
            <a:endParaRPr lang="en-GB" dirty="0"/>
          </a:p>
        </p:txBody>
      </p:sp>
      <p:sp>
        <p:nvSpPr>
          <p:cNvPr id="4" name="Content Placeholder 3">
            <a:extLst>
              <a:ext uri="{FF2B5EF4-FFF2-40B4-BE49-F238E27FC236}">
                <a16:creationId xmlns:a16="http://schemas.microsoft.com/office/drawing/2014/main" id="{7B0A2455-1E63-46CB-B18E-531BC8CE8649}"/>
              </a:ext>
            </a:extLst>
          </p:cNvPr>
          <p:cNvSpPr>
            <a:spLocks noGrp="1"/>
          </p:cNvSpPr>
          <p:nvPr>
            <p:ph idx="16"/>
          </p:nvPr>
        </p:nvSpPr>
        <p:spPr>
          <a:xfrm>
            <a:off x="4998720" y="753118"/>
            <a:ext cx="3284220" cy="1618488"/>
          </a:xfrm>
        </p:spPr>
        <p:txBody>
          <a:bodyPr/>
          <a:lstStyle/>
          <a:p>
            <a:r>
              <a:rPr lang="sv-SE" sz="1600" dirty="0"/>
              <a:t>Standard distributions </a:t>
            </a:r>
            <a:r>
              <a:rPr lang="sv-SE" sz="1600" dirty="0" err="1"/>
              <a:t>provided</a:t>
            </a:r>
            <a:r>
              <a:rPr lang="sv-SE" sz="1600" dirty="0"/>
              <a:t> a </a:t>
            </a:r>
            <a:r>
              <a:rPr lang="sv-SE" sz="1600" dirty="0" err="1"/>
              <a:t>poor</a:t>
            </a:r>
            <a:r>
              <a:rPr lang="sv-SE" sz="1600" dirty="0"/>
              <a:t> fit to the </a:t>
            </a:r>
            <a:r>
              <a:rPr lang="sv-SE" sz="1600" dirty="0" err="1"/>
              <a:t>nivolumab</a:t>
            </a:r>
            <a:r>
              <a:rPr lang="sv-SE" sz="1600" dirty="0"/>
              <a:t> data</a:t>
            </a:r>
          </a:p>
          <a:p>
            <a:endParaRPr lang="sv-SE" sz="1600" dirty="0"/>
          </a:p>
          <a:p>
            <a:r>
              <a:rPr lang="sv-SE" sz="1600" dirty="0"/>
              <a:t>Alternative: </a:t>
            </a:r>
            <a:r>
              <a:rPr lang="sv-SE" sz="1600" dirty="0" err="1"/>
              <a:t>Splines</a:t>
            </a:r>
            <a:endParaRPr lang="sv-SE" sz="1600" dirty="0"/>
          </a:p>
          <a:p>
            <a:endParaRPr lang="sv-SE" sz="1600" dirty="0"/>
          </a:p>
          <a:p>
            <a:r>
              <a:rPr lang="sv-SE" sz="1600" dirty="0"/>
              <a:t>For the </a:t>
            </a:r>
            <a:r>
              <a:rPr lang="sv-SE" sz="1600" dirty="0" err="1"/>
              <a:t>analysis</a:t>
            </a:r>
            <a:r>
              <a:rPr lang="sv-SE" sz="1600" dirty="0"/>
              <a:t>:</a:t>
            </a:r>
          </a:p>
          <a:p>
            <a:pPr lvl="1"/>
            <a:endParaRPr lang="sv-SE" sz="1600" dirty="0"/>
          </a:p>
          <a:p>
            <a:pPr lvl="1"/>
            <a:r>
              <a:rPr lang="sv-SE" sz="1600" dirty="0" err="1"/>
              <a:t>Arbitrarily</a:t>
            </a:r>
            <a:r>
              <a:rPr lang="sv-SE" sz="1600" dirty="0"/>
              <a:t> chosen knots: </a:t>
            </a:r>
            <a:br>
              <a:rPr lang="sv-SE" sz="1600" dirty="0"/>
            </a:br>
            <a:r>
              <a:rPr lang="sv-SE" sz="1600" dirty="0" err="1"/>
              <a:t>half</a:t>
            </a:r>
            <a:r>
              <a:rPr lang="sv-SE" sz="1600" dirty="0"/>
              <a:t> a </a:t>
            </a:r>
            <a:r>
              <a:rPr lang="sv-SE" sz="1600" dirty="0" err="1"/>
              <a:t>year</a:t>
            </a:r>
            <a:r>
              <a:rPr lang="sv-SE" sz="1600" dirty="0"/>
              <a:t> and a </a:t>
            </a:r>
            <a:r>
              <a:rPr lang="sv-SE" sz="1600" dirty="0" err="1"/>
              <a:t>whole</a:t>
            </a:r>
            <a:r>
              <a:rPr lang="sv-SE" sz="1600" dirty="0"/>
              <a:t> </a:t>
            </a:r>
            <a:r>
              <a:rPr lang="sv-SE" sz="1600" dirty="0" err="1"/>
              <a:t>year</a:t>
            </a:r>
            <a:r>
              <a:rPr lang="sv-SE" sz="1600" dirty="0"/>
              <a:t> </a:t>
            </a:r>
          </a:p>
          <a:p>
            <a:pPr lvl="1"/>
            <a:endParaRPr lang="sv-SE" sz="1600" dirty="0"/>
          </a:p>
          <a:p>
            <a:pPr lvl="1"/>
            <a:r>
              <a:rPr lang="sv-SE" sz="1600" dirty="0"/>
              <a:t>Simple NMA </a:t>
            </a:r>
            <a:r>
              <a:rPr lang="sv-SE" sz="1600" dirty="0" err="1"/>
              <a:t>based</a:t>
            </a:r>
            <a:r>
              <a:rPr lang="sv-SE" sz="1600" dirty="0"/>
              <a:t> on </a:t>
            </a:r>
            <a:r>
              <a:rPr lang="sv-SE" sz="1600" dirty="0" err="1"/>
              <a:t>inverse</a:t>
            </a:r>
            <a:r>
              <a:rPr lang="sv-SE" sz="1600" dirty="0"/>
              <a:t> </a:t>
            </a:r>
            <a:r>
              <a:rPr lang="sv-SE" sz="1600" dirty="0" err="1"/>
              <a:t>variance</a:t>
            </a:r>
            <a:r>
              <a:rPr lang="sv-SE" sz="1600" dirty="0"/>
              <a:t> </a:t>
            </a:r>
            <a:r>
              <a:rPr lang="sv-SE" sz="1600" dirty="0" err="1"/>
              <a:t>weighting</a:t>
            </a:r>
            <a:r>
              <a:rPr lang="sv-SE" sz="1600" dirty="0"/>
              <a:t> </a:t>
            </a:r>
            <a:r>
              <a:rPr lang="sv-SE" sz="1600" dirty="0" err="1"/>
              <a:t>of</a:t>
            </a:r>
            <a:r>
              <a:rPr lang="sv-SE" sz="1600" dirty="0"/>
              <a:t> </a:t>
            </a:r>
            <a:r>
              <a:rPr lang="sv-SE" sz="1600" dirty="0" err="1"/>
              <a:t>each</a:t>
            </a:r>
            <a:r>
              <a:rPr lang="sv-SE" sz="1600" dirty="0"/>
              <a:t> </a:t>
            </a:r>
            <a:r>
              <a:rPr lang="sv-SE" sz="1600" dirty="0" err="1"/>
              <a:t>of</a:t>
            </a:r>
            <a:r>
              <a:rPr lang="sv-SE" sz="1600" dirty="0"/>
              <a:t> the </a:t>
            </a:r>
            <a:r>
              <a:rPr lang="sv-SE" sz="1600" dirty="0" err="1"/>
              <a:t>coefficients</a:t>
            </a:r>
            <a:r>
              <a:rPr lang="sv-SE" sz="1600" dirty="0"/>
              <a:t> </a:t>
            </a:r>
          </a:p>
          <a:p>
            <a:pPr lvl="1"/>
            <a:endParaRPr lang="sv-SE" sz="1600" dirty="0"/>
          </a:p>
          <a:p>
            <a:pPr lvl="1"/>
            <a:r>
              <a:rPr lang="sv-SE" sz="1600" dirty="0"/>
              <a:t>Log(-log(S)) as </a:t>
            </a:r>
            <a:r>
              <a:rPr lang="sv-SE" sz="1600" dirty="0" err="1"/>
              <a:t>survival</a:t>
            </a:r>
            <a:r>
              <a:rPr lang="sv-SE" sz="1600" dirty="0"/>
              <a:t> </a:t>
            </a:r>
            <a:r>
              <a:rPr lang="sv-SE" sz="1600" dirty="0" err="1"/>
              <a:t>percentage</a:t>
            </a:r>
            <a:r>
              <a:rPr lang="sv-SE" sz="1600" dirty="0"/>
              <a:t> transformation</a:t>
            </a:r>
          </a:p>
          <a:p>
            <a:endParaRPr lang="sv-SE" sz="1600" dirty="0"/>
          </a:p>
        </p:txBody>
      </p:sp>
      <p:pic>
        <p:nvPicPr>
          <p:cNvPr id="5" name="Picture 4">
            <a:extLst>
              <a:ext uri="{FF2B5EF4-FFF2-40B4-BE49-F238E27FC236}">
                <a16:creationId xmlns:a16="http://schemas.microsoft.com/office/drawing/2014/main" id="{66FD020B-1B73-4A4B-B31B-E281A22DBFD5}"/>
              </a:ext>
            </a:extLst>
          </p:cNvPr>
          <p:cNvPicPr>
            <a:picLocks noChangeAspect="1"/>
          </p:cNvPicPr>
          <p:nvPr/>
        </p:nvPicPr>
        <p:blipFill>
          <a:blip r:embed="rId2"/>
          <a:stretch>
            <a:fillRect/>
          </a:stretch>
        </p:blipFill>
        <p:spPr>
          <a:xfrm>
            <a:off x="318375" y="1117754"/>
            <a:ext cx="4604145" cy="3810000"/>
          </a:xfrm>
          <a:prstGeom prst="rect">
            <a:avLst/>
          </a:prstGeom>
        </p:spPr>
      </p:pic>
    </p:spTree>
    <p:extLst>
      <p:ext uri="{BB962C8B-B14F-4D97-AF65-F5344CB8AC3E}">
        <p14:creationId xmlns:p14="http://schemas.microsoft.com/office/powerpoint/2010/main" val="84455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4DC2AA-9BD9-43B9-B7E8-FD899DDE6479}"/>
              </a:ext>
            </a:extLst>
          </p:cNvPr>
          <p:cNvPicPr>
            <a:picLocks noChangeAspect="1"/>
          </p:cNvPicPr>
          <p:nvPr/>
        </p:nvPicPr>
        <p:blipFill>
          <a:blip r:embed="rId2"/>
          <a:stretch>
            <a:fillRect/>
          </a:stretch>
        </p:blipFill>
        <p:spPr>
          <a:xfrm>
            <a:off x="516375" y="3106241"/>
            <a:ext cx="3504638" cy="1975685"/>
          </a:xfrm>
          <a:prstGeom prst="rect">
            <a:avLst/>
          </a:prstGeom>
        </p:spPr>
      </p:pic>
      <p:pic>
        <p:nvPicPr>
          <p:cNvPr id="6" name="Picture 5">
            <a:extLst>
              <a:ext uri="{FF2B5EF4-FFF2-40B4-BE49-F238E27FC236}">
                <a16:creationId xmlns:a16="http://schemas.microsoft.com/office/drawing/2014/main" id="{D0AA3D04-12B5-4D3B-9232-64432420D3DC}"/>
              </a:ext>
            </a:extLst>
          </p:cNvPr>
          <p:cNvPicPr>
            <a:picLocks noChangeAspect="1"/>
          </p:cNvPicPr>
          <p:nvPr/>
        </p:nvPicPr>
        <p:blipFill>
          <a:blip r:embed="rId3"/>
          <a:stretch>
            <a:fillRect/>
          </a:stretch>
        </p:blipFill>
        <p:spPr>
          <a:xfrm>
            <a:off x="5272197" y="998477"/>
            <a:ext cx="3273622" cy="2034602"/>
          </a:xfrm>
          <a:prstGeom prst="rect">
            <a:avLst/>
          </a:prstGeom>
        </p:spPr>
      </p:pic>
      <p:pic>
        <p:nvPicPr>
          <p:cNvPr id="5" name="Picture 4">
            <a:extLst>
              <a:ext uri="{FF2B5EF4-FFF2-40B4-BE49-F238E27FC236}">
                <a16:creationId xmlns:a16="http://schemas.microsoft.com/office/drawing/2014/main" id="{96DD4093-E628-445F-8F65-7DCE2BDDDED0}"/>
              </a:ext>
            </a:extLst>
          </p:cNvPr>
          <p:cNvPicPr>
            <a:picLocks noChangeAspect="1"/>
          </p:cNvPicPr>
          <p:nvPr/>
        </p:nvPicPr>
        <p:blipFill rotWithShape="1">
          <a:blip r:embed="rId4"/>
          <a:srcRect l="4863"/>
          <a:stretch/>
        </p:blipFill>
        <p:spPr>
          <a:xfrm>
            <a:off x="504149" y="827800"/>
            <a:ext cx="3901530" cy="2227773"/>
          </a:xfrm>
          <a:prstGeom prst="rect">
            <a:avLst/>
          </a:prstGeom>
        </p:spPr>
      </p:pic>
      <p:sp>
        <p:nvSpPr>
          <p:cNvPr id="2" name="Title 1">
            <a:extLst>
              <a:ext uri="{FF2B5EF4-FFF2-40B4-BE49-F238E27FC236}">
                <a16:creationId xmlns:a16="http://schemas.microsoft.com/office/drawing/2014/main" id="{EC9E1362-CB27-406F-87F1-7449433B1079}"/>
              </a:ext>
            </a:extLst>
          </p:cNvPr>
          <p:cNvSpPr>
            <a:spLocks noGrp="1"/>
          </p:cNvSpPr>
          <p:nvPr>
            <p:ph type="title"/>
          </p:nvPr>
        </p:nvSpPr>
        <p:spPr/>
        <p:txBody>
          <a:bodyPr/>
          <a:lstStyle/>
          <a:p>
            <a:r>
              <a:rPr lang="sv-SE" dirty="0"/>
              <a:t>Fit </a:t>
            </a:r>
            <a:r>
              <a:rPr lang="sv-SE" dirty="0" err="1"/>
              <a:t>of</a:t>
            </a:r>
            <a:r>
              <a:rPr lang="sv-SE" dirty="0"/>
              <a:t> </a:t>
            </a:r>
            <a:r>
              <a:rPr lang="sv-SE" dirty="0" err="1"/>
              <a:t>splines</a:t>
            </a:r>
            <a:r>
              <a:rPr lang="sv-SE" dirty="0"/>
              <a:t> (PD-L1 &gt;=1%)</a:t>
            </a:r>
          </a:p>
        </p:txBody>
      </p:sp>
      <p:sp>
        <p:nvSpPr>
          <p:cNvPr id="3" name="Slide Number Placeholder 2">
            <a:extLst>
              <a:ext uri="{FF2B5EF4-FFF2-40B4-BE49-F238E27FC236}">
                <a16:creationId xmlns:a16="http://schemas.microsoft.com/office/drawing/2014/main" id="{8C8CFAAD-6ED5-4E4D-AD15-F5A6EC1D4CA7}"/>
              </a:ext>
            </a:extLst>
          </p:cNvPr>
          <p:cNvSpPr>
            <a:spLocks noGrp="1"/>
          </p:cNvSpPr>
          <p:nvPr>
            <p:ph type="sldNum" sz="quarter" idx="4"/>
          </p:nvPr>
        </p:nvSpPr>
        <p:spPr/>
        <p:txBody>
          <a:bodyPr/>
          <a:lstStyle/>
          <a:p>
            <a:fld id="{3C4F54F3-C349-4609-AFEE-01462D5C7942}" type="slidenum">
              <a:rPr lang="en-GB" smtClean="0"/>
              <a:pPr/>
              <a:t>15</a:t>
            </a:fld>
            <a:endParaRPr lang="en-GB" dirty="0"/>
          </a:p>
        </p:txBody>
      </p:sp>
      <p:sp>
        <p:nvSpPr>
          <p:cNvPr id="14" name="TextBox 13">
            <a:extLst>
              <a:ext uri="{FF2B5EF4-FFF2-40B4-BE49-F238E27FC236}">
                <a16:creationId xmlns:a16="http://schemas.microsoft.com/office/drawing/2014/main" id="{2A75F8D1-5364-4385-982C-8197114996DE}"/>
              </a:ext>
            </a:extLst>
          </p:cNvPr>
          <p:cNvSpPr txBox="1"/>
          <p:nvPr/>
        </p:nvSpPr>
        <p:spPr>
          <a:xfrm>
            <a:off x="516375" y="813811"/>
            <a:ext cx="3009207" cy="369332"/>
          </a:xfrm>
          <a:prstGeom prst="rect">
            <a:avLst/>
          </a:prstGeom>
          <a:noFill/>
        </p:spPr>
        <p:txBody>
          <a:bodyPr wrap="square" rtlCol="0">
            <a:spAutoFit/>
          </a:bodyPr>
          <a:lstStyle/>
          <a:p>
            <a:r>
              <a:rPr lang="sv-SE" dirty="0"/>
              <a:t>Checkmate 17</a:t>
            </a:r>
          </a:p>
        </p:txBody>
      </p:sp>
      <p:sp>
        <p:nvSpPr>
          <p:cNvPr id="15" name="TextBox 14">
            <a:extLst>
              <a:ext uri="{FF2B5EF4-FFF2-40B4-BE49-F238E27FC236}">
                <a16:creationId xmlns:a16="http://schemas.microsoft.com/office/drawing/2014/main" id="{0562BFAE-4405-4203-A5AD-A432A6F19290}"/>
              </a:ext>
            </a:extLst>
          </p:cNvPr>
          <p:cNvSpPr txBox="1"/>
          <p:nvPr/>
        </p:nvSpPr>
        <p:spPr>
          <a:xfrm>
            <a:off x="5208492" y="998820"/>
            <a:ext cx="3009207" cy="369332"/>
          </a:xfrm>
          <a:prstGeom prst="rect">
            <a:avLst/>
          </a:prstGeom>
          <a:noFill/>
        </p:spPr>
        <p:txBody>
          <a:bodyPr wrap="square" rtlCol="0">
            <a:spAutoFit/>
          </a:bodyPr>
          <a:lstStyle/>
          <a:p>
            <a:r>
              <a:rPr lang="sv-SE" dirty="0"/>
              <a:t>Checkmate 57</a:t>
            </a:r>
          </a:p>
        </p:txBody>
      </p:sp>
      <p:sp>
        <p:nvSpPr>
          <p:cNvPr id="17" name="TextBox 16">
            <a:extLst>
              <a:ext uri="{FF2B5EF4-FFF2-40B4-BE49-F238E27FC236}">
                <a16:creationId xmlns:a16="http://schemas.microsoft.com/office/drawing/2014/main" id="{CE3F85AE-F417-4FCF-AA20-F6BA0A74FBF8}"/>
              </a:ext>
            </a:extLst>
          </p:cNvPr>
          <p:cNvSpPr txBox="1"/>
          <p:nvPr/>
        </p:nvSpPr>
        <p:spPr>
          <a:xfrm>
            <a:off x="706093" y="2921575"/>
            <a:ext cx="2806322" cy="369332"/>
          </a:xfrm>
          <a:prstGeom prst="rect">
            <a:avLst/>
          </a:prstGeom>
          <a:solidFill>
            <a:schemeClr val="bg1"/>
          </a:solidFill>
        </p:spPr>
        <p:txBody>
          <a:bodyPr wrap="square" rtlCol="0">
            <a:spAutoFit/>
          </a:bodyPr>
          <a:lstStyle/>
          <a:p>
            <a:r>
              <a:rPr lang="sv-SE" dirty="0" err="1"/>
              <a:t>Keynote</a:t>
            </a:r>
            <a:r>
              <a:rPr lang="sv-SE" dirty="0"/>
              <a:t> 10</a:t>
            </a:r>
          </a:p>
        </p:txBody>
      </p:sp>
    </p:spTree>
    <p:extLst>
      <p:ext uri="{BB962C8B-B14F-4D97-AF65-F5344CB8AC3E}">
        <p14:creationId xmlns:p14="http://schemas.microsoft.com/office/powerpoint/2010/main" val="137575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E105-7F76-480D-9B8F-F1E51C5E3857}"/>
              </a:ext>
            </a:extLst>
          </p:cNvPr>
          <p:cNvSpPr>
            <a:spLocks noGrp="1"/>
          </p:cNvSpPr>
          <p:nvPr>
            <p:ph type="title"/>
          </p:nvPr>
        </p:nvSpPr>
        <p:spPr/>
        <p:txBody>
          <a:bodyPr/>
          <a:lstStyle/>
          <a:p>
            <a:r>
              <a:rPr lang="sv-SE" i="1" dirty="0"/>
              <a:t>Simple</a:t>
            </a:r>
            <a:r>
              <a:rPr lang="sv-SE" dirty="0"/>
              <a:t> NMA: </a:t>
            </a:r>
            <a:r>
              <a:rPr lang="sv-SE" dirty="0" err="1"/>
              <a:t>Combining</a:t>
            </a:r>
            <a:r>
              <a:rPr lang="sv-SE" dirty="0"/>
              <a:t> </a:t>
            </a:r>
            <a:r>
              <a:rPr lang="sv-SE" dirty="0" err="1"/>
              <a:t>vectors</a:t>
            </a:r>
            <a:r>
              <a:rPr lang="sv-SE" dirty="0"/>
              <a:t> </a:t>
            </a:r>
            <a:r>
              <a:rPr lang="sv-SE" dirty="0" err="1"/>
              <a:t>ignoring</a:t>
            </a:r>
            <a:r>
              <a:rPr lang="sv-SE" dirty="0"/>
              <a:t> </a:t>
            </a:r>
            <a:r>
              <a:rPr lang="sv-SE" dirty="0" err="1"/>
              <a:t>covariance</a:t>
            </a:r>
            <a:endParaRPr lang="sv-SE" dirty="0"/>
          </a:p>
        </p:txBody>
      </p:sp>
      <p:sp>
        <p:nvSpPr>
          <p:cNvPr id="3" name="Slide Number Placeholder 2">
            <a:extLst>
              <a:ext uri="{FF2B5EF4-FFF2-40B4-BE49-F238E27FC236}">
                <a16:creationId xmlns:a16="http://schemas.microsoft.com/office/drawing/2014/main" id="{5C58F18C-1BD7-44A4-AD46-B5DA624DF459}"/>
              </a:ext>
            </a:extLst>
          </p:cNvPr>
          <p:cNvSpPr>
            <a:spLocks noGrp="1"/>
          </p:cNvSpPr>
          <p:nvPr>
            <p:ph type="sldNum" sz="quarter" idx="4"/>
          </p:nvPr>
        </p:nvSpPr>
        <p:spPr/>
        <p:txBody>
          <a:bodyPr/>
          <a:lstStyle/>
          <a:p>
            <a:fld id="{3C4F54F3-C349-4609-AFEE-01462D5C7942}" type="slidenum">
              <a:rPr lang="en-GB" smtClean="0"/>
              <a:pPr/>
              <a:t>16</a:t>
            </a:fld>
            <a:endParaRPr lang="en-GB" dirty="0"/>
          </a:p>
        </p:txBody>
      </p:sp>
      <p:sp>
        <p:nvSpPr>
          <p:cNvPr id="12" name="TextBox 11">
            <a:extLst>
              <a:ext uri="{FF2B5EF4-FFF2-40B4-BE49-F238E27FC236}">
                <a16:creationId xmlns:a16="http://schemas.microsoft.com/office/drawing/2014/main" id="{18FC03C2-AECD-4C03-8A34-FF74EE15298F}"/>
              </a:ext>
            </a:extLst>
          </p:cNvPr>
          <p:cNvSpPr txBox="1"/>
          <p:nvPr/>
        </p:nvSpPr>
        <p:spPr>
          <a:xfrm>
            <a:off x="4837137" y="741195"/>
            <a:ext cx="4553478" cy="2800767"/>
          </a:xfrm>
          <a:prstGeom prst="rect">
            <a:avLst/>
          </a:prstGeom>
          <a:noFill/>
        </p:spPr>
        <p:txBody>
          <a:bodyPr wrap="square" rtlCol="0">
            <a:spAutoFit/>
          </a:bodyPr>
          <a:lstStyle/>
          <a:p>
            <a:r>
              <a:rPr lang="sv-SE" sz="1600" dirty="0"/>
              <a:t>Simple version </a:t>
            </a:r>
            <a:r>
              <a:rPr lang="sv-SE" sz="1600" dirty="0" err="1"/>
              <a:t>used</a:t>
            </a:r>
            <a:r>
              <a:rPr lang="sv-SE" sz="1600" dirty="0"/>
              <a:t> </a:t>
            </a:r>
            <a:br>
              <a:rPr lang="sv-SE" sz="1600" dirty="0"/>
            </a:br>
            <a:r>
              <a:rPr lang="sv-SE" sz="1600" dirty="0"/>
              <a:t>(for </a:t>
            </a:r>
            <a:r>
              <a:rPr lang="sv-SE" sz="1600" dirty="0" err="1"/>
              <a:t>illustrational</a:t>
            </a:r>
            <a:r>
              <a:rPr lang="sv-SE" sz="1600" dirty="0"/>
              <a:t> purposes): </a:t>
            </a:r>
            <a:br>
              <a:rPr lang="sv-SE" sz="1600" dirty="0"/>
            </a:br>
            <a:r>
              <a:rPr lang="sv-SE" sz="1600" dirty="0" err="1"/>
              <a:t>inverse</a:t>
            </a:r>
            <a:r>
              <a:rPr lang="sv-SE" sz="1600" dirty="0"/>
              <a:t> </a:t>
            </a:r>
            <a:r>
              <a:rPr lang="sv-SE" sz="1600" dirty="0" err="1"/>
              <a:t>variance</a:t>
            </a:r>
            <a:r>
              <a:rPr lang="sv-SE" sz="1600" dirty="0"/>
              <a:t> per </a:t>
            </a:r>
            <a:r>
              <a:rPr lang="sv-SE" sz="1600" dirty="0" err="1"/>
              <a:t>coefficient</a:t>
            </a:r>
            <a:endParaRPr lang="sv-SE" sz="1600" dirty="0"/>
          </a:p>
          <a:p>
            <a:endParaRPr lang="sv-SE" sz="1600" dirty="0"/>
          </a:p>
          <a:p>
            <a:r>
              <a:rPr lang="sv-SE" sz="1600" dirty="0"/>
              <a:t>(0.3/0.75 + 0.4/0.35)/(1/0.75 + 1/0.35) =  0.37</a:t>
            </a:r>
          </a:p>
          <a:p>
            <a:endParaRPr lang="sv-SE" sz="1600" dirty="0"/>
          </a:p>
          <a:p>
            <a:r>
              <a:rPr lang="sv-SE" sz="1600" dirty="0" err="1"/>
              <a:t>Adding</a:t>
            </a:r>
            <a:r>
              <a:rPr lang="sv-SE" sz="1600" dirty="0"/>
              <a:t> to </a:t>
            </a:r>
            <a:r>
              <a:rPr lang="sv-SE" sz="1600" dirty="0" err="1"/>
              <a:t>Keynote</a:t>
            </a:r>
            <a:r>
              <a:rPr lang="sv-SE" sz="1600" dirty="0"/>
              <a:t> 10 </a:t>
            </a:r>
            <a:r>
              <a:rPr lang="sv-SE" sz="1600" dirty="0" err="1"/>
              <a:t>docetaxel</a:t>
            </a:r>
            <a:r>
              <a:rPr lang="sv-SE" sz="1600" dirty="0"/>
              <a:t>: </a:t>
            </a:r>
          </a:p>
          <a:p>
            <a:r>
              <a:rPr lang="sv-SE" sz="1600" dirty="0"/>
              <a:t>-3.23 + 0.37 = -2.86</a:t>
            </a:r>
          </a:p>
          <a:p>
            <a:endParaRPr lang="sv-SE" sz="1600" dirty="0"/>
          </a:p>
          <a:p>
            <a:endParaRPr lang="sv-SE" sz="1600" dirty="0"/>
          </a:p>
          <a:p>
            <a:endParaRPr lang="sv-SE" sz="1600" dirty="0"/>
          </a:p>
        </p:txBody>
      </p:sp>
      <p:pic>
        <p:nvPicPr>
          <p:cNvPr id="17" name="Picture 16">
            <a:extLst>
              <a:ext uri="{FF2B5EF4-FFF2-40B4-BE49-F238E27FC236}">
                <a16:creationId xmlns:a16="http://schemas.microsoft.com/office/drawing/2014/main" id="{FF7AA0A8-E2DE-4423-8466-7D8B36DF9E6F}"/>
              </a:ext>
            </a:extLst>
          </p:cNvPr>
          <p:cNvPicPr>
            <a:picLocks noChangeAspect="1"/>
          </p:cNvPicPr>
          <p:nvPr/>
        </p:nvPicPr>
        <p:blipFill>
          <a:blip r:embed="rId2"/>
          <a:stretch>
            <a:fillRect/>
          </a:stretch>
        </p:blipFill>
        <p:spPr>
          <a:xfrm>
            <a:off x="402195" y="793743"/>
            <a:ext cx="4272154" cy="1743858"/>
          </a:xfrm>
          <a:prstGeom prst="rect">
            <a:avLst/>
          </a:prstGeom>
        </p:spPr>
      </p:pic>
      <p:pic>
        <p:nvPicPr>
          <p:cNvPr id="19" name="Picture 18">
            <a:extLst>
              <a:ext uri="{FF2B5EF4-FFF2-40B4-BE49-F238E27FC236}">
                <a16:creationId xmlns:a16="http://schemas.microsoft.com/office/drawing/2014/main" id="{7298D48D-9C3B-4864-913A-E88178AB359A}"/>
              </a:ext>
            </a:extLst>
          </p:cNvPr>
          <p:cNvPicPr>
            <a:picLocks noChangeAspect="1"/>
          </p:cNvPicPr>
          <p:nvPr/>
        </p:nvPicPr>
        <p:blipFill>
          <a:blip r:embed="rId3"/>
          <a:stretch>
            <a:fillRect/>
          </a:stretch>
        </p:blipFill>
        <p:spPr>
          <a:xfrm>
            <a:off x="318375" y="2730824"/>
            <a:ext cx="4355974" cy="1778074"/>
          </a:xfrm>
          <a:prstGeom prst="rect">
            <a:avLst/>
          </a:prstGeom>
        </p:spPr>
      </p:pic>
      <p:pic>
        <p:nvPicPr>
          <p:cNvPr id="26" name="Picture 25">
            <a:extLst>
              <a:ext uri="{FF2B5EF4-FFF2-40B4-BE49-F238E27FC236}">
                <a16:creationId xmlns:a16="http://schemas.microsoft.com/office/drawing/2014/main" id="{7AD76C0B-A1B9-425E-AE0E-FDCA28F74C7C}"/>
              </a:ext>
            </a:extLst>
          </p:cNvPr>
          <p:cNvPicPr>
            <a:picLocks noChangeAspect="1"/>
          </p:cNvPicPr>
          <p:nvPr/>
        </p:nvPicPr>
        <p:blipFill>
          <a:blip r:embed="rId4"/>
          <a:stretch>
            <a:fillRect/>
          </a:stretch>
        </p:blipFill>
        <p:spPr>
          <a:xfrm>
            <a:off x="4896902" y="2990491"/>
            <a:ext cx="4118844" cy="1529135"/>
          </a:xfrm>
          <a:prstGeom prst="rect">
            <a:avLst/>
          </a:prstGeom>
        </p:spPr>
      </p:pic>
      <p:sp>
        <p:nvSpPr>
          <p:cNvPr id="27" name="Rectangle 26">
            <a:extLst>
              <a:ext uri="{FF2B5EF4-FFF2-40B4-BE49-F238E27FC236}">
                <a16:creationId xmlns:a16="http://schemas.microsoft.com/office/drawing/2014/main" id="{A0B76191-4E28-46A3-A116-D43A8C0F31BB}"/>
              </a:ext>
            </a:extLst>
          </p:cNvPr>
          <p:cNvSpPr/>
          <p:nvPr/>
        </p:nvSpPr>
        <p:spPr>
          <a:xfrm>
            <a:off x="402195" y="4631310"/>
            <a:ext cx="8765651" cy="430887"/>
          </a:xfrm>
          <a:prstGeom prst="rect">
            <a:avLst/>
          </a:prstGeom>
        </p:spPr>
        <p:txBody>
          <a:bodyPr wrap="square">
            <a:spAutoFit/>
          </a:bodyPr>
          <a:lstStyle/>
          <a:p>
            <a:r>
              <a:rPr lang="sv-SE" sz="1100" dirty="0" err="1"/>
              <a:t>Better</a:t>
            </a:r>
            <a:r>
              <a:rPr lang="sv-SE" sz="1100" dirty="0"/>
              <a:t> version: </a:t>
            </a:r>
            <a:r>
              <a:rPr lang="fr-FR" sz="1100" dirty="0"/>
              <a:t>Suzanne Freeman, James R. Carpenter: </a:t>
            </a:r>
            <a:r>
              <a:rPr lang="en-US" sz="1100" dirty="0"/>
              <a:t>Bayesian one-step IPD network meta-analysis of time-to-event</a:t>
            </a:r>
          </a:p>
          <a:p>
            <a:r>
              <a:rPr lang="sv-SE" sz="1100" dirty="0"/>
              <a:t>data </a:t>
            </a:r>
            <a:r>
              <a:rPr lang="sv-SE" sz="1100" dirty="0" err="1"/>
              <a:t>using</a:t>
            </a:r>
            <a:r>
              <a:rPr lang="sv-SE" sz="1100" dirty="0"/>
              <a:t> </a:t>
            </a:r>
            <a:r>
              <a:rPr lang="sv-SE" sz="1100" dirty="0" err="1"/>
              <a:t>Royston</a:t>
            </a:r>
            <a:r>
              <a:rPr lang="sv-SE" sz="1100" dirty="0"/>
              <a:t>-Parmar </a:t>
            </a:r>
            <a:r>
              <a:rPr lang="sv-SE" sz="1100" dirty="0" err="1"/>
              <a:t>models</a:t>
            </a:r>
            <a:r>
              <a:rPr lang="sv-SE" sz="1100" dirty="0"/>
              <a:t> 2016 </a:t>
            </a:r>
          </a:p>
        </p:txBody>
      </p:sp>
    </p:spTree>
    <p:extLst>
      <p:ext uri="{BB962C8B-B14F-4D97-AF65-F5344CB8AC3E}">
        <p14:creationId xmlns:p14="http://schemas.microsoft.com/office/powerpoint/2010/main" val="151270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173B-AD30-4EEE-A44E-8AD6EE937443}"/>
              </a:ext>
            </a:extLst>
          </p:cNvPr>
          <p:cNvSpPr>
            <a:spLocks noGrp="1"/>
          </p:cNvSpPr>
          <p:nvPr>
            <p:ph type="title"/>
          </p:nvPr>
        </p:nvSpPr>
        <p:spPr>
          <a:xfrm>
            <a:off x="237601" y="144000"/>
            <a:ext cx="8280000" cy="504000"/>
          </a:xfrm>
        </p:spPr>
        <p:txBody>
          <a:bodyPr/>
          <a:lstStyle/>
          <a:p>
            <a:r>
              <a:rPr lang="sv-SE" dirty="0" err="1"/>
              <a:t>Results</a:t>
            </a:r>
            <a:r>
              <a:rPr lang="sv-SE" dirty="0"/>
              <a:t> for PD-L1 &gt;= 1% for 2nd </a:t>
            </a:r>
            <a:r>
              <a:rPr lang="sv-SE" dirty="0" err="1"/>
              <a:t>line</a:t>
            </a:r>
            <a:r>
              <a:rPr lang="sv-SE" dirty="0"/>
              <a:t> and later</a:t>
            </a:r>
          </a:p>
        </p:txBody>
      </p:sp>
      <p:sp>
        <p:nvSpPr>
          <p:cNvPr id="4" name="Slide Number Placeholder 3">
            <a:extLst>
              <a:ext uri="{FF2B5EF4-FFF2-40B4-BE49-F238E27FC236}">
                <a16:creationId xmlns:a16="http://schemas.microsoft.com/office/drawing/2014/main" id="{7A6AA5A5-9555-46B9-835F-20A5D3A7B954}"/>
              </a:ext>
            </a:extLst>
          </p:cNvPr>
          <p:cNvSpPr>
            <a:spLocks noGrp="1"/>
          </p:cNvSpPr>
          <p:nvPr>
            <p:ph type="sldNum" sz="quarter" idx="4"/>
          </p:nvPr>
        </p:nvSpPr>
        <p:spPr/>
        <p:txBody>
          <a:bodyPr/>
          <a:lstStyle/>
          <a:p>
            <a:fld id="{3C4F54F3-C349-4609-AFEE-01462D5C7942}" type="slidenum">
              <a:rPr lang="en-GB" smtClean="0"/>
              <a:pPr/>
              <a:t>17</a:t>
            </a:fld>
            <a:endParaRPr lang="en-GB" dirty="0"/>
          </a:p>
        </p:txBody>
      </p:sp>
      <p:sp>
        <p:nvSpPr>
          <p:cNvPr id="10" name="TextBox 9">
            <a:extLst>
              <a:ext uri="{FF2B5EF4-FFF2-40B4-BE49-F238E27FC236}">
                <a16:creationId xmlns:a16="http://schemas.microsoft.com/office/drawing/2014/main" id="{8C4D1D52-5C78-4D81-A522-5F67D15DE93B}"/>
              </a:ext>
            </a:extLst>
          </p:cNvPr>
          <p:cNvSpPr txBox="1"/>
          <p:nvPr/>
        </p:nvSpPr>
        <p:spPr>
          <a:xfrm>
            <a:off x="516375" y="3968375"/>
            <a:ext cx="8368996" cy="1077218"/>
          </a:xfrm>
          <a:prstGeom prst="rect">
            <a:avLst/>
          </a:prstGeom>
          <a:noFill/>
        </p:spPr>
        <p:txBody>
          <a:bodyPr wrap="square" rtlCol="0">
            <a:spAutoFit/>
          </a:bodyPr>
          <a:lstStyle/>
          <a:p>
            <a:pPr marL="285750" indent="-285750">
              <a:buFont typeface="Arial" panose="020B0604020202020204" pitchFamily="34" charset="0"/>
              <a:buChar char="•"/>
            </a:pPr>
            <a:r>
              <a:rPr lang="sv-SE" sz="1600" dirty="0" err="1"/>
              <a:t>Conclusion</a:t>
            </a:r>
            <a:r>
              <a:rPr lang="sv-SE" sz="1600" dirty="0"/>
              <a:t>: </a:t>
            </a:r>
          </a:p>
          <a:p>
            <a:pPr marL="742950" lvl="1" indent="-285750">
              <a:buFont typeface="Arial" panose="020B0604020202020204" pitchFamily="34" charset="0"/>
              <a:buChar char="•"/>
            </a:pPr>
            <a:r>
              <a:rPr lang="sv-SE" sz="1600" dirty="0" err="1"/>
              <a:t>Crossing</a:t>
            </a:r>
            <a:r>
              <a:rPr lang="sv-SE" sz="1600" dirty="0"/>
              <a:t> </a:t>
            </a:r>
            <a:r>
              <a:rPr lang="sv-SE" sz="1600" dirty="0" err="1"/>
              <a:t>curves</a:t>
            </a:r>
            <a:endParaRPr lang="sv-SE" sz="1600" dirty="0"/>
          </a:p>
          <a:p>
            <a:pPr marL="742950" lvl="1" indent="-285750">
              <a:buFont typeface="Arial" panose="020B0604020202020204" pitchFamily="34" charset="0"/>
              <a:buChar char="•"/>
            </a:pPr>
            <a:r>
              <a:rPr lang="sv-SE" sz="1600" dirty="0"/>
              <a:t>In the long term, </a:t>
            </a:r>
            <a:r>
              <a:rPr lang="sv-SE" sz="1600" dirty="0" err="1"/>
              <a:t>rather</a:t>
            </a:r>
            <a:r>
              <a:rPr lang="sv-SE" sz="1600" dirty="0"/>
              <a:t> </a:t>
            </a:r>
            <a:r>
              <a:rPr lang="sv-SE" sz="1600" dirty="0" err="1"/>
              <a:t>than</a:t>
            </a:r>
            <a:r>
              <a:rPr lang="sv-SE" sz="1600" dirty="0"/>
              <a:t> </a:t>
            </a:r>
            <a:r>
              <a:rPr lang="sv-SE" sz="1600" dirty="0" err="1"/>
              <a:t>nivolumab</a:t>
            </a:r>
            <a:r>
              <a:rPr lang="sv-SE" sz="1600" dirty="0"/>
              <a:t>, </a:t>
            </a:r>
            <a:r>
              <a:rPr lang="sv-SE" sz="1600" dirty="0" err="1"/>
              <a:t>pembrolizumab</a:t>
            </a:r>
            <a:r>
              <a:rPr lang="sv-SE" sz="1600" dirty="0"/>
              <a:t> </a:t>
            </a:r>
            <a:r>
              <a:rPr lang="sv-SE" sz="1600" dirty="0" err="1"/>
              <a:t>may</a:t>
            </a:r>
            <a:r>
              <a:rPr lang="sv-SE" sz="1600" dirty="0"/>
              <a:t> be </a:t>
            </a:r>
            <a:r>
              <a:rPr lang="sv-SE" sz="1600" dirty="0" err="1"/>
              <a:t>preferred</a:t>
            </a:r>
            <a:endParaRPr lang="sv-SE" sz="1600" dirty="0"/>
          </a:p>
          <a:p>
            <a:pPr marL="285750" indent="-285750">
              <a:buFont typeface="Arial" panose="020B0604020202020204" pitchFamily="34" charset="0"/>
              <a:buChar char="•"/>
            </a:pPr>
            <a:endParaRPr lang="sv-SE" sz="1600" dirty="0"/>
          </a:p>
        </p:txBody>
      </p:sp>
      <p:pic>
        <p:nvPicPr>
          <p:cNvPr id="6" name="Picture 5">
            <a:extLst>
              <a:ext uri="{FF2B5EF4-FFF2-40B4-BE49-F238E27FC236}">
                <a16:creationId xmlns:a16="http://schemas.microsoft.com/office/drawing/2014/main" id="{C6E801DD-BAC7-483B-A2D8-F827B9041C5B}"/>
              </a:ext>
            </a:extLst>
          </p:cNvPr>
          <p:cNvPicPr>
            <a:picLocks noChangeAspect="1"/>
          </p:cNvPicPr>
          <p:nvPr/>
        </p:nvPicPr>
        <p:blipFill>
          <a:blip r:embed="rId2"/>
          <a:stretch>
            <a:fillRect/>
          </a:stretch>
        </p:blipFill>
        <p:spPr>
          <a:xfrm>
            <a:off x="989908" y="759626"/>
            <a:ext cx="4605989" cy="2764816"/>
          </a:xfrm>
          <a:prstGeom prst="rect">
            <a:avLst/>
          </a:prstGeom>
        </p:spPr>
      </p:pic>
    </p:spTree>
    <p:extLst>
      <p:ext uri="{BB962C8B-B14F-4D97-AF65-F5344CB8AC3E}">
        <p14:creationId xmlns:p14="http://schemas.microsoft.com/office/powerpoint/2010/main" val="325893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2907-B063-4692-8292-09D1C4C52961}"/>
              </a:ext>
            </a:extLst>
          </p:cNvPr>
          <p:cNvSpPr>
            <a:spLocks noGrp="1"/>
          </p:cNvSpPr>
          <p:nvPr>
            <p:ph type="title"/>
          </p:nvPr>
        </p:nvSpPr>
        <p:spPr/>
        <p:txBody>
          <a:bodyPr/>
          <a:lstStyle/>
          <a:p>
            <a:r>
              <a:rPr lang="sv-SE" dirty="0" err="1"/>
              <a:t>Take</a:t>
            </a:r>
            <a:r>
              <a:rPr lang="sv-SE" dirty="0"/>
              <a:t> </a:t>
            </a:r>
            <a:r>
              <a:rPr lang="sv-SE" dirty="0" err="1"/>
              <a:t>home</a:t>
            </a:r>
            <a:r>
              <a:rPr lang="sv-SE" dirty="0"/>
              <a:t> </a:t>
            </a:r>
            <a:r>
              <a:rPr lang="sv-SE" dirty="0" err="1"/>
              <a:t>message</a:t>
            </a:r>
            <a:endParaRPr lang="sv-SE" dirty="0"/>
          </a:p>
        </p:txBody>
      </p:sp>
      <p:sp>
        <p:nvSpPr>
          <p:cNvPr id="3" name="Slide Number Placeholder 2">
            <a:extLst>
              <a:ext uri="{FF2B5EF4-FFF2-40B4-BE49-F238E27FC236}">
                <a16:creationId xmlns:a16="http://schemas.microsoft.com/office/drawing/2014/main" id="{8634D926-0F6F-468E-A1AF-0C0E9A55AE4C}"/>
              </a:ext>
            </a:extLst>
          </p:cNvPr>
          <p:cNvSpPr>
            <a:spLocks noGrp="1"/>
          </p:cNvSpPr>
          <p:nvPr>
            <p:ph type="sldNum" sz="quarter" idx="4"/>
          </p:nvPr>
        </p:nvSpPr>
        <p:spPr/>
        <p:txBody>
          <a:bodyPr/>
          <a:lstStyle/>
          <a:p>
            <a:fld id="{3C4F54F3-C349-4609-AFEE-01462D5C7942}" type="slidenum">
              <a:rPr lang="en-GB" smtClean="0"/>
              <a:pPr/>
              <a:t>18</a:t>
            </a:fld>
            <a:endParaRPr lang="en-GB" dirty="0"/>
          </a:p>
        </p:txBody>
      </p:sp>
      <p:sp>
        <p:nvSpPr>
          <p:cNvPr id="4" name="Content Placeholder 3">
            <a:extLst>
              <a:ext uri="{FF2B5EF4-FFF2-40B4-BE49-F238E27FC236}">
                <a16:creationId xmlns:a16="http://schemas.microsoft.com/office/drawing/2014/main" id="{295C1CC1-F5A5-45AB-9CF7-F9D5634082B7}"/>
              </a:ext>
            </a:extLst>
          </p:cNvPr>
          <p:cNvSpPr>
            <a:spLocks noGrp="1"/>
          </p:cNvSpPr>
          <p:nvPr>
            <p:ph idx="16"/>
          </p:nvPr>
        </p:nvSpPr>
        <p:spPr>
          <a:xfrm>
            <a:off x="171098" y="953262"/>
            <a:ext cx="8249002" cy="1618488"/>
          </a:xfrm>
        </p:spPr>
        <p:txBody>
          <a:bodyPr/>
          <a:lstStyle/>
          <a:p>
            <a:r>
              <a:rPr lang="sv-SE" sz="1600" dirty="0" err="1"/>
              <a:t>Comparing</a:t>
            </a:r>
            <a:r>
              <a:rPr lang="sv-SE" sz="1600" dirty="0"/>
              <a:t> </a:t>
            </a:r>
            <a:r>
              <a:rPr lang="sv-SE" sz="1600" dirty="0" err="1"/>
              <a:t>efficacy</a:t>
            </a:r>
            <a:r>
              <a:rPr lang="sv-SE" sz="1600" dirty="0"/>
              <a:t> </a:t>
            </a:r>
            <a:r>
              <a:rPr lang="sv-SE" sz="1600" dirty="0" err="1"/>
              <a:t>across</a:t>
            </a:r>
            <a:r>
              <a:rPr lang="sv-SE" sz="1600" dirty="0"/>
              <a:t> PD-L1 </a:t>
            </a:r>
            <a:r>
              <a:rPr lang="sv-SE" sz="1600" dirty="0" err="1"/>
              <a:t>levels</a:t>
            </a:r>
            <a:r>
              <a:rPr lang="sv-SE" sz="1600" dirty="0"/>
              <a:t> is </a:t>
            </a:r>
            <a:r>
              <a:rPr lang="sv-SE" sz="1600" dirty="0" err="1"/>
              <a:t>important</a:t>
            </a:r>
            <a:r>
              <a:rPr lang="sv-SE" sz="1600" dirty="0"/>
              <a:t>, </a:t>
            </a:r>
            <a:r>
              <a:rPr lang="sv-SE" sz="1600" dirty="0" err="1"/>
              <a:t>but</a:t>
            </a:r>
            <a:r>
              <a:rPr lang="sv-SE" sz="1600" dirty="0"/>
              <a:t> </a:t>
            </a:r>
            <a:r>
              <a:rPr lang="sv-SE" sz="1600" dirty="0" err="1"/>
              <a:t>use</a:t>
            </a:r>
            <a:r>
              <a:rPr lang="sv-SE" sz="1600" dirty="0"/>
              <a:t> </a:t>
            </a:r>
            <a:r>
              <a:rPr lang="sv-SE" sz="1600" dirty="0" err="1"/>
              <a:t>of</a:t>
            </a:r>
            <a:r>
              <a:rPr lang="sv-SE" sz="1600" dirty="0"/>
              <a:t> HR is </a:t>
            </a:r>
            <a:r>
              <a:rPr lang="sv-SE" sz="1600" dirty="0" err="1"/>
              <a:t>questionable</a:t>
            </a:r>
            <a:endParaRPr lang="sv-SE" sz="1600" dirty="0"/>
          </a:p>
          <a:p>
            <a:endParaRPr lang="sv-SE" sz="1600" dirty="0"/>
          </a:p>
          <a:p>
            <a:r>
              <a:rPr lang="sv-SE" sz="1600" dirty="0" err="1"/>
              <a:t>Spline</a:t>
            </a:r>
            <a:r>
              <a:rPr lang="sv-SE" sz="1600" dirty="0"/>
              <a:t> </a:t>
            </a:r>
            <a:r>
              <a:rPr lang="sv-SE" sz="1600" dirty="0" err="1"/>
              <a:t>approaches</a:t>
            </a:r>
            <a:r>
              <a:rPr lang="sv-SE" sz="1600" dirty="0"/>
              <a:t>, </a:t>
            </a:r>
            <a:r>
              <a:rPr lang="sv-SE" sz="1600" dirty="0" err="1"/>
              <a:t>among</a:t>
            </a:r>
            <a:r>
              <a:rPr lang="sv-SE" sz="1600" dirty="0"/>
              <a:t> </a:t>
            </a:r>
            <a:r>
              <a:rPr lang="sv-SE" sz="1600" dirty="0" err="1"/>
              <a:t>others</a:t>
            </a:r>
            <a:r>
              <a:rPr lang="sv-SE" sz="1600" dirty="0"/>
              <a:t>, </a:t>
            </a:r>
            <a:r>
              <a:rPr lang="sv-SE" sz="1600" dirty="0" err="1"/>
              <a:t>can</a:t>
            </a:r>
            <a:r>
              <a:rPr lang="sv-SE" sz="1600" dirty="0"/>
              <a:t> be </a:t>
            </a:r>
            <a:r>
              <a:rPr lang="sv-SE" sz="1600" dirty="0" err="1"/>
              <a:t>used</a:t>
            </a:r>
            <a:r>
              <a:rPr lang="sv-SE" sz="1600" dirty="0"/>
              <a:t> </a:t>
            </a:r>
            <a:r>
              <a:rPr lang="sv-SE" sz="1600" dirty="0" err="1"/>
              <a:t>when</a:t>
            </a:r>
            <a:r>
              <a:rPr lang="sv-SE" sz="1600" dirty="0"/>
              <a:t> Kaplan Meiers </a:t>
            </a:r>
            <a:r>
              <a:rPr lang="sv-SE" sz="1600" dirty="0" err="1"/>
              <a:t>are</a:t>
            </a:r>
            <a:r>
              <a:rPr lang="sv-SE" sz="1600" dirty="0"/>
              <a:t> </a:t>
            </a:r>
            <a:r>
              <a:rPr lang="sv-SE" sz="1600" dirty="0" err="1"/>
              <a:t>presented</a:t>
            </a:r>
            <a:r>
              <a:rPr lang="sv-SE" sz="1600" dirty="0"/>
              <a:t> for different PD-L1 </a:t>
            </a:r>
            <a:r>
              <a:rPr lang="sv-SE" sz="1600" dirty="0" err="1"/>
              <a:t>levels</a:t>
            </a:r>
            <a:endParaRPr lang="sv-SE" sz="1600" dirty="0"/>
          </a:p>
          <a:p>
            <a:endParaRPr lang="sv-SE" sz="1600" dirty="0"/>
          </a:p>
          <a:p>
            <a:r>
              <a:rPr lang="sv-SE" sz="1600" dirty="0"/>
              <a:t>Data </a:t>
            </a:r>
            <a:r>
              <a:rPr lang="sv-SE" sz="1600" dirty="0" err="1"/>
              <a:t>may</a:t>
            </a:r>
            <a:r>
              <a:rPr lang="sv-SE" sz="1600" dirty="0"/>
              <a:t> not be </a:t>
            </a:r>
            <a:r>
              <a:rPr lang="sv-SE" sz="1600" dirty="0" err="1"/>
              <a:t>available</a:t>
            </a:r>
            <a:r>
              <a:rPr lang="sv-SE" sz="1600" dirty="0"/>
              <a:t> at a </a:t>
            </a:r>
            <a:r>
              <a:rPr lang="sv-SE" sz="1600" dirty="0" err="1"/>
              <a:t>sufficient</a:t>
            </a:r>
            <a:r>
              <a:rPr lang="sv-SE" sz="1600" dirty="0"/>
              <a:t> </a:t>
            </a:r>
            <a:r>
              <a:rPr lang="sv-SE" sz="1600" dirty="0" err="1"/>
              <a:t>granularity</a:t>
            </a:r>
            <a:r>
              <a:rPr lang="sv-SE" sz="1600" dirty="0"/>
              <a:t> to </a:t>
            </a:r>
            <a:r>
              <a:rPr lang="sv-SE" sz="1600" dirty="0" err="1"/>
              <a:t>model</a:t>
            </a:r>
            <a:r>
              <a:rPr lang="sv-SE" sz="1600" dirty="0"/>
              <a:t> </a:t>
            </a:r>
            <a:r>
              <a:rPr lang="sv-SE" sz="1600" dirty="0" err="1"/>
              <a:t>impact</a:t>
            </a:r>
            <a:r>
              <a:rPr lang="sv-SE" sz="1600" dirty="0"/>
              <a:t> </a:t>
            </a:r>
            <a:r>
              <a:rPr lang="sv-SE" sz="1600" dirty="0" err="1"/>
              <a:t>of</a:t>
            </a:r>
            <a:r>
              <a:rPr lang="sv-SE" sz="1600" dirty="0"/>
              <a:t> the </a:t>
            </a:r>
            <a:r>
              <a:rPr lang="sv-SE" sz="1600" dirty="0" err="1"/>
              <a:t>characteristic</a:t>
            </a:r>
            <a:endParaRPr lang="sv-SE" sz="1600" dirty="0"/>
          </a:p>
          <a:p>
            <a:endParaRPr lang="sv-SE" sz="1600" dirty="0"/>
          </a:p>
          <a:p>
            <a:r>
              <a:rPr lang="sv-SE" sz="1600" dirty="0" err="1"/>
              <a:t>Sample</a:t>
            </a:r>
            <a:r>
              <a:rPr lang="sv-SE" sz="1600" dirty="0"/>
              <a:t> </a:t>
            </a:r>
            <a:r>
              <a:rPr lang="sv-SE" sz="1600" dirty="0" err="1"/>
              <a:t>sizes</a:t>
            </a:r>
            <a:r>
              <a:rPr lang="sv-SE" sz="1600" dirty="0"/>
              <a:t> </a:t>
            </a:r>
            <a:r>
              <a:rPr lang="sv-SE" sz="1600" dirty="0" err="1"/>
              <a:t>are</a:t>
            </a:r>
            <a:r>
              <a:rPr lang="sv-SE" sz="1600" dirty="0"/>
              <a:t> </a:t>
            </a:r>
            <a:r>
              <a:rPr lang="sv-SE" sz="1600" dirty="0" err="1"/>
              <a:t>decreased</a:t>
            </a:r>
            <a:r>
              <a:rPr lang="sv-SE" sz="1600" dirty="0"/>
              <a:t> </a:t>
            </a:r>
            <a:r>
              <a:rPr lang="sv-SE" sz="1600" dirty="0" err="1"/>
              <a:t>when</a:t>
            </a:r>
            <a:r>
              <a:rPr lang="sv-SE" sz="1600" dirty="0"/>
              <a:t> </a:t>
            </a:r>
            <a:r>
              <a:rPr lang="sv-SE" sz="1600" dirty="0" err="1"/>
              <a:t>evaluating</a:t>
            </a:r>
            <a:r>
              <a:rPr lang="sv-SE" sz="1600" dirty="0"/>
              <a:t> </a:t>
            </a:r>
            <a:r>
              <a:rPr lang="sv-SE" sz="1600" dirty="0" err="1"/>
              <a:t>subgroups</a:t>
            </a:r>
            <a:endParaRPr lang="sv-SE" sz="1600" dirty="0"/>
          </a:p>
        </p:txBody>
      </p:sp>
    </p:spTree>
    <p:extLst>
      <p:ext uri="{BB962C8B-B14F-4D97-AF65-F5344CB8AC3E}">
        <p14:creationId xmlns:p14="http://schemas.microsoft.com/office/powerpoint/2010/main" val="301129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BC85-598D-4A37-9B17-85545509D511}"/>
              </a:ext>
            </a:extLst>
          </p:cNvPr>
          <p:cNvSpPr>
            <a:spLocks noGrp="1"/>
          </p:cNvSpPr>
          <p:nvPr>
            <p:ph type="title"/>
          </p:nvPr>
        </p:nvSpPr>
        <p:spPr/>
        <p:txBody>
          <a:bodyPr/>
          <a:lstStyle/>
          <a:p>
            <a:r>
              <a:rPr lang="sv-SE" dirty="0"/>
              <a:t>Personal opinion</a:t>
            </a:r>
          </a:p>
        </p:txBody>
      </p:sp>
      <p:sp>
        <p:nvSpPr>
          <p:cNvPr id="3" name="Slide Number Placeholder 2">
            <a:extLst>
              <a:ext uri="{FF2B5EF4-FFF2-40B4-BE49-F238E27FC236}">
                <a16:creationId xmlns:a16="http://schemas.microsoft.com/office/drawing/2014/main" id="{026E874E-5BEE-4A8A-8384-4C69CAE6CCCF}"/>
              </a:ext>
            </a:extLst>
          </p:cNvPr>
          <p:cNvSpPr>
            <a:spLocks noGrp="1"/>
          </p:cNvSpPr>
          <p:nvPr>
            <p:ph type="sldNum" sz="quarter" idx="4"/>
          </p:nvPr>
        </p:nvSpPr>
        <p:spPr/>
        <p:txBody>
          <a:bodyPr/>
          <a:lstStyle/>
          <a:p>
            <a:fld id="{3C4F54F3-C349-4609-AFEE-01462D5C7942}" type="slidenum">
              <a:rPr lang="en-GB" smtClean="0"/>
              <a:pPr/>
              <a:t>19</a:t>
            </a:fld>
            <a:endParaRPr lang="en-GB" dirty="0"/>
          </a:p>
        </p:txBody>
      </p:sp>
      <p:sp>
        <p:nvSpPr>
          <p:cNvPr id="4" name="Content Placeholder 3">
            <a:extLst>
              <a:ext uri="{FF2B5EF4-FFF2-40B4-BE49-F238E27FC236}">
                <a16:creationId xmlns:a16="http://schemas.microsoft.com/office/drawing/2014/main" id="{A01AA984-ACC9-40ED-8AD9-D25248D880B5}"/>
              </a:ext>
            </a:extLst>
          </p:cNvPr>
          <p:cNvSpPr>
            <a:spLocks noGrp="1"/>
          </p:cNvSpPr>
          <p:nvPr>
            <p:ph idx="16"/>
          </p:nvPr>
        </p:nvSpPr>
        <p:spPr>
          <a:xfrm>
            <a:off x="237062" y="762000"/>
            <a:ext cx="7056000" cy="1618488"/>
          </a:xfrm>
        </p:spPr>
        <p:txBody>
          <a:bodyPr/>
          <a:lstStyle/>
          <a:p>
            <a:r>
              <a:rPr lang="sv-SE" sz="1600" dirty="0"/>
              <a:t>In areas </a:t>
            </a:r>
            <a:r>
              <a:rPr lang="sv-SE" sz="1600" dirty="0" err="1"/>
              <a:t>where</a:t>
            </a:r>
            <a:r>
              <a:rPr lang="sv-SE" sz="1600" dirty="0"/>
              <a:t> </a:t>
            </a:r>
            <a:r>
              <a:rPr lang="sv-SE" sz="1600" dirty="0" err="1"/>
              <a:t>biomarkers</a:t>
            </a:r>
            <a:r>
              <a:rPr lang="sv-SE" sz="1600" dirty="0"/>
              <a:t> </a:t>
            </a:r>
            <a:r>
              <a:rPr lang="sv-SE" sz="1600" dirty="0" err="1"/>
              <a:t>are</a:t>
            </a:r>
            <a:r>
              <a:rPr lang="sv-SE" sz="1600" dirty="0"/>
              <a:t> </a:t>
            </a:r>
            <a:r>
              <a:rPr lang="sv-SE" sz="1600" dirty="0" err="1"/>
              <a:t>influencing</a:t>
            </a:r>
            <a:r>
              <a:rPr lang="sv-SE" sz="1600" dirty="0"/>
              <a:t> end </a:t>
            </a:r>
            <a:r>
              <a:rPr lang="sv-SE" sz="1600" dirty="0" err="1"/>
              <a:t>results</a:t>
            </a:r>
            <a:r>
              <a:rPr lang="sv-SE" sz="1600" dirty="0"/>
              <a:t>, </a:t>
            </a:r>
            <a:r>
              <a:rPr lang="sv-SE" sz="1600" dirty="0" err="1"/>
              <a:t>we</a:t>
            </a:r>
            <a:r>
              <a:rPr lang="sv-SE" sz="1600" dirty="0"/>
              <a:t> </a:t>
            </a:r>
            <a:r>
              <a:rPr lang="sv-SE" sz="1600" dirty="0" err="1"/>
              <a:t>need</a:t>
            </a:r>
            <a:r>
              <a:rPr lang="sv-SE" sz="1600" dirty="0"/>
              <a:t> to </a:t>
            </a:r>
            <a:r>
              <a:rPr lang="sv-SE" sz="1600" dirty="0" err="1"/>
              <a:t>have</a:t>
            </a:r>
            <a:r>
              <a:rPr lang="sv-SE" sz="1600" dirty="0"/>
              <a:t> </a:t>
            </a:r>
            <a:r>
              <a:rPr lang="sv-SE" sz="1600" dirty="0" err="1"/>
              <a:t>consistent</a:t>
            </a:r>
            <a:r>
              <a:rPr lang="sv-SE" sz="1600" dirty="0"/>
              <a:t> definitions </a:t>
            </a:r>
            <a:r>
              <a:rPr lang="sv-SE" sz="1600" dirty="0" err="1"/>
              <a:t>of</a:t>
            </a:r>
            <a:r>
              <a:rPr lang="sv-SE" sz="1600" dirty="0"/>
              <a:t> </a:t>
            </a:r>
            <a:r>
              <a:rPr lang="sv-SE" sz="1600" dirty="0" err="1"/>
              <a:t>biomarkers</a:t>
            </a:r>
            <a:r>
              <a:rPr lang="sv-SE" sz="1600" dirty="0"/>
              <a:t> and present Kaplan Meiers for all relevant </a:t>
            </a:r>
            <a:r>
              <a:rPr lang="sv-SE" sz="1600" dirty="0" err="1"/>
              <a:t>categories</a:t>
            </a:r>
            <a:r>
              <a:rPr lang="sv-SE" sz="1600" dirty="0"/>
              <a:t> in a </a:t>
            </a:r>
            <a:r>
              <a:rPr lang="sv-SE" sz="1600" dirty="0" err="1"/>
              <a:t>consistent</a:t>
            </a:r>
            <a:r>
              <a:rPr lang="sv-SE" sz="1600" dirty="0"/>
              <a:t> </a:t>
            </a:r>
            <a:r>
              <a:rPr lang="sv-SE" sz="1600" dirty="0" err="1"/>
              <a:t>way</a:t>
            </a:r>
            <a:r>
              <a:rPr lang="sv-SE" sz="1600" dirty="0"/>
              <a:t> </a:t>
            </a:r>
            <a:r>
              <a:rPr lang="sv-SE" sz="1600" dirty="0" err="1"/>
              <a:t>across</a:t>
            </a:r>
            <a:r>
              <a:rPr lang="sv-SE" sz="1600" dirty="0"/>
              <a:t> </a:t>
            </a:r>
            <a:r>
              <a:rPr lang="sv-SE" sz="1600" dirty="0" err="1"/>
              <a:t>trials</a:t>
            </a:r>
            <a:r>
              <a:rPr lang="sv-SE" sz="1600" dirty="0"/>
              <a:t>. </a:t>
            </a:r>
          </a:p>
          <a:p>
            <a:endParaRPr lang="sv-SE" sz="1600" dirty="0"/>
          </a:p>
          <a:p>
            <a:endParaRPr lang="sv-SE" sz="1600" dirty="0"/>
          </a:p>
          <a:p>
            <a:r>
              <a:rPr lang="sv-SE" sz="1600" dirty="0" err="1"/>
              <a:t>Spline</a:t>
            </a:r>
            <a:r>
              <a:rPr lang="sv-SE" sz="1600" dirty="0"/>
              <a:t> </a:t>
            </a:r>
            <a:r>
              <a:rPr lang="sv-SE" sz="1600" dirty="0" err="1"/>
              <a:t>approaches</a:t>
            </a:r>
            <a:r>
              <a:rPr lang="sv-SE" sz="1600" dirty="0"/>
              <a:t> </a:t>
            </a:r>
            <a:r>
              <a:rPr lang="sv-SE" sz="1600" dirty="0" err="1"/>
              <a:t>may</a:t>
            </a:r>
            <a:r>
              <a:rPr lang="sv-SE" sz="1600" dirty="0"/>
              <a:t> be valid per </a:t>
            </a:r>
            <a:r>
              <a:rPr lang="sv-SE" sz="1600" dirty="0" err="1"/>
              <a:t>category</a:t>
            </a:r>
            <a:r>
              <a:rPr lang="sv-SE" sz="1600" dirty="0"/>
              <a:t>, </a:t>
            </a:r>
            <a:r>
              <a:rPr lang="sv-SE" sz="1600" dirty="0" err="1"/>
              <a:t>even</a:t>
            </a:r>
            <a:r>
              <a:rPr lang="sv-SE" sz="1600" dirty="0"/>
              <a:t> </a:t>
            </a:r>
            <a:r>
              <a:rPr lang="sv-SE" sz="1600" dirty="0" err="1"/>
              <a:t>while</a:t>
            </a:r>
            <a:r>
              <a:rPr lang="sv-SE" sz="1600" dirty="0"/>
              <a:t> the choice </a:t>
            </a:r>
            <a:r>
              <a:rPr lang="sv-SE" sz="1600" dirty="0" err="1"/>
              <a:t>of</a:t>
            </a:r>
            <a:r>
              <a:rPr lang="sv-SE" sz="1600" dirty="0"/>
              <a:t> </a:t>
            </a:r>
            <a:r>
              <a:rPr lang="sv-SE" sz="1600" dirty="0" err="1"/>
              <a:t>number</a:t>
            </a:r>
            <a:r>
              <a:rPr lang="sv-SE" sz="1600" dirty="0"/>
              <a:t> and </a:t>
            </a:r>
            <a:r>
              <a:rPr lang="sv-SE" sz="1600" dirty="0" err="1"/>
              <a:t>place</a:t>
            </a:r>
            <a:r>
              <a:rPr lang="sv-SE" sz="1600" dirty="0"/>
              <a:t> </a:t>
            </a:r>
            <a:r>
              <a:rPr lang="sv-SE" sz="1600" dirty="0" err="1"/>
              <a:t>of</a:t>
            </a:r>
            <a:r>
              <a:rPr lang="sv-SE" sz="1600" dirty="0"/>
              <a:t> knots is </a:t>
            </a:r>
            <a:r>
              <a:rPr lang="sv-SE" sz="1600" dirty="0" err="1"/>
              <a:t>subjective</a:t>
            </a:r>
            <a:r>
              <a:rPr lang="sv-SE" sz="1600" dirty="0"/>
              <a:t> (</a:t>
            </a:r>
            <a:r>
              <a:rPr lang="sv-SE" sz="1600" dirty="0" err="1"/>
              <a:t>may</a:t>
            </a:r>
            <a:r>
              <a:rPr lang="sv-SE" sz="1600" dirty="0"/>
              <a:t> </a:t>
            </a:r>
            <a:r>
              <a:rPr lang="sv-SE" sz="1600" dirty="0" err="1"/>
              <a:t>require</a:t>
            </a:r>
            <a:r>
              <a:rPr lang="sv-SE" sz="1600" dirty="0"/>
              <a:t> </a:t>
            </a:r>
            <a:r>
              <a:rPr lang="sv-SE" sz="1600" dirty="0" err="1"/>
              <a:t>clinical</a:t>
            </a:r>
            <a:r>
              <a:rPr lang="sv-SE" sz="1600" dirty="0"/>
              <a:t> </a:t>
            </a:r>
            <a:r>
              <a:rPr lang="sv-SE" sz="1600" dirty="0" err="1"/>
              <a:t>validation</a:t>
            </a:r>
            <a:r>
              <a:rPr lang="sv-SE" sz="1600" dirty="0"/>
              <a:t>)</a:t>
            </a:r>
          </a:p>
          <a:p>
            <a:endParaRPr lang="sv-SE" sz="1600" dirty="0"/>
          </a:p>
          <a:p>
            <a:endParaRPr lang="sv-SE" sz="1600" dirty="0"/>
          </a:p>
          <a:p>
            <a:endParaRPr lang="sv-SE" sz="1600" dirty="0"/>
          </a:p>
          <a:p>
            <a:r>
              <a:rPr lang="sv-SE" sz="1600" dirty="0" err="1"/>
              <a:t>However</a:t>
            </a:r>
            <a:r>
              <a:rPr lang="sv-SE" sz="1600" dirty="0"/>
              <a:t>, insufficient information </a:t>
            </a:r>
            <a:r>
              <a:rPr lang="sv-SE" sz="1600" dirty="0" err="1"/>
              <a:t>may</a:t>
            </a:r>
            <a:r>
              <a:rPr lang="sv-SE" sz="1600" dirty="0"/>
              <a:t> be present to pool data </a:t>
            </a:r>
            <a:r>
              <a:rPr lang="sv-SE" sz="1600" dirty="0" err="1"/>
              <a:t>across</a:t>
            </a:r>
            <a:r>
              <a:rPr lang="sv-SE" sz="1600" dirty="0"/>
              <a:t> </a:t>
            </a:r>
            <a:r>
              <a:rPr lang="sv-SE" sz="1600" dirty="0" err="1"/>
              <a:t>trials</a:t>
            </a:r>
            <a:r>
              <a:rPr lang="sv-SE" sz="1600" dirty="0"/>
              <a:t> at all</a:t>
            </a:r>
          </a:p>
        </p:txBody>
      </p:sp>
    </p:spTree>
    <p:extLst>
      <p:ext uri="{BB962C8B-B14F-4D97-AF65-F5344CB8AC3E}">
        <p14:creationId xmlns:p14="http://schemas.microsoft.com/office/powerpoint/2010/main" val="45687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Disclaimer</a:t>
            </a:r>
          </a:p>
        </p:txBody>
      </p:sp>
      <p:sp>
        <p:nvSpPr>
          <p:cNvPr id="3" name="Slide Number Placeholder 2"/>
          <p:cNvSpPr>
            <a:spLocks noGrp="1"/>
          </p:cNvSpPr>
          <p:nvPr>
            <p:ph type="sldNum" sz="quarter" idx="4"/>
          </p:nvPr>
        </p:nvSpPr>
        <p:spPr/>
        <p:txBody>
          <a:bodyPr/>
          <a:lstStyle/>
          <a:p>
            <a:fld id="{3C4F54F3-C349-4609-AFEE-01462D5C7942}" type="slidenum">
              <a:rPr lang="en-GB" smtClean="0"/>
              <a:pPr/>
              <a:t>2</a:t>
            </a:fld>
            <a:endParaRPr lang="en-GB" dirty="0"/>
          </a:p>
        </p:txBody>
      </p:sp>
      <p:sp>
        <p:nvSpPr>
          <p:cNvPr id="4" name="Content Placeholder 3"/>
          <p:cNvSpPr>
            <a:spLocks noGrp="1"/>
          </p:cNvSpPr>
          <p:nvPr>
            <p:ph idx="16"/>
          </p:nvPr>
        </p:nvSpPr>
        <p:spPr>
          <a:prstGeom prst="rect">
            <a:avLst/>
          </a:prstGeom>
        </p:spPr>
        <p:txBody>
          <a:bodyPr/>
          <a:lstStyle/>
          <a:p>
            <a:pPr marL="0" indent="0">
              <a:buNone/>
            </a:pPr>
            <a:r>
              <a:rPr lang="en-GB" dirty="0"/>
              <a:t>The views and opinions expressed in the following </a:t>
            </a:r>
          </a:p>
          <a:p>
            <a:pPr marL="0" indent="0">
              <a:buNone/>
            </a:pPr>
            <a:r>
              <a:rPr lang="en-GB" dirty="0"/>
              <a:t>PowerPoint slides are those of the individual presenter </a:t>
            </a:r>
          </a:p>
          <a:p>
            <a:pPr marL="0" indent="0">
              <a:buNone/>
            </a:pPr>
            <a:r>
              <a:rPr lang="en-GB" dirty="0"/>
              <a:t>and should not be attributed to AstraZeneca. </a:t>
            </a:r>
          </a:p>
          <a:p>
            <a:pPr marL="0" indent="0">
              <a:buNone/>
            </a:pPr>
            <a:endParaRPr lang="en-GB" dirty="0"/>
          </a:p>
          <a:p>
            <a:endParaRPr lang="en-GB" dirty="0"/>
          </a:p>
        </p:txBody>
      </p:sp>
      <p:pic>
        <p:nvPicPr>
          <p:cNvPr id="5" name="Picture 4">
            <a:extLst>
              <a:ext uri="{FF2B5EF4-FFF2-40B4-BE49-F238E27FC236}">
                <a16:creationId xmlns:a16="http://schemas.microsoft.com/office/drawing/2014/main" id="{73B88562-C5B1-4288-8C31-CD0A1065D1D7}"/>
              </a:ext>
            </a:extLst>
          </p:cNvPr>
          <p:cNvPicPr>
            <a:picLocks noChangeAspect="1"/>
          </p:cNvPicPr>
          <p:nvPr/>
        </p:nvPicPr>
        <p:blipFill>
          <a:blip r:embed="rId3"/>
          <a:stretch>
            <a:fillRect/>
          </a:stretch>
        </p:blipFill>
        <p:spPr>
          <a:xfrm>
            <a:off x="6934200" y="0"/>
            <a:ext cx="2209800" cy="2945995"/>
          </a:xfrm>
          <a:prstGeom prst="rect">
            <a:avLst/>
          </a:prstGeom>
        </p:spPr>
      </p:pic>
    </p:spTree>
    <p:extLst>
      <p:ext uri="{BB962C8B-B14F-4D97-AF65-F5344CB8AC3E}">
        <p14:creationId xmlns:p14="http://schemas.microsoft.com/office/powerpoint/2010/main" val="1035076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5DB46-3229-4DBF-A02C-D623049EDDCB}"/>
              </a:ext>
            </a:extLst>
          </p:cNvPr>
          <p:cNvSpPr>
            <a:spLocks noGrp="1"/>
          </p:cNvSpPr>
          <p:nvPr>
            <p:ph type="title"/>
          </p:nvPr>
        </p:nvSpPr>
        <p:spPr/>
        <p:txBody>
          <a:bodyPr/>
          <a:lstStyle/>
          <a:p>
            <a:r>
              <a:rPr lang="sv-SE" dirty="0" err="1"/>
              <a:t>Background</a:t>
            </a:r>
            <a:r>
              <a:rPr lang="sv-SE" dirty="0"/>
              <a:t> </a:t>
            </a:r>
            <a:r>
              <a:rPr lang="sv-SE" dirty="0" err="1"/>
              <a:t>slides</a:t>
            </a:r>
            <a:endParaRPr lang="sv-SE" dirty="0"/>
          </a:p>
        </p:txBody>
      </p:sp>
      <p:sp>
        <p:nvSpPr>
          <p:cNvPr id="3" name="Slide Number Placeholder 2">
            <a:extLst>
              <a:ext uri="{FF2B5EF4-FFF2-40B4-BE49-F238E27FC236}">
                <a16:creationId xmlns:a16="http://schemas.microsoft.com/office/drawing/2014/main" id="{BA222550-A268-4111-861F-7BAE2AC573A2}"/>
              </a:ext>
            </a:extLst>
          </p:cNvPr>
          <p:cNvSpPr>
            <a:spLocks noGrp="1"/>
          </p:cNvSpPr>
          <p:nvPr>
            <p:ph type="sldNum" sz="quarter" idx="4294967295"/>
          </p:nvPr>
        </p:nvSpPr>
        <p:spPr>
          <a:xfrm>
            <a:off x="0" y="4846638"/>
            <a:ext cx="395288" cy="161925"/>
          </a:xfrm>
        </p:spPr>
        <p:txBody>
          <a:bodyPr/>
          <a:lstStyle/>
          <a:p>
            <a:fld id="{3C4F54F3-C349-4609-AFEE-01462D5C7942}" type="slidenum">
              <a:rPr lang="en-GB" smtClean="0"/>
              <a:pPr/>
              <a:t>20</a:t>
            </a:fld>
            <a:endParaRPr lang="en-GB" dirty="0"/>
          </a:p>
        </p:txBody>
      </p:sp>
    </p:spTree>
    <p:extLst>
      <p:ext uri="{BB962C8B-B14F-4D97-AF65-F5344CB8AC3E}">
        <p14:creationId xmlns:p14="http://schemas.microsoft.com/office/powerpoint/2010/main" val="284017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78FE-1C73-41A7-8388-618654733F8F}"/>
              </a:ext>
            </a:extLst>
          </p:cNvPr>
          <p:cNvSpPr>
            <a:spLocks noGrp="1"/>
          </p:cNvSpPr>
          <p:nvPr>
            <p:ph type="title"/>
          </p:nvPr>
        </p:nvSpPr>
        <p:spPr/>
        <p:txBody>
          <a:bodyPr/>
          <a:lstStyle/>
          <a:p>
            <a:r>
              <a:rPr lang="sv-SE" dirty="0" err="1"/>
              <a:t>Accounting</a:t>
            </a:r>
            <a:r>
              <a:rPr lang="sv-SE" dirty="0"/>
              <a:t> for PD-L1 </a:t>
            </a:r>
            <a:r>
              <a:rPr lang="sv-SE" dirty="0" err="1"/>
              <a:t>level</a:t>
            </a:r>
            <a:r>
              <a:rPr lang="sv-SE" dirty="0"/>
              <a:t> </a:t>
            </a:r>
            <a:r>
              <a:rPr lang="sv-SE" dirty="0" err="1"/>
              <a:t>when</a:t>
            </a:r>
            <a:br>
              <a:rPr lang="sv-SE" dirty="0"/>
            </a:br>
            <a:r>
              <a:rPr lang="sv-SE" dirty="0" err="1"/>
              <a:t>Individual</a:t>
            </a:r>
            <a:r>
              <a:rPr lang="sv-SE" dirty="0"/>
              <a:t> Patient Data </a:t>
            </a:r>
            <a:r>
              <a:rPr lang="sv-SE" dirty="0" err="1"/>
              <a:t>are</a:t>
            </a:r>
            <a:r>
              <a:rPr lang="sv-SE" dirty="0"/>
              <a:t> </a:t>
            </a:r>
            <a:r>
              <a:rPr lang="sv-SE" dirty="0" err="1"/>
              <a:t>available</a:t>
            </a:r>
            <a:r>
              <a:rPr lang="sv-SE" dirty="0"/>
              <a:t> from the </a:t>
            </a:r>
            <a:r>
              <a:rPr lang="sv-SE" dirty="0" err="1"/>
              <a:t>own</a:t>
            </a:r>
            <a:r>
              <a:rPr lang="sv-SE" dirty="0"/>
              <a:t> trial</a:t>
            </a:r>
          </a:p>
        </p:txBody>
      </p:sp>
      <p:sp>
        <p:nvSpPr>
          <p:cNvPr id="3" name="Slide Number Placeholder 2">
            <a:extLst>
              <a:ext uri="{FF2B5EF4-FFF2-40B4-BE49-F238E27FC236}">
                <a16:creationId xmlns:a16="http://schemas.microsoft.com/office/drawing/2014/main" id="{13151BD4-6668-4626-8E91-08DE0AB4F2DA}"/>
              </a:ext>
            </a:extLst>
          </p:cNvPr>
          <p:cNvSpPr>
            <a:spLocks noGrp="1"/>
          </p:cNvSpPr>
          <p:nvPr>
            <p:ph type="sldNum" sz="quarter" idx="4"/>
          </p:nvPr>
        </p:nvSpPr>
        <p:spPr/>
        <p:txBody>
          <a:bodyPr/>
          <a:lstStyle/>
          <a:p>
            <a:fld id="{3C4F54F3-C349-4609-AFEE-01462D5C7942}" type="slidenum">
              <a:rPr lang="en-GB" smtClean="0"/>
              <a:pPr/>
              <a:t>21</a:t>
            </a:fld>
            <a:endParaRPr lang="en-GB" dirty="0"/>
          </a:p>
        </p:txBody>
      </p:sp>
      <p:sp>
        <p:nvSpPr>
          <p:cNvPr id="4" name="Content Placeholder 3">
            <a:extLst>
              <a:ext uri="{FF2B5EF4-FFF2-40B4-BE49-F238E27FC236}">
                <a16:creationId xmlns:a16="http://schemas.microsoft.com/office/drawing/2014/main" id="{0324FC24-6AAE-4DCB-BE38-6E6E166317AB}"/>
              </a:ext>
            </a:extLst>
          </p:cNvPr>
          <p:cNvSpPr>
            <a:spLocks noGrp="1"/>
          </p:cNvSpPr>
          <p:nvPr>
            <p:ph idx="16"/>
          </p:nvPr>
        </p:nvSpPr>
        <p:spPr>
          <a:xfrm>
            <a:off x="237062" y="953262"/>
            <a:ext cx="8385469" cy="1618488"/>
          </a:xfrm>
        </p:spPr>
        <p:txBody>
          <a:bodyPr/>
          <a:lstStyle/>
          <a:p>
            <a:r>
              <a:rPr lang="sv-SE" sz="1600" dirty="0"/>
              <a:t>A </a:t>
            </a:r>
            <a:r>
              <a:rPr lang="sv-SE" sz="1600" dirty="0" err="1"/>
              <a:t>few</a:t>
            </a:r>
            <a:r>
              <a:rPr lang="sv-SE" sz="1600" dirty="0"/>
              <a:t> </a:t>
            </a:r>
            <a:r>
              <a:rPr lang="sv-SE" sz="1600" dirty="0" err="1"/>
              <a:t>possible</a:t>
            </a:r>
            <a:r>
              <a:rPr lang="sv-SE" sz="1600" dirty="0"/>
              <a:t> </a:t>
            </a:r>
            <a:r>
              <a:rPr lang="sv-SE" sz="1600" dirty="0" err="1"/>
              <a:t>approaches</a:t>
            </a:r>
            <a:r>
              <a:rPr lang="sv-SE" sz="1600" dirty="0"/>
              <a:t> </a:t>
            </a:r>
            <a:r>
              <a:rPr lang="sv-SE" sz="1600" dirty="0" err="1"/>
              <a:t>would</a:t>
            </a:r>
            <a:r>
              <a:rPr lang="sv-SE" sz="1600" dirty="0"/>
              <a:t> </a:t>
            </a:r>
            <a:r>
              <a:rPr lang="sv-SE" sz="1600" dirty="0" err="1"/>
              <a:t>exist</a:t>
            </a:r>
            <a:r>
              <a:rPr lang="sv-SE" sz="1600" dirty="0"/>
              <a:t> </a:t>
            </a:r>
            <a:r>
              <a:rPr lang="sv-SE" sz="1600" dirty="0" err="1"/>
              <a:t>when</a:t>
            </a:r>
            <a:r>
              <a:rPr lang="sv-SE" sz="1600" dirty="0"/>
              <a:t> </a:t>
            </a:r>
            <a:r>
              <a:rPr lang="sv-SE" sz="1600" dirty="0" err="1"/>
              <a:t>individual</a:t>
            </a:r>
            <a:r>
              <a:rPr lang="sv-SE" sz="1600" dirty="0"/>
              <a:t> patient data </a:t>
            </a:r>
            <a:r>
              <a:rPr lang="sv-SE" sz="1600" dirty="0" err="1"/>
              <a:t>would</a:t>
            </a:r>
            <a:r>
              <a:rPr lang="sv-SE" sz="1600" dirty="0"/>
              <a:t> be </a:t>
            </a:r>
            <a:r>
              <a:rPr lang="sv-SE" sz="1600" dirty="0" err="1"/>
              <a:t>available</a:t>
            </a:r>
            <a:endParaRPr lang="sv-SE" sz="1600" dirty="0"/>
          </a:p>
          <a:p>
            <a:pPr lvl="1"/>
            <a:endParaRPr lang="sv-SE" sz="1600" dirty="0"/>
          </a:p>
          <a:p>
            <a:pPr lvl="1"/>
            <a:r>
              <a:rPr lang="sv-SE" sz="1600" dirty="0"/>
              <a:t>PD-L1 </a:t>
            </a:r>
            <a:r>
              <a:rPr lang="sv-SE" sz="1600" dirty="0" err="1"/>
              <a:t>subgroup</a:t>
            </a:r>
            <a:r>
              <a:rPr lang="sv-SE" sz="1600" dirty="0"/>
              <a:t> </a:t>
            </a:r>
            <a:r>
              <a:rPr lang="sv-SE" sz="1600" dirty="0" err="1"/>
              <a:t>analysis</a:t>
            </a:r>
            <a:endParaRPr lang="sv-SE" sz="1600" dirty="0"/>
          </a:p>
          <a:p>
            <a:pPr lvl="1"/>
            <a:endParaRPr lang="sv-SE" sz="1600" dirty="0"/>
          </a:p>
          <a:p>
            <a:pPr lvl="1"/>
            <a:r>
              <a:rPr lang="sv-SE" sz="1600" dirty="0" err="1"/>
              <a:t>Estimating</a:t>
            </a:r>
            <a:r>
              <a:rPr lang="sv-SE" sz="1600" dirty="0"/>
              <a:t> a PD-L1 </a:t>
            </a:r>
            <a:r>
              <a:rPr lang="sv-SE" sz="1600" dirty="0" err="1"/>
              <a:t>enhancement</a:t>
            </a:r>
            <a:r>
              <a:rPr lang="sv-SE" sz="1600" dirty="0"/>
              <a:t> </a:t>
            </a:r>
            <a:r>
              <a:rPr lang="sv-SE" sz="1600" dirty="0" err="1"/>
              <a:t>factor</a:t>
            </a:r>
            <a:r>
              <a:rPr lang="sv-SE" sz="1600" dirty="0"/>
              <a:t> from </a:t>
            </a:r>
            <a:r>
              <a:rPr lang="sv-SE" sz="1600" dirty="0" err="1"/>
              <a:t>our</a:t>
            </a:r>
            <a:r>
              <a:rPr lang="sv-SE" sz="1600" dirty="0"/>
              <a:t> data and </a:t>
            </a:r>
            <a:r>
              <a:rPr lang="sv-SE" sz="1600" dirty="0" err="1"/>
              <a:t>applying</a:t>
            </a:r>
            <a:r>
              <a:rPr lang="sv-SE" sz="1600" dirty="0"/>
              <a:t> to </a:t>
            </a:r>
            <a:r>
              <a:rPr lang="sv-SE" sz="1600" dirty="0" err="1"/>
              <a:t>comparator</a:t>
            </a:r>
            <a:r>
              <a:rPr lang="sv-SE" sz="1600" dirty="0"/>
              <a:t> trial </a:t>
            </a:r>
            <a:r>
              <a:rPr lang="en-US" sz="1600" dirty="0"/>
              <a:t>in cases where equivalent PD-L1 subgroup data for the comparator are not available</a:t>
            </a:r>
            <a:br>
              <a:rPr lang="sv-SE" sz="1600" dirty="0"/>
            </a:br>
            <a:endParaRPr lang="sv-SE" sz="1600" dirty="0"/>
          </a:p>
          <a:p>
            <a:pPr lvl="1"/>
            <a:r>
              <a:rPr lang="sv-SE" sz="1600" dirty="0" err="1"/>
              <a:t>Weighting</a:t>
            </a:r>
            <a:r>
              <a:rPr lang="sv-SE" sz="1600" dirty="0"/>
              <a:t> </a:t>
            </a:r>
            <a:r>
              <a:rPr lang="sv-SE" sz="1600" dirty="0" err="1"/>
              <a:t>our</a:t>
            </a:r>
            <a:r>
              <a:rPr lang="sv-SE" sz="1600" dirty="0"/>
              <a:t> data </a:t>
            </a:r>
            <a:r>
              <a:rPr lang="sv-SE" sz="1600" dirty="0" err="1"/>
              <a:t>using</a:t>
            </a:r>
            <a:r>
              <a:rPr lang="sv-SE" sz="1600" dirty="0"/>
              <a:t> the </a:t>
            </a:r>
            <a:r>
              <a:rPr lang="sv-SE" sz="1600" dirty="0" err="1"/>
              <a:t>percentages</a:t>
            </a:r>
            <a:r>
              <a:rPr lang="sv-SE" sz="1600" dirty="0"/>
              <a:t> in </a:t>
            </a:r>
            <a:r>
              <a:rPr lang="sv-SE" sz="1600" dirty="0" err="1"/>
              <a:t>each</a:t>
            </a:r>
            <a:r>
              <a:rPr lang="sv-SE" sz="1600" dirty="0"/>
              <a:t> </a:t>
            </a:r>
            <a:r>
              <a:rPr lang="sv-SE" sz="1600" dirty="0" err="1"/>
              <a:t>of</a:t>
            </a:r>
            <a:r>
              <a:rPr lang="sv-SE" sz="1600" dirty="0"/>
              <a:t> the </a:t>
            </a:r>
            <a:r>
              <a:rPr lang="sv-SE" sz="1600" dirty="0" err="1"/>
              <a:t>categories</a:t>
            </a:r>
            <a:r>
              <a:rPr lang="sv-SE" sz="1600" dirty="0"/>
              <a:t> </a:t>
            </a:r>
            <a:r>
              <a:rPr lang="sv-SE" sz="1600" dirty="0" err="1"/>
              <a:t>of</a:t>
            </a:r>
            <a:r>
              <a:rPr lang="sv-SE" sz="1600" dirty="0"/>
              <a:t> the </a:t>
            </a:r>
            <a:r>
              <a:rPr lang="sv-SE" sz="1600" dirty="0" err="1"/>
              <a:t>comparator</a:t>
            </a:r>
            <a:r>
              <a:rPr lang="sv-SE" sz="1600" dirty="0"/>
              <a:t> trial; </a:t>
            </a:r>
            <a:r>
              <a:rPr lang="sv-SE" sz="1600" dirty="0" err="1"/>
              <a:t>Estimating</a:t>
            </a:r>
            <a:r>
              <a:rPr lang="sv-SE" sz="1600" dirty="0"/>
              <a:t> a beta-distribution </a:t>
            </a:r>
            <a:r>
              <a:rPr lang="sv-SE" sz="1600" dirty="0" err="1"/>
              <a:t>based</a:t>
            </a:r>
            <a:r>
              <a:rPr lang="sv-SE" sz="1600" dirty="0"/>
              <a:t> on the </a:t>
            </a:r>
            <a:r>
              <a:rPr lang="sv-SE" sz="1600" dirty="0" err="1"/>
              <a:t>percentages</a:t>
            </a:r>
            <a:r>
              <a:rPr lang="sv-SE" sz="1600" dirty="0"/>
              <a:t> in the </a:t>
            </a:r>
            <a:r>
              <a:rPr lang="sv-SE" sz="1600" dirty="0" err="1"/>
              <a:t>comparator</a:t>
            </a:r>
            <a:r>
              <a:rPr lang="sv-SE" sz="1600" dirty="0"/>
              <a:t> trial to get a </a:t>
            </a:r>
            <a:r>
              <a:rPr lang="sv-SE" sz="1600" dirty="0" err="1"/>
              <a:t>more</a:t>
            </a:r>
            <a:r>
              <a:rPr lang="sv-SE" sz="1600" dirty="0"/>
              <a:t> </a:t>
            </a:r>
            <a:r>
              <a:rPr lang="sv-SE" sz="1600" dirty="0" err="1"/>
              <a:t>refined</a:t>
            </a:r>
            <a:r>
              <a:rPr lang="sv-SE" sz="1600" dirty="0"/>
              <a:t> impression </a:t>
            </a:r>
            <a:r>
              <a:rPr lang="sv-SE" sz="1600" dirty="0" err="1"/>
              <a:t>of</a:t>
            </a:r>
            <a:r>
              <a:rPr lang="sv-SE" sz="1600" dirty="0"/>
              <a:t> the distribution </a:t>
            </a:r>
            <a:r>
              <a:rPr lang="sv-SE" sz="1600" dirty="0" err="1"/>
              <a:t>of</a:t>
            </a:r>
            <a:r>
              <a:rPr lang="sv-SE" sz="1600" dirty="0"/>
              <a:t> PD-L1 in the </a:t>
            </a:r>
            <a:r>
              <a:rPr lang="sv-SE" sz="1600" dirty="0" err="1"/>
              <a:t>comparator</a:t>
            </a:r>
            <a:r>
              <a:rPr lang="sv-SE" sz="1600" dirty="0"/>
              <a:t> trial and </a:t>
            </a:r>
            <a:r>
              <a:rPr lang="sv-SE" sz="1600" dirty="0" err="1"/>
              <a:t>using</a:t>
            </a:r>
            <a:r>
              <a:rPr lang="sv-SE" sz="1600" dirty="0"/>
              <a:t> </a:t>
            </a:r>
            <a:r>
              <a:rPr lang="sv-SE" sz="1600" dirty="0" err="1"/>
              <a:t>this</a:t>
            </a:r>
            <a:r>
              <a:rPr lang="sv-SE" sz="1600" dirty="0"/>
              <a:t> beta-distribution to </a:t>
            </a:r>
            <a:r>
              <a:rPr lang="sv-SE" sz="1600" dirty="0" err="1"/>
              <a:t>reweight</a:t>
            </a:r>
            <a:r>
              <a:rPr lang="sv-SE" sz="1600" dirty="0"/>
              <a:t> </a:t>
            </a:r>
            <a:r>
              <a:rPr lang="sv-SE" sz="1600" dirty="0" err="1"/>
              <a:t>our</a:t>
            </a:r>
            <a:r>
              <a:rPr lang="sv-SE" sz="1600" dirty="0"/>
              <a:t> data</a:t>
            </a:r>
          </a:p>
          <a:p>
            <a:pPr lvl="1"/>
            <a:endParaRPr lang="sv-SE" sz="1600" dirty="0"/>
          </a:p>
          <a:p>
            <a:pPr lvl="1"/>
            <a:r>
              <a:rPr lang="sv-SE" sz="1600" dirty="0" err="1"/>
              <a:t>Using</a:t>
            </a:r>
            <a:r>
              <a:rPr lang="sv-SE" sz="1600" dirty="0"/>
              <a:t> PD-L1 as a </a:t>
            </a:r>
            <a:r>
              <a:rPr lang="sv-SE" sz="1600" dirty="0" err="1"/>
              <a:t>covariate</a:t>
            </a:r>
            <a:r>
              <a:rPr lang="sv-SE" sz="1600" dirty="0"/>
              <a:t> in </a:t>
            </a:r>
            <a:r>
              <a:rPr lang="sv-SE" sz="1600" dirty="0" err="1"/>
              <a:t>our</a:t>
            </a:r>
            <a:r>
              <a:rPr lang="sv-SE" sz="1600" dirty="0"/>
              <a:t> </a:t>
            </a:r>
            <a:r>
              <a:rPr lang="sv-SE" sz="1600" dirty="0" err="1"/>
              <a:t>models</a:t>
            </a:r>
            <a:r>
              <a:rPr lang="sv-SE" sz="1600" dirty="0"/>
              <a:t> for </a:t>
            </a:r>
            <a:r>
              <a:rPr lang="sv-SE" sz="1600" dirty="0" err="1"/>
              <a:t>our</a:t>
            </a:r>
            <a:r>
              <a:rPr lang="sv-SE" sz="1600" dirty="0"/>
              <a:t> </a:t>
            </a:r>
            <a:r>
              <a:rPr lang="sv-SE" sz="1600" dirty="0" err="1"/>
              <a:t>own</a:t>
            </a:r>
            <a:r>
              <a:rPr lang="sv-SE" sz="1600" dirty="0"/>
              <a:t> trial and </a:t>
            </a:r>
            <a:r>
              <a:rPr lang="sv-SE" sz="1600" dirty="0" err="1"/>
              <a:t>validating</a:t>
            </a:r>
            <a:r>
              <a:rPr lang="sv-SE" sz="1600" dirty="0"/>
              <a:t> the </a:t>
            </a:r>
            <a:r>
              <a:rPr lang="sv-SE" sz="1600" dirty="0" err="1"/>
              <a:t>assumed</a:t>
            </a:r>
            <a:r>
              <a:rPr lang="sv-SE" sz="1600" dirty="0"/>
              <a:t> relationship. </a:t>
            </a:r>
            <a:r>
              <a:rPr lang="sv-SE" sz="1600" dirty="0" err="1"/>
              <a:t>Then</a:t>
            </a:r>
            <a:r>
              <a:rPr lang="sv-SE" sz="1600" dirty="0"/>
              <a:t> </a:t>
            </a:r>
            <a:r>
              <a:rPr lang="sv-SE" sz="1600" dirty="0" err="1"/>
              <a:t>using</a:t>
            </a:r>
            <a:r>
              <a:rPr lang="sv-SE" sz="1600" dirty="0"/>
              <a:t> </a:t>
            </a:r>
            <a:r>
              <a:rPr lang="sv-SE" sz="1600" dirty="0" err="1"/>
              <a:t>Simulated</a:t>
            </a:r>
            <a:r>
              <a:rPr lang="sv-SE" sz="1600" dirty="0"/>
              <a:t> </a:t>
            </a:r>
            <a:r>
              <a:rPr lang="sv-SE" sz="1600" dirty="0" err="1"/>
              <a:t>Treatment</a:t>
            </a:r>
            <a:r>
              <a:rPr lang="sv-SE" sz="1600" dirty="0"/>
              <a:t> </a:t>
            </a:r>
            <a:r>
              <a:rPr lang="sv-SE" sz="1600" dirty="0" err="1"/>
              <a:t>Comparison</a:t>
            </a:r>
            <a:r>
              <a:rPr lang="sv-SE" sz="1600" dirty="0"/>
              <a:t> </a:t>
            </a:r>
            <a:r>
              <a:rPr lang="sv-SE" sz="1600" dirty="0" err="1"/>
              <a:t>approaches</a:t>
            </a:r>
            <a:r>
              <a:rPr lang="sv-SE" sz="1600" dirty="0"/>
              <a:t> to </a:t>
            </a:r>
            <a:r>
              <a:rPr lang="sv-SE" sz="1600" dirty="0" err="1"/>
              <a:t>link</a:t>
            </a:r>
            <a:r>
              <a:rPr lang="sv-SE" sz="1600" dirty="0"/>
              <a:t> </a:t>
            </a:r>
            <a:r>
              <a:rPr lang="sv-SE" sz="1600" dirty="0" err="1"/>
              <a:t>our</a:t>
            </a:r>
            <a:r>
              <a:rPr lang="sv-SE" sz="1600" dirty="0"/>
              <a:t> trial </a:t>
            </a:r>
            <a:r>
              <a:rPr lang="sv-SE" sz="1600" dirty="0" err="1"/>
              <a:t>with</a:t>
            </a:r>
            <a:r>
              <a:rPr lang="sv-SE" sz="1600" dirty="0"/>
              <a:t> the </a:t>
            </a:r>
            <a:r>
              <a:rPr lang="sv-SE" sz="1600" dirty="0" err="1"/>
              <a:t>comparator</a:t>
            </a:r>
            <a:r>
              <a:rPr lang="sv-SE" sz="1600" dirty="0"/>
              <a:t> trial (NICE TSD 18)</a:t>
            </a:r>
          </a:p>
        </p:txBody>
      </p:sp>
    </p:spTree>
    <p:extLst>
      <p:ext uri="{BB962C8B-B14F-4D97-AF65-F5344CB8AC3E}">
        <p14:creationId xmlns:p14="http://schemas.microsoft.com/office/powerpoint/2010/main" val="106362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22</a:t>
            </a:fld>
            <a:endParaRPr lang="en-GB" dirty="0"/>
          </a:p>
        </p:txBody>
      </p:sp>
    </p:spTree>
    <p:extLst>
      <p:ext uri="{BB962C8B-B14F-4D97-AF65-F5344CB8AC3E}">
        <p14:creationId xmlns:p14="http://schemas.microsoft.com/office/powerpoint/2010/main" val="57458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C3A6-DF42-43DA-B2DC-E59865380DC5}"/>
              </a:ext>
            </a:extLst>
          </p:cNvPr>
          <p:cNvSpPr>
            <a:spLocks noGrp="1"/>
          </p:cNvSpPr>
          <p:nvPr>
            <p:ph type="title"/>
          </p:nvPr>
        </p:nvSpPr>
        <p:spPr/>
        <p:txBody>
          <a:bodyPr/>
          <a:lstStyle/>
          <a:p>
            <a:r>
              <a:rPr lang="sv-SE" dirty="0" err="1"/>
              <a:t>Summary</a:t>
            </a:r>
            <a:r>
              <a:rPr lang="sv-SE" dirty="0"/>
              <a:t> presentation</a:t>
            </a:r>
          </a:p>
        </p:txBody>
      </p:sp>
      <p:sp>
        <p:nvSpPr>
          <p:cNvPr id="3" name="Slide Number Placeholder 2">
            <a:extLst>
              <a:ext uri="{FF2B5EF4-FFF2-40B4-BE49-F238E27FC236}">
                <a16:creationId xmlns:a16="http://schemas.microsoft.com/office/drawing/2014/main" id="{5A256098-F7B5-4311-A511-EDAE095DD7E8}"/>
              </a:ext>
            </a:extLst>
          </p:cNvPr>
          <p:cNvSpPr>
            <a:spLocks noGrp="1"/>
          </p:cNvSpPr>
          <p:nvPr>
            <p:ph type="sldNum" sz="quarter" idx="4"/>
          </p:nvPr>
        </p:nvSpPr>
        <p:spPr/>
        <p:txBody>
          <a:bodyPr/>
          <a:lstStyle/>
          <a:p>
            <a:fld id="{3C4F54F3-C349-4609-AFEE-01462D5C7942}" type="slidenum">
              <a:rPr lang="en-GB" smtClean="0"/>
              <a:pPr/>
              <a:t>3</a:t>
            </a:fld>
            <a:endParaRPr lang="en-GB" dirty="0"/>
          </a:p>
        </p:txBody>
      </p:sp>
      <p:sp>
        <p:nvSpPr>
          <p:cNvPr id="4" name="Content Placeholder 3">
            <a:extLst>
              <a:ext uri="{FF2B5EF4-FFF2-40B4-BE49-F238E27FC236}">
                <a16:creationId xmlns:a16="http://schemas.microsoft.com/office/drawing/2014/main" id="{32CF63F7-B10D-481E-8117-BD199253FF65}"/>
              </a:ext>
            </a:extLst>
          </p:cNvPr>
          <p:cNvSpPr>
            <a:spLocks noGrp="1"/>
          </p:cNvSpPr>
          <p:nvPr>
            <p:ph idx="16"/>
          </p:nvPr>
        </p:nvSpPr>
        <p:spPr>
          <a:xfrm>
            <a:off x="318375" y="1227813"/>
            <a:ext cx="8295046" cy="1618488"/>
          </a:xfrm>
        </p:spPr>
        <p:txBody>
          <a:bodyPr/>
          <a:lstStyle/>
          <a:p>
            <a:r>
              <a:rPr lang="sv-SE" sz="1600" dirty="0" err="1"/>
              <a:t>Objective</a:t>
            </a:r>
            <a:r>
              <a:rPr lang="sv-SE" sz="1600" dirty="0"/>
              <a:t>: To </a:t>
            </a:r>
            <a:r>
              <a:rPr lang="sv-SE" sz="1600" dirty="0" err="1"/>
              <a:t>compare</a:t>
            </a:r>
            <a:r>
              <a:rPr lang="sv-SE" sz="1600" dirty="0"/>
              <a:t> </a:t>
            </a:r>
            <a:r>
              <a:rPr lang="sv-SE" sz="1600" dirty="0" err="1"/>
              <a:t>nivolumab</a:t>
            </a:r>
            <a:r>
              <a:rPr lang="sv-SE" sz="1600" dirty="0"/>
              <a:t> </a:t>
            </a:r>
            <a:r>
              <a:rPr lang="sv-SE" sz="1600" dirty="0" err="1"/>
              <a:t>with</a:t>
            </a:r>
            <a:r>
              <a:rPr lang="sv-SE" sz="1600" dirty="0"/>
              <a:t> </a:t>
            </a:r>
            <a:r>
              <a:rPr lang="sv-SE" sz="1600" dirty="0" err="1"/>
              <a:t>pembrolizumab</a:t>
            </a:r>
            <a:r>
              <a:rPr lang="sv-SE" sz="1600" dirty="0"/>
              <a:t> </a:t>
            </a:r>
            <a:r>
              <a:rPr lang="sv-SE" sz="1600" dirty="0" err="1"/>
              <a:t>within</a:t>
            </a:r>
            <a:r>
              <a:rPr lang="sv-SE" sz="1600" dirty="0"/>
              <a:t> NSCLC 2nd </a:t>
            </a:r>
            <a:r>
              <a:rPr lang="sv-SE" sz="1600" dirty="0" err="1"/>
              <a:t>line</a:t>
            </a:r>
            <a:r>
              <a:rPr lang="sv-SE" sz="1600" dirty="0"/>
              <a:t> or later</a:t>
            </a:r>
          </a:p>
          <a:p>
            <a:endParaRPr lang="sv-SE" sz="1600" dirty="0"/>
          </a:p>
          <a:p>
            <a:r>
              <a:rPr lang="sv-SE" sz="1600"/>
              <a:t>PD-L1 </a:t>
            </a:r>
            <a:r>
              <a:rPr lang="sv-SE" sz="1600" dirty="0"/>
              <a:t>is an </a:t>
            </a:r>
            <a:r>
              <a:rPr lang="sv-SE" sz="1600" dirty="0" err="1"/>
              <a:t>important</a:t>
            </a:r>
            <a:r>
              <a:rPr lang="sv-SE" sz="1600" dirty="0"/>
              <a:t> </a:t>
            </a:r>
            <a:r>
              <a:rPr lang="sv-SE" sz="1600" dirty="0" err="1"/>
              <a:t>effect</a:t>
            </a:r>
            <a:r>
              <a:rPr lang="sv-SE" sz="1600" dirty="0"/>
              <a:t> </a:t>
            </a:r>
            <a:r>
              <a:rPr lang="sv-SE" sz="1600" dirty="0" err="1"/>
              <a:t>modifier</a:t>
            </a:r>
            <a:r>
              <a:rPr lang="sv-SE" sz="1600" dirty="0"/>
              <a:t> for </a:t>
            </a:r>
            <a:r>
              <a:rPr lang="sv-SE" sz="1600" dirty="0" err="1"/>
              <a:t>immuno</a:t>
            </a:r>
            <a:r>
              <a:rPr lang="sv-SE" sz="1600" dirty="0"/>
              <a:t> </a:t>
            </a:r>
            <a:r>
              <a:rPr lang="sv-SE" sz="1600" dirty="0" err="1"/>
              <a:t>oncology</a:t>
            </a:r>
            <a:r>
              <a:rPr lang="sv-SE" sz="1600" dirty="0"/>
              <a:t> </a:t>
            </a:r>
            <a:r>
              <a:rPr lang="sv-SE" sz="1600" dirty="0" err="1"/>
              <a:t>treatments</a:t>
            </a:r>
            <a:r>
              <a:rPr lang="sv-SE" sz="1600" dirty="0"/>
              <a:t> in NSCLC </a:t>
            </a:r>
            <a:br>
              <a:rPr lang="sv-SE" sz="1600" dirty="0"/>
            </a:br>
            <a:endParaRPr lang="sv-SE" sz="1600" dirty="0"/>
          </a:p>
          <a:p>
            <a:r>
              <a:rPr lang="sv-SE" sz="1600" dirty="0"/>
              <a:t>As </a:t>
            </a:r>
            <a:r>
              <a:rPr lang="sv-SE" sz="1600" dirty="0" err="1"/>
              <a:t>such</a:t>
            </a:r>
            <a:r>
              <a:rPr lang="sv-SE" sz="1600" dirty="0"/>
              <a:t>, the </a:t>
            </a:r>
            <a:r>
              <a:rPr lang="sv-SE" sz="1600" dirty="0" err="1"/>
              <a:t>Network</a:t>
            </a:r>
            <a:r>
              <a:rPr lang="sv-SE" sz="1600" dirty="0"/>
              <a:t> Meta </a:t>
            </a:r>
            <a:r>
              <a:rPr lang="sv-SE" sz="1600" dirty="0" err="1"/>
              <a:t>Analysis</a:t>
            </a:r>
            <a:r>
              <a:rPr lang="sv-SE" sz="1600" dirty="0"/>
              <a:t> </a:t>
            </a:r>
            <a:r>
              <a:rPr lang="sv-SE" sz="1600" dirty="0" err="1"/>
              <a:t>of</a:t>
            </a:r>
            <a:r>
              <a:rPr lang="sv-SE" sz="1600" dirty="0"/>
              <a:t> </a:t>
            </a:r>
            <a:r>
              <a:rPr lang="en-US" sz="1600" dirty="0"/>
              <a:t>Kim et al (2018)</a:t>
            </a:r>
            <a:r>
              <a:rPr lang="en-US" sz="1600" i="1" dirty="0"/>
              <a:t> </a:t>
            </a:r>
            <a:r>
              <a:rPr lang="en-US" sz="1600" dirty="0"/>
              <a:t>compared</a:t>
            </a:r>
            <a:r>
              <a:rPr lang="en-US" sz="1600" i="1" dirty="0"/>
              <a:t> </a:t>
            </a:r>
            <a:r>
              <a:rPr lang="en-US" sz="1600" dirty="0"/>
              <a:t>nivolumab with pembrolizumab per PD-L1 level</a:t>
            </a:r>
            <a:endParaRPr lang="sv-SE" sz="1600" dirty="0"/>
          </a:p>
          <a:p>
            <a:endParaRPr lang="sv-SE" sz="1600" dirty="0"/>
          </a:p>
          <a:p>
            <a:r>
              <a:rPr lang="sv-SE" sz="1600" dirty="0" err="1"/>
              <a:t>However</a:t>
            </a:r>
            <a:r>
              <a:rPr lang="sv-SE" sz="1600" dirty="0"/>
              <a:t>, Kim et al (2018) </a:t>
            </a:r>
            <a:r>
              <a:rPr lang="sv-SE" sz="1600" dirty="0" err="1"/>
              <a:t>used</a:t>
            </a:r>
            <a:r>
              <a:rPr lang="sv-SE" sz="1600" dirty="0"/>
              <a:t> </a:t>
            </a:r>
            <a:r>
              <a:rPr lang="sv-SE" sz="1600" dirty="0" err="1"/>
              <a:t>hazard</a:t>
            </a:r>
            <a:r>
              <a:rPr lang="sv-SE" sz="1600" dirty="0"/>
              <a:t> </a:t>
            </a:r>
            <a:r>
              <a:rPr lang="sv-SE" sz="1600" dirty="0" err="1"/>
              <a:t>ratios</a:t>
            </a:r>
            <a:r>
              <a:rPr lang="sv-SE" sz="1600" dirty="0"/>
              <a:t> </a:t>
            </a:r>
            <a:r>
              <a:rPr lang="sv-SE" sz="1600" dirty="0" err="1"/>
              <a:t>where</a:t>
            </a:r>
            <a:r>
              <a:rPr lang="sv-SE" sz="1600" dirty="0"/>
              <a:t> the proportional </a:t>
            </a:r>
            <a:r>
              <a:rPr lang="sv-SE" sz="1600" dirty="0" err="1"/>
              <a:t>hazards</a:t>
            </a:r>
            <a:r>
              <a:rPr lang="sv-SE" sz="1600" dirty="0"/>
              <a:t> </a:t>
            </a:r>
            <a:r>
              <a:rPr lang="sv-SE" sz="1600" dirty="0" err="1"/>
              <a:t>assumption</a:t>
            </a:r>
            <a:r>
              <a:rPr lang="sv-SE" sz="1600" dirty="0"/>
              <a:t> is </a:t>
            </a:r>
            <a:r>
              <a:rPr lang="sv-SE" sz="1600" dirty="0" err="1"/>
              <a:t>violated</a:t>
            </a:r>
            <a:endParaRPr lang="sv-SE" sz="1600" dirty="0"/>
          </a:p>
          <a:p>
            <a:endParaRPr lang="sv-SE" sz="1600" dirty="0"/>
          </a:p>
          <a:p>
            <a:r>
              <a:rPr lang="sv-SE" sz="1600" dirty="0"/>
              <a:t>In </a:t>
            </a:r>
            <a:r>
              <a:rPr lang="sv-SE" sz="1600" dirty="0" err="1"/>
              <a:t>this</a:t>
            </a:r>
            <a:r>
              <a:rPr lang="sv-SE" sz="1600" dirty="0"/>
              <a:t> presentation, non-</a:t>
            </a:r>
            <a:r>
              <a:rPr lang="sv-SE" sz="1600" dirty="0" err="1"/>
              <a:t>proportionality</a:t>
            </a:r>
            <a:r>
              <a:rPr lang="sv-SE" sz="1600" dirty="0"/>
              <a:t> is </a:t>
            </a:r>
            <a:r>
              <a:rPr lang="sv-SE" sz="1600" dirty="0" err="1"/>
              <a:t>accounted</a:t>
            </a:r>
            <a:r>
              <a:rPr lang="sv-SE" sz="1600" dirty="0"/>
              <a:t> for by the </a:t>
            </a:r>
            <a:r>
              <a:rPr lang="sv-SE" sz="1600" dirty="0" err="1"/>
              <a:t>use</a:t>
            </a:r>
            <a:r>
              <a:rPr lang="sv-SE" sz="1600" dirty="0"/>
              <a:t> </a:t>
            </a:r>
            <a:r>
              <a:rPr lang="sv-SE" sz="1600" dirty="0" err="1"/>
              <a:t>of</a:t>
            </a:r>
            <a:r>
              <a:rPr lang="sv-SE" sz="1600" dirty="0"/>
              <a:t> </a:t>
            </a:r>
            <a:r>
              <a:rPr lang="sv-SE" sz="1600" dirty="0" err="1"/>
              <a:t>splines</a:t>
            </a:r>
            <a:endParaRPr lang="sv-SE" sz="1600" dirty="0"/>
          </a:p>
          <a:p>
            <a:endParaRPr lang="sv-SE" sz="1600" dirty="0"/>
          </a:p>
          <a:p>
            <a:r>
              <a:rPr lang="sv-SE" sz="1600" dirty="0" err="1"/>
              <a:t>Results</a:t>
            </a:r>
            <a:r>
              <a:rPr lang="sv-SE" sz="1600" dirty="0"/>
              <a:t> </a:t>
            </a:r>
            <a:r>
              <a:rPr lang="sv-SE" sz="1600" dirty="0" err="1"/>
              <a:t>of</a:t>
            </a:r>
            <a:r>
              <a:rPr lang="sv-SE" sz="1600" dirty="0"/>
              <a:t> the </a:t>
            </a:r>
            <a:r>
              <a:rPr lang="sv-SE" sz="1600" dirty="0" err="1"/>
              <a:t>spline</a:t>
            </a:r>
            <a:r>
              <a:rPr lang="sv-SE" sz="1600" dirty="0"/>
              <a:t> approach </a:t>
            </a:r>
            <a:r>
              <a:rPr lang="sv-SE" sz="1600" dirty="0" err="1"/>
              <a:t>will</a:t>
            </a:r>
            <a:r>
              <a:rPr lang="sv-SE" sz="1600" dirty="0"/>
              <a:t> be </a:t>
            </a:r>
            <a:r>
              <a:rPr lang="sv-SE" sz="1600" dirty="0" err="1"/>
              <a:t>presented</a:t>
            </a:r>
            <a:r>
              <a:rPr lang="sv-SE" sz="1600" dirty="0"/>
              <a:t> and </a:t>
            </a:r>
            <a:r>
              <a:rPr lang="sv-SE" sz="1600" dirty="0" err="1"/>
              <a:t>seem</a:t>
            </a:r>
            <a:r>
              <a:rPr lang="sv-SE" sz="1600" dirty="0"/>
              <a:t> to </a:t>
            </a:r>
            <a:r>
              <a:rPr lang="sv-SE" sz="1600" dirty="0" err="1"/>
              <a:t>contradict</a:t>
            </a:r>
            <a:r>
              <a:rPr lang="sv-SE" sz="1600" dirty="0"/>
              <a:t> </a:t>
            </a:r>
            <a:r>
              <a:rPr lang="sv-SE" sz="1600" dirty="0" err="1"/>
              <a:t>conclusions</a:t>
            </a:r>
            <a:r>
              <a:rPr lang="sv-SE" sz="1600" dirty="0"/>
              <a:t> </a:t>
            </a:r>
            <a:r>
              <a:rPr lang="sv-SE" sz="1600" dirty="0" err="1"/>
              <a:t>of</a:t>
            </a:r>
            <a:r>
              <a:rPr lang="sv-SE" sz="1600" dirty="0"/>
              <a:t> Kim et al (2018)</a:t>
            </a:r>
          </a:p>
          <a:p>
            <a:endParaRPr lang="sv-SE" sz="1600" dirty="0"/>
          </a:p>
        </p:txBody>
      </p:sp>
    </p:spTree>
    <p:extLst>
      <p:ext uri="{BB962C8B-B14F-4D97-AF65-F5344CB8AC3E}">
        <p14:creationId xmlns:p14="http://schemas.microsoft.com/office/powerpoint/2010/main" val="358757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F49F-A016-4943-B6E5-49856040C297}"/>
              </a:ext>
            </a:extLst>
          </p:cNvPr>
          <p:cNvSpPr>
            <a:spLocks noGrp="1"/>
          </p:cNvSpPr>
          <p:nvPr>
            <p:ph type="title"/>
          </p:nvPr>
        </p:nvSpPr>
        <p:spPr/>
        <p:txBody>
          <a:bodyPr/>
          <a:lstStyle/>
          <a:p>
            <a:r>
              <a:rPr lang="sv-SE" dirty="0"/>
              <a:t>Lung cancer (NSCLC) and </a:t>
            </a:r>
            <a:r>
              <a:rPr lang="sv-SE" dirty="0" err="1"/>
              <a:t>its</a:t>
            </a:r>
            <a:r>
              <a:rPr lang="sv-SE" dirty="0"/>
              <a:t> </a:t>
            </a:r>
            <a:r>
              <a:rPr lang="sv-SE" dirty="0" err="1"/>
              <a:t>treatment</a:t>
            </a:r>
            <a:endParaRPr lang="sv-SE" dirty="0"/>
          </a:p>
        </p:txBody>
      </p:sp>
      <p:sp>
        <p:nvSpPr>
          <p:cNvPr id="3" name="Slide Number Placeholder 2">
            <a:extLst>
              <a:ext uri="{FF2B5EF4-FFF2-40B4-BE49-F238E27FC236}">
                <a16:creationId xmlns:a16="http://schemas.microsoft.com/office/drawing/2014/main" id="{C50EED36-800C-4786-B99D-8FEF420EBF66}"/>
              </a:ext>
            </a:extLst>
          </p:cNvPr>
          <p:cNvSpPr>
            <a:spLocks noGrp="1"/>
          </p:cNvSpPr>
          <p:nvPr>
            <p:ph type="sldNum" sz="quarter" idx="4"/>
          </p:nvPr>
        </p:nvSpPr>
        <p:spPr/>
        <p:txBody>
          <a:bodyPr/>
          <a:lstStyle/>
          <a:p>
            <a:fld id="{3C4F54F3-C349-4609-AFEE-01462D5C7942}" type="slidenum">
              <a:rPr lang="en-GB" smtClean="0"/>
              <a:pPr/>
              <a:t>4</a:t>
            </a:fld>
            <a:endParaRPr lang="en-GB" dirty="0"/>
          </a:p>
        </p:txBody>
      </p:sp>
      <p:sp>
        <p:nvSpPr>
          <p:cNvPr id="4" name="Content Placeholder 3">
            <a:extLst>
              <a:ext uri="{FF2B5EF4-FFF2-40B4-BE49-F238E27FC236}">
                <a16:creationId xmlns:a16="http://schemas.microsoft.com/office/drawing/2014/main" id="{A8C00F84-86CD-4120-9D43-3C324BE2104E}"/>
              </a:ext>
            </a:extLst>
          </p:cNvPr>
          <p:cNvSpPr>
            <a:spLocks noGrp="1"/>
          </p:cNvSpPr>
          <p:nvPr>
            <p:ph idx="16"/>
          </p:nvPr>
        </p:nvSpPr>
        <p:spPr>
          <a:xfrm>
            <a:off x="237600" y="1234440"/>
            <a:ext cx="8455550" cy="1618488"/>
          </a:xfrm>
        </p:spPr>
        <p:txBody>
          <a:bodyPr/>
          <a:lstStyle/>
          <a:p>
            <a:r>
              <a:rPr lang="sv-SE" sz="1600" dirty="0"/>
              <a:t>Lung cancer (NSCLC) is the leading cause </a:t>
            </a:r>
            <a:r>
              <a:rPr lang="sv-SE" sz="1600" dirty="0" err="1"/>
              <a:t>of</a:t>
            </a:r>
            <a:r>
              <a:rPr lang="sv-SE" sz="1600" dirty="0"/>
              <a:t> cancer </a:t>
            </a:r>
            <a:r>
              <a:rPr lang="sv-SE" sz="1600" dirty="0" err="1"/>
              <a:t>death</a:t>
            </a:r>
            <a:endParaRPr lang="sv-SE" sz="1600" dirty="0"/>
          </a:p>
          <a:p>
            <a:endParaRPr lang="sv-SE" sz="1600" dirty="0"/>
          </a:p>
          <a:p>
            <a:endParaRPr lang="sv-SE" sz="1600" dirty="0"/>
          </a:p>
          <a:p>
            <a:r>
              <a:rPr lang="sv-SE" sz="1600" dirty="0" err="1"/>
              <a:t>Docetaxel</a:t>
            </a:r>
            <a:r>
              <a:rPr lang="sv-SE" sz="1600" dirty="0"/>
              <a:t> is the standard </a:t>
            </a:r>
            <a:r>
              <a:rPr lang="sv-SE" sz="1600" dirty="0" err="1"/>
              <a:t>of</a:t>
            </a:r>
            <a:r>
              <a:rPr lang="sv-SE" sz="1600" dirty="0"/>
              <a:t> </a:t>
            </a:r>
            <a:r>
              <a:rPr lang="sv-SE" sz="1600" dirty="0" err="1"/>
              <a:t>care</a:t>
            </a:r>
            <a:r>
              <a:rPr lang="sv-SE" sz="1600" dirty="0"/>
              <a:t> for second-</a:t>
            </a:r>
            <a:r>
              <a:rPr lang="sv-SE" sz="1600" dirty="0" err="1"/>
              <a:t>line</a:t>
            </a:r>
            <a:r>
              <a:rPr lang="sv-SE" sz="1600" dirty="0"/>
              <a:t> or </a:t>
            </a:r>
            <a:r>
              <a:rPr lang="sv-SE" sz="1600" dirty="0" err="1"/>
              <a:t>third-line</a:t>
            </a:r>
            <a:r>
              <a:rPr lang="sv-SE" sz="1600" dirty="0"/>
              <a:t> NSCLC </a:t>
            </a:r>
            <a:r>
              <a:rPr lang="sv-SE" sz="1600" dirty="0" err="1"/>
              <a:t>treatment</a:t>
            </a:r>
            <a:r>
              <a:rPr lang="sv-SE" sz="1600" dirty="0"/>
              <a:t> </a:t>
            </a:r>
          </a:p>
          <a:p>
            <a:endParaRPr lang="sv-SE" sz="1600" dirty="0"/>
          </a:p>
          <a:p>
            <a:endParaRPr lang="sv-SE" sz="1600" dirty="0"/>
          </a:p>
          <a:p>
            <a:r>
              <a:rPr lang="sv-SE" sz="1600" dirty="0"/>
              <a:t>PD-1 and PD-L1 inhibitors (</a:t>
            </a:r>
            <a:r>
              <a:rPr lang="sv-SE" sz="1600" dirty="0" err="1"/>
              <a:t>Immuno</a:t>
            </a:r>
            <a:r>
              <a:rPr lang="sv-SE" sz="1600" dirty="0"/>
              <a:t> Oncology </a:t>
            </a:r>
            <a:r>
              <a:rPr lang="sv-SE" sz="1600" dirty="0" err="1"/>
              <a:t>treatments</a:t>
            </a:r>
            <a:r>
              <a:rPr lang="sv-SE" sz="1600" dirty="0"/>
              <a:t>) </a:t>
            </a:r>
            <a:r>
              <a:rPr lang="sv-SE" sz="1600" dirty="0" err="1"/>
              <a:t>have</a:t>
            </a:r>
            <a:r>
              <a:rPr lang="sv-SE" sz="1600" dirty="0"/>
              <a:t> </a:t>
            </a:r>
            <a:r>
              <a:rPr lang="sv-SE" sz="1600" dirty="0" err="1"/>
              <a:t>become</a:t>
            </a:r>
            <a:r>
              <a:rPr lang="sv-SE" sz="1600" dirty="0"/>
              <a:t> </a:t>
            </a:r>
            <a:r>
              <a:rPr lang="sv-SE" sz="1600" dirty="0" err="1"/>
              <a:t>available</a:t>
            </a:r>
            <a:r>
              <a:rPr lang="sv-SE" sz="1600" dirty="0"/>
              <a:t> or </a:t>
            </a:r>
            <a:r>
              <a:rPr lang="sv-SE" sz="1600" dirty="0" err="1"/>
              <a:t>are</a:t>
            </a:r>
            <a:r>
              <a:rPr lang="sv-SE" sz="1600" dirty="0"/>
              <a:t> under </a:t>
            </a:r>
            <a:r>
              <a:rPr lang="sv-SE" sz="1600" dirty="0" err="1"/>
              <a:t>investigation</a:t>
            </a:r>
            <a:r>
              <a:rPr lang="sv-SE" sz="1600" dirty="0"/>
              <a:t> </a:t>
            </a:r>
            <a:r>
              <a:rPr lang="sv-SE" sz="1600" dirty="0" err="1"/>
              <a:t>offering</a:t>
            </a:r>
            <a:r>
              <a:rPr lang="sv-SE" sz="1600" dirty="0"/>
              <a:t> </a:t>
            </a:r>
            <a:r>
              <a:rPr lang="sv-SE" sz="1600" dirty="0" err="1"/>
              <a:t>improved</a:t>
            </a:r>
            <a:r>
              <a:rPr lang="sv-SE" sz="1600" dirty="0"/>
              <a:t> </a:t>
            </a:r>
            <a:r>
              <a:rPr lang="sv-SE" sz="1600" dirty="0" err="1"/>
              <a:t>efficacy</a:t>
            </a:r>
            <a:endParaRPr lang="sv-SE" sz="1600" dirty="0"/>
          </a:p>
          <a:p>
            <a:endParaRPr lang="sv-SE" sz="1600" dirty="0"/>
          </a:p>
          <a:p>
            <a:endParaRPr lang="en-US" sz="1600" dirty="0"/>
          </a:p>
          <a:p>
            <a:endParaRPr lang="sv-SE" sz="1600" dirty="0"/>
          </a:p>
        </p:txBody>
      </p:sp>
    </p:spTree>
    <p:extLst>
      <p:ext uri="{BB962C8B-B14F-4D97-AF65-F5344CB8AC3E}">
        <p14:creationId xmlns:p14="http://schemas.microsoft.com/office/powerpoint/2010/main" val="260714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DC46-AD0B-4897-BC11-D7985BBB4B60}"/>
              </a:ext>
            </a:extLst>
          </p:cNvPr>
          <p:cNvSpPr>
            <a:spLocks noGrp="1"/>
          </p:cNvSpPr>
          <p:nvPr>
            <p:ph type="title"/>
          </p:nvPr>
        </p:nvSpPr>
        <p:spPr/>
        <p:txBody>
          <a:bodyPr/>
          <a:lstStyle/>
          <a:p>
            <a:r>
              <a:rPr lang="sv-SE" dirty="0" err="1"/>
              <a:t>Immuno-oncology</a:t>
            </a:r>
            <a:r>
              <a:rPr lang="sv-SE" dirty="0"/>
              <a:t>: PD-1 and PD-L1 inhibitors</a:t>
            </a:r>
          </a:p>
        </p:txBody>
      </p:sp>
      <p:sp>
        <p:nvSpPr>
          <p:cNvPr id="3" name="Slide Number Placeholder 2">
            <a:extLst>
              <a:ext uri="{FF2B5EF4-FFF2-40B4-BE49-F238E27FC236}">
                <a16:creationId xmlns:a16="http://schemas.microsoft.com/office/drawing/2014/main" id="{46642684-5DDC-4927-9B6B-3910EB46170A}"/>
              </a:ext>
            </a:extLst>
          </p:cNvPr>
          <p:cNvSpPr>
            <a:spLocks noGrp="1"/>
          </p:cNvSpPr>
          <p:nvPr>
            <p:ph type="sldNum" sz="quarter" idx="4"/>
          </p:nvPr>
        </p:nvSpPr>
        <p:spPr/>
        <p:txBody>
          <a:bodyPr/>
          <a:lstStyle/>
          <a:p>
            <a:fld id="{3C4F54F3-C349-4609-AFEE-01462D5C7942}" type="slidenum">
              <a:rPr lang="en-GB" smtClean="0"/>
              <a:pPr/>
              <a:t>5</a:t>
            </a:fld>
            <a:endParaRPr lang="en-GB" dirty="0"/>
          </a:p>
        </p:txBody>
      </p:sp>
      <p:pic>
        <p:nvPicPr>
          <p:cNvPr id="5" name="Picture 4">
            <a:extLst>
              <a:ext uri="{FF2B5EF4-FFF2-40B4-BE49-F238E27FC236}">
                <a16:creationId xmlns:a16="http://schemas.microsoft.com/office/drawing/2014/main" id="{95713938-14A3-4D67-B18A-DAD81BAE7566}"/>
              </a:ext>
            </a:extLst>
          </p:cNvPr>
          <p:cNvPicPr>
            <a:picLocks noChangeAspect="1"/>
          </p:cNvPicPr>
          <p:nvPr/>
        </p:nvPicPr>
        <p:blipFill>
          <a:blip r:embed="rId2"/>
          <a:stretch>
            <a:fillRect/>
          </a:stretch>
        </p:blipFill>
        <p:spPr>
          <a:xfrm>
            <a:off x="318375" y="1333950"/>
            <a:ext cx="4455050" cy="3027531"/>
          </a:xfrm>
          <a:prstGeom prst="rect">
            <a:avLst/>
          </a:prstGeom>
        </p:spPr>
      </p:pic>
      <p:sp>
        <p:nvSpPr>
          <p:cNvPr id="6" name="Rectangle 5">
            <a:extLst>
              <a:ext uri="{FF2B5EF4-FFF2-40B4-BE49-F238E27FC236}">
                <a16:creationId xmlns:a16="http://schemas.microsoft.com/office/drawing/2014/main" id="{2FD7D95E-C75A-4435-9867-716547762CCF}"/>
              </a:ext>
            </a:extLst>
          </p:cNvPr>
          <p:cNvSpPr/>
          <p:nvPr/>
        </p:nvSpPr>
        <p:spPr>
          <a:xfrm>
            <a:off x="5018592" y="1448513"/>
            <a:ext cx="4038600" cy="3293209"/>
          </a:xfrm>
          <a:prstGeom prst="rect">
            <a:avLst/>
          </a:prstGeom>
        </p:spPr>
        <p:txBody>
          <a:bodyPr wrap="square">
            <a:spAutoFit/>
          </a:bodyPr>
          <a:lstStyle/>
          <a:p>
            <a:r>
              <a:rPr lang="en-US" sz="1600" u="sng" dirty="0"/>
              <a:t>Docetaxel</a:t>
            </a:r>
          </a:p>
          <a:p>
            <a:r>
              <a:rPr lang="en-US" sz="1600" dirty="0"/>
              <a:t>Docetaxel blocks the growth of the cancer by stopping the cancer cells from dividing and multiplying.</a:t>
            </a:r>
            <a:endParaRPr lang="en-US" sz="1600" u="sng" dirty="0"/>
          </a:p>
          <a:p>
            <a:endParaRPr lang="en-US" sz="1600" u="sng" dirty="0"/>
          </a:p>
          <a:p>
            <a:r>
              <a:rPr lang="en-US" sz="1600" u="sng" dirty="0"/>
              <a:t>PD1 and PD-L1 inhibitors</a:t>
            </a:r>
          </a:p>
          <a:p>
            <a:r>
              <a:rPr lang="en-US" sz="1600" dirty="0"/>
              <a:t>PD1 and PD-L1 inhibitors block response of the </a:t>
            </a:r>
            <a:r>
              <a:rPr lang="en-US" sz="1600" dirty="0" err="1"/>
              <a:t>tumour</a:t>
            </a:r>
            <a:r>
              <a:rPr lang="en-US" sz="1600" dirty="0"/>
              <a:t> cells generated via PD-L1 or PD-1 to T cells and</a:t>
            </a:r>
          </a:p>
          <a:p>
            <a:endParaRPr lang="en-US" sz="1600" dirty="0"/>
          </a:p>
          <a:p>
            <a:r>
              <a:rPr lang="en-US" sz="1600" dirty="0"/>
              <a:t>prevent against inactivation of T-cells, which themselves are scanning the body for abnormalities and infections</a:t>
            </a:r>
          </a:p>
        </p:txBody>
      </p:sp>
      <p:sp>
        <p:nvSpPr>
          <p:cNvPr id="8" name="Rectangle 7">
            <a:extLst>
              <a:ext uri="{FF2B5EF4-FFF2-40B4-BE49-F238E27FC236}">
                <a16:creationId xmlns:a16="http://schemas.microsoft.com/office/drawing/2014/main" id="{C8DAF598-B0E9-4F3B-9BB4-EDBCB9723F7B}"/>
              </a:ext>
            </a:extLst>
          </p:cNvPr>
          <p:cNvSpPr/>
          <p:nvPr/>
        </p:nvSpPr>
        <p:spPr>
          <a:xfrm>
            <a:off x="5085976" y="647999"/>
            <a:ext cx="3673395" cy="584775"/>
          </a:xfrm>
          <a:prstGeom prst="rect">
            <a:avLst/>
          </a:prstGeom>
          <a:solidFill>
            <a:srgbClr val="FFC000"/>
          </a:solidFill>
        </p:spPr>
        <p:txBody>
          <a:bodyPr wrap="square">
            <a:spAutoFit/>
          </a:bodyPr>
          <a:lstStyle/>
          <a:p>
            <a:r>
              <a:rPr lang="en-US" sz="1600" dirty="0">
                <a:solidFill>
                  <a:srgbClr val="000000"/>
                </a:solidFill>
                <a:latin typeface="Arial" panose="020B0604020202020204" pitchFamily="34" charset="0"/>
              </a:rPr>
              <a:t>PD1 and PD-L1 inhibitors: </a:t>
            </a:r>
          </a:p>
          <a:p>
            <a:r>
              <a:rPr lang="en-US" sz="1600" dirty="0">
                <a:solidFill>
                  <a:srgbClr val="000000"/>
                </a:solidFill>
                <a:latin typeface="Arial" panose="020B0604020202020204" pitchFamily="34" charset="0"/>
              </a:rPr>
              <a:t>Different mode of Action to docetaxel</a:t>
            </a:r>
          </a:p>
        </p:txBody>
      </p:sp>
    </p:spTree>
    <p:extLst>
      <p:ext uri="{BB962C8B-B14F-4D97-AF65-F5344CB8AC3E}">
        <p14:creationId xmlns:p14="http://schemas.microsoft.com/office/powerpoint/2010/main" val="374125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NMA: 2018 scientific report comparing </a:t>
            </a:r>
            <a:r>
              <a:rPr lang="en-GB" dirty="0" err="1"/>
              <a:t>atezolizumab</a:t>
            </a:r>
            <a:r>
              <a:rPr lang="en-GB" dirty="0"/>
              <a:t>, nivolumab and pembrolizumab at different PD-L1 levels</a:t>
            </a:r>
          </a:p>
        </p:txBody>
      </p:sp>
      <p:sp>
        <p:nvSpPr>
          <p:cNvPr id="3" name="Slide Number Placeholder 2"/>
          <p:cNvSpPr>
            <a:spLocks noGrp="1"/>
          </p:cNvSpPr>
          <p:nvPr>
            <p:ph type="sldNum" sz="quarter" idx="4"/>
          </p:nvPr>
        </p:nvSpPr>
        <p:spPr/>
        <p:txBody>
          <a:bodyPr/>
          <a:lstStyle/>
          <a:p>
            <a:fld id="{3C4F54F3-C349-4609-AFEE-01462D5C7942}" type="slidenum">
              <a:rPr lang="en-GB" smtClean="0"/>
              <a:pPr/>
              <a:t>6</a:t>
            </a:fld>
            <a:endParaRPr lang="en-GB"/>
          </a:p>
        </p:txBody>
      </p:sp>
      <p:sp>
        <p:nvSpPr>
          <p:cNvPr id="4" name="Rectangle 3">
            <a:extLst>
              <a:ext uri="{FF2B5EF4-FFF2-40B4-BE49-F238E27FC236}">
                <a16:creationId xmlns:a16="http://schemas.microsoft.com/office/drawing/2014/main" id="{4961EC87-3DBA-4726-976F-D7D02EC8C96E}"/>
              </a:ext>
            </a:extLst>
          </p:cNvPr>
          <p:cNvSpPr/>
          <p:nvPr/>
        </p:nvSpPr>
        <p:spPr>
          <a:xfrm>
            <a:off x="318375" y="1099320"/>
            <a:ext cx="9122126" cy="3785652"/>
          </a:xfrm>
          <a:prstGeom prst="rect">
            <a:avLst/>
          </a:prstGeom>
        </p:spPr>
        <p:txBody>
          <a:bodyPr wrap="square">
            <a:spAutoFit/>
          </a:bodyPr>
          <a:lstStyle/>
          <a:p>
            <a:r>
              <a:rPr lang="en-US" sz="1600" i="1" dirty="0" err="1"/>
              <a:t>Jinchul</a:t>
            </a:r>
            <a:r>
              <a:rPr lang="en-US" sz="1600" i="1" dirty="0"/>
              <a:t> Kim, </a:t>
            </a:r>
            <a:r>
              <a:rPr lang="en-US" sz="1600" i="1" dirty="0" err="1"/>
              <a:t>Jinhyun</a:t>
            </a:r>
            <a:r>
              <a:rPr lang="en-US" sz="1600" i="1" dirty="0"/>
              <a:t> Cho, Moon </a:t>
            </a:r>
            <a:r>
              <a:rPr lang="en-US" sz="1600" i="1" dirty="0" err="1"/>
              <a:t>Hee</a:t>
            </a:r>
            <a:r>
              <a:rPr lang="en-US" sz="1600" i="1" dirty="0"/>
              <a:t> Lee, </a:t>
            </a:r>
            <a:r>
              <a:rPr lang="en-US" sz="1600" i="1" dirty="0" err="1"/>
              <a:t>Joo</a:t>
            </a:r>
            <a:r>
              <a:rPr lang="en-US" sz="1600" i="1" dirty="0"/>
              <a:t> Han Lim, Relative Efficacy of Checkpoint </a:t>
            </a:r>
            <a:br>
              <a:rPr lang="en-US" sz="1600" i="1" dirty="0"/>
            </a:br>
            <a:r>
              <a:rPr lang="en-US" sz="1600" i="1" dirty="0"/>
              <a:t>inhibitors for advanced NSCLC According to Programmed Death-Ligand-1 Expression: A Systematic Review and Network Meta-Analysis. </a:t>
            </a:r>
            <a:r>
              <a:rPr lang="en-US" sz="1600" i="1" dirty="0">
                <a:solidFill>
                  <a:srgbClr val="2F4A8B"/>
                </a:solidFill>
                <a:latin typeface="arial" panose="020B0604020202020204" pitchFamily="34" charset="0"/>
                <a:hlinkClick r:id="rId2"/>
              </a:rPr>
              <a:t>Sci Rep</a:t>
            </a:r>
            <a:r>
              <a:rPr lang="en-US" sz="1600" i="1" dirty="0">
                <a:solidFill>
                  <a:srgbClr val="000000"/>
                </a:solidFill>
                <a:latin typeface="arial" panose="020B0604020202020204" pitchFamily="34" charset="0"/>
              </a:rPr>
              <a:t>. 2018; 8: 11738. </a:t>
            </a:r>
            <a:endParaRPr lang="sv-SE" sz="1600" i="1" dirty="0"/>
          </a:p>
          <a:p>
            <a:endParaRPr lang="en-US" sz="1600" dirty="0"/>
          </a:p>
          <a:p>
            <a:r>
              <a:rPr lang="en-US" sz="1600" b="1" dirty="0"/>
              <a:t>Objective: </a:t>
            </a:r>
            <a:r>
              <a:rPr lang="en-US" sz="1600" dirty="0"/>
              <a:t>Network meta-analysis aimed to assess the survival benefit and </a:t>
            </a:r>
            <a:br>
              <a:rPr lang="en-US" sz="1600" dirty="0"/>
            </a:br>
            <a:r>
              <a:rPr lang="en-US" sz="1600" dirty="0"/>
              <a:t>comparative efficacy of checkpoint inhibitors according to PD-L1 expression level: </a:t>
            </a:r>
            <a:br>
              <a:rPr lang="en-US" sz="1600" dirty="0"/>
            </a:br>
            <a:r>
              <a:rPr lang="en-US" sz="1600" dirty="0"/>
              <a:t>&lt;1%, 1–49%, and ≥50%. </a:t>
            </a:r>
            <a:endParaRPr lang="sv-SE" sz="1600" dirty="0"/>
          </a:p>
          <a:p>
            <a:endParaRPr lang="sv-SE" sz="1600" dirty="0"/>
          </a:p>
          <a:p>
            <a:r>
              <a:rPr lang="sv-SE" sz="1600" b="1" dirty="0" err="1"/>
              <a:t>Method</a:t>
            </a:r>
            <a:r>
              <a:rPr lang="sv-SE" sz="1600" b="1" dirty="0"/>
              <a:t>: </a:t>
            </a:r>
            <a:r>
              <a:rPr lang="sv-SE" sz="1600" dirty="0"/>
              <a:t>A </a:t>
            </a:r>
            <a:r>
              <a:rPr lang="sv-SE" sz="1600" dirty="0" err="1"/>
              <a:t>fixed-effects</a:t>
            </a:r>
            <a:r>
              <a:rPr lang="sv-SE" sz="1600" dirty="0"/>
              <a:t> </a:t>
            </a:r>
            <a:r>
              <a:rPr lang="sv-SE" sz="1600" dirty="0" err="1"/>
              <a:t>Bayesian</a:t>
            </a:r>
            <a:r>
              <a:rPr lang="sv-SE" sz="1600" dirty="0"/>
              <a:t> </a:t>
            </a:r>
            <a:r>
              <a:rPr lang="sv-SE" sz="1600" dirty="0" err="1"/>
              <a:t>network</a:t>
            </a:r>
            <a:r>
              <a:rPr lang="sv-SE" sz="1600" dirty="0"/>
              <a:t> meta-</a:t>
            </a:r>
            <a:r>
              <a:rPr lang="sv-SE" sz="1600" dirty="0" err="1"/>
              <a:t>analysis</a:t>
            </a:r>
            <a:r>
              <a:rPr lang="sv-SE" sz="1600" dirty="0"/>
              <a:t> (NMA) </a:t>
            </a:r>
            <a:r>
              <a:rPr lang="sv-SE" sz="1600" dirty="0" err="1"/>
              <a:t>was</a:t>
            </a:r>
            <a:r>
              <a:rPr lang="sv-SE" sz="1600" dirty="0"/>
              <a:t> </a:t>
            </a:r>
            <a:r>
              <a:rPr lang="sv-SE" sz="1600" dirty="0" err="1"/>
              <a:t>performed</a:t>
            </a:r>
            <a:r>
              <a:rPr lang="sv-SE" sz="1600" dirty="0"/>
              <a:t> to </a:t>
            </a:r>
            <a:r>
              <a:rPr lang="sv-SE" sz="1600" dirty="0" err="1"/>
              <a:t>estimate</a:t>
            </a:r>
            <a:r>
              <a:rPr lang="sv-SE" sz="1600" dirty="0"/>
              <a:t> </a:t>
            </a:r>
            <a:br>
              <a:rPr lang="sv-SE" sz="1600" dirty="0"/>
            </a:br>
            <a:r>
              <a:rPr lang="sv-SE" sz="1600" dirty="0" err="1">
                <a:solidFill>
                  <a:srgbClr val="FF0000"/>
                </a:solidFill>
              </a:rPr>
              <a:t>hazard</a:t>
            </a:r>
            <a:r>
              <a:rPr lang="sv-SE" sz="1600" dirty="0">
                <a:solidFill>
                  <a:srgbClr val="FF0000"/>
                </a:solidFill>
              </a:rPr>
              <a:t> </a:t>
            </a:r>
            <a:r>
              <a:rPr lang="sv-SE" sz="1600" dirty="0" err="1">
                <a:solidFill>
                  <a:srgbClr val="FF0000"/>
                </a:solidFill>
              </a:rPr>
              <a:t>ratios</a:t>
            </a:r>
            <a:r>
              <a:rPr lang="sv-SE" sz="1600" dirty="0">
                <a:solidFill>
                  <a:srgbClr val="FF0000"/>
                </a:solidFill>
              </a:rPr>
              <a:t> (</a:t>
            </a:r>
            <a:r>
              <a:rPr lang="sv-SE" sz="1600" dirty="0" err="1">
                <a:solidFill>
                  <a:srgbClr val="FF0000"/>
                </a:solidFill>
              </a:rPr>
              <a:t>HRs</a:t>
            </a:r>
            <a:r>
              <a:rPr lang="sv-SE" sz="1600" dirty="0">
                <a:solidFill>
                  <a:srgbClr val="FF0000"/>
                </a:solidFill>
              </a:rPr>
              <a:t>)</a:t>
            </a:r>
            <a:r>
              <a:rPr lang="sv-SE" sz="1600" dirty="0"/>
              <a:t> for overall </a:t>
            </a:r>
            <a:r>
              <a:rPr lang="sv-SE" sz="1600" dirty="0" err="1"/>
              <a:t>survival</a:t>
            </a:r>
            <a:r>
              <a:rPr lang="sv-SE" sz="1600" dirty="0"/>
              <a:t> (OS) </a:t>
            </a:r>
            <a:r>
              <a:rPr lang="sv-SE" sz="1600" dirty="0" err="1"/>
              <a:t>with</a:t>
            </a:r>
            <a:r>
              <a:rPr lang="sv-SE" sz="1600" dirty="0"/>
              <a:t> 95% </a:t>
            </a:r>
            <a:r>
              <a:rPr lang="sv-SE" sz="1600" dirty="0" err="1"/>
              <a:t>credible</a:t>
            </a:r>
            <a:r>
              <a:rPr lang="sv-SE" sz="1600" dirty="0"/>
              <a:t> </a:t>
            </a:r>
            <a:r>
              <a:rPr lang="sv-SE" sz="1600" dirty="0" err="1"/>
              <a:t>intervals</a:t>
            </a:r>
            <a:r>
              <a:rPr lang="sv-SE" sz="1600" dirty="0"/>
              <a:t> (</a:t>
            </a:r>
            <a:r>
              <a:rPr lang="sv-SE" sz="1600" dirty="0" err="1"/>
              <a:t>CrIs</a:t>
            </a:r>
            <a:r>
              <a:rPr lang="sv-SE" sz="1600" dirty="0"/>
              <a:t>). </a:t>
            </a:r>
          </a:p>
          <a:p>
            <a:endParaRPr lang="en-US" sz="1600" dirty="0"/>
          </a:p>
          <a:p>
            <a:r>
              <a:rPr lang="en-US" sz="1600" b="1" dirty="0"/>
              <a:t>Conclusion</a:t>
            </a:r>
            <a:r>
              <a:rPr lang="en-US" sz="1600" dirty="0"/>
              <a:t>: </a:t>
            </a:r>
            <a:r>
              <a:rPr lang="en-US" sz="1600" dirty="0" err="1"/>
              <a:t>Atezolizumab</a:t>
            </a:r>
            <a:r>
              <a:rPr lang="en-US" sz="1600" dirty="0"/>
              <a:t>, nivolumab, and nivolumab were the most effective agents for </a:t>
            </a:r>
            <a:br>
              <a:rPr lang="en-US" sz="1600" dirty="0"/>
            </a:br>
            <a:r>
              <a:rPr lang="en-US" sz="1600" dirty="0"/>
              <a:t>second- or later-line settings in the PD-L1 &lt; 1%, PD-L1 1–49%, and PD-L1 ≥ 50% subgroups, respectively.</a:t>
            </a:r>
          </a:p>
          <a:p>
            <a:endParaRPr lang="en-US" sz="1600" dirty="0"/>
          </a:p>
        </p:txBody>
      </p:sp>
    </p:spTree>
    <p:extLst>
      <p:ext uri="{BB962C8B-B14F-4D97-AF65-F5344CB8AC3E}">
        <p14:creationId xmlns:p14="http://schemas.microsoft.com/office/powerpoint/2010/main" val="101247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5D1A-6E3D-46C5-9451-E833C52A29D8}"/>
              </a:ext>
            </a:extLst>
          </p:cNvPr>
          <p:cNvSpPr>
            <a:spLocks noGrp="1"/>
          </p:cNvSpPr>
          <p:nvPr>
            <p:ph type="title"/>
          </p:nvPr>
        </p:nvSpPr>
        <p:spPr/>
        <p:txBody>
          <a:bodyPr/>
          <a:lstStyle/>
          <a:p>
            <a:r>
              <a:rPr lang="sv-SE" dirty="0"/>
              <a:t>2nd </a:t>
            </a:r>
            <a:r>
              <a:rPr lang="sv-SE" dirty="0" err="1"/>
              <a:t>line</a:t>
            </a:r>
            <a:r>
              <a:rPr lang="sv-SE" dirty="0"/>
              <a:t> or later </a:t>
            </a:r>
            <a:r>
              <a:rPr lang="sv-SE" dirty="0" err="1"/>
              <a:t>nivolumab</a:t>
            </a:r>
            <a:r>
              <a:rPr lang="sv-SE" dirty="0"/>
              <a:t> and </a:t>
            </a:r>
            <a:r>
              <a:rPr lang="sv-SE" dirty="0" err="1"/>
              <a:t>pembrolizumab</a:t>
            </a:r>
            <a:r>
              <a:rPr lang="sv-SE" dirty="0"/>
              <a:t> </a:t>
            </a:r>
            <a:r>
              <a:rPr lang="sv-SE" dirty="0" err="1"/>
              <a:t>trials</a:t>
            </a:r>
            <a:r>
              <a:rPr lang="sv-SE" dirty="0"/>
              <a:t> </a:t>
            </a:r>
            <a:r>
              <a:rPr lang="sv-SE" dirty="0" err="1"/>
              <a:t>included</a:t>
            </a:r>
            <a:r>
              <a:rPr lang="sv-SE" dirty="0"/>
              <a:t> in Kim et al (2018)</a:t>
            </a:r>
          </a:p>
        </p:txBody>
      </p:sp>
      <p:sp>
        <p:nvSpPr>
          <p:cNvPr id="3" name="Slide Number Placeholder 2">
            <a:extLst>
              <a:ext uri="{FF2B5EF4-FFF2-40B4-BE49-F238E27FC236}">
                <a16:creationId xmlns:a16="http://schemas.microsoft.com/office/drawing/2014/main" id="{47C3BDD8-D14E-4F08-8260-2FE641E9E074}"/>
              </a:ext>
            </a:extLst>
          </p:cNvPr>
          <p:cNvSpPr>
            <a:spLocks noGrp="1"/>
          </p:cNvSpPr>
          <p:nvPr>
            <p:ph type="sldNum" sz="quarter" idx="4"/>
          </p:nvPr>
        </p:nvSpPr>
        <p:spPr/>
        <p:txBody>
          <a:bodyPr/>
          <a:lstStyle/>
          <a:p>
            <a:fld id="{3C4F54F3-C349-4609-AFEE-01462D5C7942}" type="slidenum">
              <a:rPr lang="en-GB" smtClean="0"/>
              <a:pPr/>
              <a:t>7</a:t>
            </a:fld>
            <a:endParaRPr lang="en-GB" dirty="0"/>
          </a:p>
        </p:txBody>
      </p:sp>
      <p:sp>
        <p:nvSpPr>
          <p:cNvPr id="4" name="Content Placeholder 3">
            <a:extLst>
              <a:ext uri="{FF2B5EF4-FFF2-40B4-BE49-F238E27FC236}">
                <a16:creationId xmlns:a16="http://schemas.microsoft.com/office/drawing/2014/main" id="{94BD1939-F258-4176-8354-A11D19EDBF67}"/>
              </a:ext>
            </a:extLst>
          </p:cNvPr>
          <p:cNvSpPr>
            <a:spLocks noGrp="1"/>
          </p:cNvSpPr>
          <p:nvPr>
            <p:ph idx="16"/>
          </p:nvPr>
        </p:nvSpPr>
        <p:spPr>
          <a:xfrm>
            <a:off x="237062" y="953262"/>
            <a:ext cx="7786798" cy="1618488"/>
          </a:xfrm>
        </p:spPr>
        <p:txBody>
          <a:bodyPr/>
          <a:lstStyle/>
          <a:p>
            <a:pPr marL="0" indent="0">
              <a:buNone/>
            </a:pPr>
            <a:endParaRPr lang="sv-SE" sz="1600" dirty="0"/>
          </a:p>
          <a:p>
            <a:pPr marL="0" indent="0">
              <a:buNone/>
            </a:pPr>
            <a:endParaRPr lang="sv-SE" sz="1600" dirty="0"/>
          </a:p>
          <a:p>
            <a:pPr marL="0" indent="0">
              <a:buNone/>
            </a:pPr>
            <a:r>
              <a:rPr lang="sv-SE" sz="1600" dirty="0"/>
              <a:t>2nd </a:t>
            </a:r>
            <a:r>
              <a:rPr lang="sv-SE" sz="1600" dirty="0" err="1"/>
              <a:t>line</a:t>
            </a:r>
            <a:r>
              <a:rPr lang="sv-SE" sz="1600" dirty="0"/>
              <a:t> or later </a:t>
            </a:r>
            <a:r>
              <a:rPr lang="sv-SE" sz="1600" dirty="0" err="1"/>
              <a:t>nivolumab</a:t>
            </a:r>
            <a:r>
              <a:rPr lang="sv-SE" sz="1600" dirty="0"/>
              <a:t> and </a:t>
            </a:r>
            <a:r>
              <a:rPr lang="sv-SE" sz="1600" dirty="0" err="1"/>
              <a:t>pembrolizumab</a:t>
            </a:r>
            <a:r>
              <a:rPr lang="sv-SE" sz="1600" dirty="0"/>
              <a:t> </a:t>
            </a:r>
            <a:r>
              <a:rPr lang="sv-SE" sz="1600" dirty="0" err="1"/>
              <a:t>trials</a:t>
            </a:r>
            <a:r>
              <a:rPr lang="sv-SE" sz="1600" dirty="0"/>
              <a:t> </a:t>
            </a:r>
            <a:r>
              <a:rPr lang="sv-SE" sz="1600" dirty="0" err="1"/>
              <a:t>included</a:t>
            </a:r>
            <a:r>
              <a:rPr lang="sv-SE" sz="1600" dirty="0"/>
              <a:t> in Kim et al (2018):</a:t>
            </a:r>
          </a:p>
          <a:p>
            <a:pPr marL="0" indent="0">
              <a:buNone/>
            </a:pPr>
            <a:endParaRPr lang="sv-SE" sz="1600" dirty="0"/>
          </a:p>
          <a:p>
            <a:r>
              <a:rPr lang="sv-SE" sz="1600" dirty="0" err="1"/>
              <a:t>Nivolumab</a:t>
            </a:r>
            <a:r>
              <a:rPr lang="sv-SE" sz="1600" dirty="0"/>
              <a:t>: Checkmate 017 </a:t>
            </a:r>
            <a:r>
              <a:rPr lang="sv-SE" sz="1600" dirty="0" err="1"/>
              <a:t>squamous</a:t>
            </a:r>
            <a:r>
              <a:rPr lang="sv-SE" sz="1600" dirty="0"/>
              <a:t> and Checkmate 057 non </a:t>
            </a:r>
            <a:r>
              <a:rPr lang="sv-SE" sz="1600" dirty="0" err="1"/>
              <a:t>squamous</a:t>
            </a:r>
            <a:endParaRPr lang="sv-SE" sz="1600" dirty="0"/>
          </a:p>
          <a:p>
            <a:endParaRPr lang="sv-SE" sz="1600" dirty="0"/>
          </a:p>
          <a:p>
            <a:r>
              <a:rPr lang="sv-SE" sz="1600" dirty="0" err="1"/>
              <a:t>Pembrolizumab</a:t>
            </a:r>
            <a:r>
              <a:rPr lang="sv-SE" sz="1600" dirty="0"/>
              <a:t>: </a:t>
            </a:r>
            <a:r>
              <a:rPr lang="sv-SE" sz="1600" dirty="0" err="1"/>
              <a:t>Keynote</a:t>
            </a:r>
            <a:r>
              <a:rPr lang="sv-SE" sz="1600" dirty="0"/>
              <a:t> 010 79% non-</a:t>
            </a:r>
            <a:r>
              <a:rPr lang="sv-SE" sz="1600" dirty="0" err="1"/>
              <a:t>squamous</a:t>
            </a:r>
            <a:endParaRPr lang="sv-SE" sz="1600" dirty="0"/>
          </a:p>
          <a:p>
            <a:endParaRPr lang="sv-SE" sz="1600" dirty="0"/>
          </a:p>
          <a:p>
            <a:r>
              <a:rPr lang="sv-SE" sz="1600" dirty="0"/>
              <a:t>Same </a:t>
            </a:r>
            <a:r>
              <a:rPr lang="sv-SE" sz="1600" dirty="0" err="1"/>
              <a:t>docetaxel</a:t>
            </a:r>
            <a:r>
              <a:rPr lang="sv-SE" sz="1600" dirty="0"/>
              <a:t> </a:t>
            </a:r>
            <a:r>
              <a:rPr lang="sv-SE" sz="1600" dirty="0" err="1"/>
              <a:t>prescription</a:t>
            </a:r>
            <a:r>
              <a:rPr lang="sv-SE" sz="1600" dirty="0"/>
              <a:t> and </a:t>
            </a:r>
            <a:r>
              <a:rPr lang="sv-SE" sz="1600" dirty="0" err="1"/>
              <a:t>only</a:t>
            </a:r>
            <a:r>
              <a:rPr lang="sv-SE" sz="1600" dirty="0"/>
              <a:t> ECOG 0/1 for all </a:t>
            </a:r>
            <a:r>
              <a:rPr lang="sv-SE" sz="1600" dirty="0" err="1"/>
              <a:t>trials</a:t>
            </a:r>
            <a:endParaRPr lang="sv-SE" sz="1600" dirty="0"/>
          </a:p>
          <a:p>
            <a:endParaRPr lang="sv-SE" sz="1600" dirty="0"/>
          </a:p>
        </p:txBody>
      </p:sp>
    </p:spTree>
    <p:extLst>
      <p:ext uri="{BB962C8B-B14F-4D97-AF65-F5344CB8AC3E}">
        <p14:creationId xmlns:p14="http://schemas.microsoft.com/office/powerpoint/2010/main" val="394241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FDF6-D07A-4A08-8DAA-26B54AD05C57}"/>
              </a:ext>
            </a:extLst>
          </p:cNvPr>
          <p:cNvSpPr>
            <a:spLocks noGrp="1"/>
          </p:cNvSpPr>
          <p:nvPr>
            <p:ph type="title"/>
          </p:nvPr>
        </p:nvSpPr>
        <p:spPr/>
        <p:txBody>
          <a:bodyPr/>
          <a:lstStyle/>
          <a:p>
            <a:r>
              <a:rPr lang="sv-SE" dirty="0"/>
              <a:t>PD-L1 </a:t>
            </a:r>
            <a:r>
              <a:rPr lang="sv-SE" dirty="0" err="1"/>
              <a:t>levels</a:t>
            </a:r>
            <a:r>
              <a:rPr lang="sv-SE" dirty="0"/>
              <a:t> </a:t>
            </a:r>
          </a:p>
        </p:txBody>
      </p:sp>
      <p:sp>
        <p:nvSpPr>
          <p:cNvPr id="3" name="Slide Number Placeholder 2">
            <a:extLst>
              <a:ext uri="{FF2B5EF4-FFF2-40B4-BE49-F238E27FC236}">
                <a16:creationId xmlns:a16="http://schemas.microsoft.com/office/drawing/2014/main" id="{5CBA59AD-786A-4F68-B114-314E22607465}"/>
              </a:ext>
            </a:extLst>
          </p:cNvPr>
          <p:cNvSpPr>
            <a:spLocks noGrp="1"/>
          </p:cNvSpPr>
          <p:nvPr>
            <p:ph type="sldNum" sz="quarter" idx="4"/>
          </p:nvPr>
        </p:nvSpPr>
        <p:spPr/>
        <p:txBody>
          <a:bodyPr/>
          <a:lstStyle/>
          <a:p>
            <a:fld id="{3C4F54F3-C349-4609-AFEE-01462D5C7942}" type="slidenum">
              <a:rPr lang="en-GB" smtClean="0"/>
              <a:pPr/>
              <a:t>8</a:t>
            </a:fld>
            <a:endParaRPr lang="en-GB" dirty="0"/>
          </a:p>
        </p:txBody>
      </p:sp>
      <p:graphicFrame>
        <p:nvGraphicFramePr>
          <p:cNvPr id="5" name="Table 4">
            <a:extLst>
              <a:ext uri="{FF2B5EF4-FFF2-40B4-BE49-F238E27FC236}">
                <a16:creationId xmlns:a16="http://schemas.microsoft.com/office/drawing/2014/main" id="{1BFBF136-A30C-4206-B592-79B2BFF5096F}"/>
              </a:ext>
            </a:extLst>
          </p:cNvPr>
          <p:cNvGraphicFramePr>
            <a:graphicFrameLocks noGrp="1"/>
          </p:cNvGraphicFramePr>
          <p:nvPr>
            <p:extLst>
              <p:ext uri="{D42A27DB-BD31-4B8C-83A1-F6EECF244321}">
                <p14:modId xmlns:p14="http://schemas.microsoft.com/office/powerpoint/2010/main" val="63145893"/>
              </p:ext>
            </p:extLst>
          </p:nvPr>
        </p:nvGraphicFramePr>
        <p:xfrm>
          <a:off x="318374" y="782092"/>
          <a:ext cx="6184602" cy="2697172"/>
        </p:xfrm>
        <a:graphic>
          <a:graphicData uri="http://schemas.openxmlformats.org/drawingml/2006/table">
            <a:tbl>
              <a:tblPr>
                <a:tableStyleId>{5C22544A-7EE6-4342-B048-85BDC9FD1C3A}</a:tableStyleId>
              </a:tblPr>
              <a:tblGrid>
                <a:gridCol w="1679104">
                  <a:extLst>
                    <a:ext uri="{9D8B030D-6E8A-4147-A177-3AD203B41FA5}">
                      <a16:colId xmlns:a16="http://schemas.microsoft.com/office/drawing/2014/main" val="3749320086"/>
                    </a:ext>
                  </a:extLst>
                </a:gridCol>
                <a:gridCol w="1715616">
                  <a:extLst>
                    <a:ext uri="{9D8B030D-6E8A-4147-A177-3AD203B41FA5}">
                      <a16:colId xmlns:a16="http://schemas.microsoft.com/office/drawing/2014/main" val="1924212950"/>
                    </a:ext>
                  </a:extLst>
                </a:gridCol>
                <a:gridCol w="1483841">
                  <a:extLst>
                    <a:ext uri="{9D8B030D-6E8A-4147-A177-3AD203B41FA5}">
                      <a16:colId xmlns:a16="http://schemas.microsoft.com/office/drawing/2014/main" val="1507696441"/>
                    </a:ext>
                  </a:extLst>
                </a:gridCol>
                <a:gridCol w="1306041">
                  <a:extLst>
                    <a:ext uri="{9D8B030D-6E8A-4147-A177-3AD203B41FA5}">
                      <a16:colId xmlns:a16="http://schemas.microsoft.com/office/drawing/2014/main" val="777087881"/>
                    </a:ext>
                  </a:extLst>
                </a:gridCol>
              </a:tblGrid>
              <a:tr h="231147">
                <a:tc>
                  <a:txBody>
                    <a:bodyPr/>
                    <a:lstStyle/>
                    <a:p>
                      <a:pPr algn="l" fontAlgn="t"/>
                      <a:r>
                        <a:rPr lang="sv-SE" sz="1600" u="none" strike="noStrike" kern="1200" dirty="0" err="1">
                          <a:solidFill>
                            <a:schemeClr val="dk1"/>
                          </a:solidFill>
                          <a:effectLst/>
                          <a:latin typeface="+mn-lt"/>
                          <a:ea typeface="+mn-ea"/>
                          <a:cs typeface="+mn-cs"/>
                        </a:rPr>
                        <a:t>Study</a:t>
                      </a:r>
                      <a:endParaRPr lang="sv-SE" sz="1600" u="none" strike="noStrike" kern="1200" dirty="0">
                        <a:solidFill>
                          <a:schemeClr val="dk1"/>
                        </a:solidFill>
                        <a:effectLst/>
                        <a:latin typeface="+mn-lt"/>
                        <a:ea typeface="+mn-ea"/>
                        <a:cs typeface="+mn-cs"/>
                      </a:endParaRP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sv-SE" sz="1600" u="none" strike="noStrike" kern="1200" dirty="0">
                          <a:solidFill>
                            <a:schemeClr val="dk1"/>
                          </a:solidFill>
                          <a:effectLst/>
                          <a:latin typeface="+mn-lt"/>
                          <a:ea typeface="+mn-ea"/>
                          <a:cs typeface="+mn-cs"/>
                        </a:rPr>
                        <a:t>N</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600" u="none" strike="noStrike" kern="1200" dirty="0">
                          <a:solidFill>
                            <a:schemeClr val="dk1"/>
                          </a:solidFill>
                          <a:effectLst/>
                          <a:latin typeface="+mn-lt"/>
                          <a:ea typeface="+mn-ea"/>
                          <a:cs typeface="+mn-cs"/>
                        </a:rPr>
                        <a:t>PD-L1 inclusion</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fontAlgn="t">
                        <a:buFont typeface="Arial" panose="020B0604020202020204" pitchFamily="34" charset="0"/>
                        <a:buNone/>
                      </a:pPr>
                      <a:r>
                        <a:rPr lang="en-US" sz="1600" u="none" strike="noStrike" kern="1200" dirty="0">
                          <a:solidFill>
                            <a:schemeClr val="dk1"/>
                          </a:solidFill>
                          <a:effectLst/>
                          <a:latin typeface="+mn-lt"/>
                          <a:ea typeface="+mn-ea"/>
                          <a:cs typeface="+mn-cs"/>
                        </a:rPr>
                        <a:t>Pre-specified </a:t>
                      </a:r>
                      <a:br>
                        <a:rPr lang="en-US" sz="1600" u="none" strike="noStrike" kern="1200" dirty="0">
                          <a:solidFill>
                            <a:schemeClr val="dk1"/>
                          </a:solidFill>
                          <a:effectLst/>
                          <a:latin typeface="+mn-lt"/>
                          <a:ea typeface="+mn-ea"/>
                          <a:cs typeface="+mn-cs"/>
                        </a:rPr>
                      </a:br>
                      <a:r>
                        <a:rPr lang="en-US" sz="1600" u="none" strike="noStrike" kern="1200" dirty="0">
                          <a:solidFill>
                            <a:schemeClr val="dk1"/>
                          </a:solidFill>
                          <a:effectLst/>
                          <a:latin typeface="+mn-lt"/>
                          <a:ea typeface="+mn-ea"/>
                          <a:cs typeface="+mn-cs"/>
                        </a:rPr>
                        <a:t>PD-L1 levels</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86732"/>
                  </a:ext>
                </a:extLst>
              </a:tr>
              <a:tr h="686472">
                <a:tc>
                  <a:txBody>
                    <a:bodyPr/>
                    <a:lstStyle/>
                    <a:p>
                      <a:pPr algn="l" fontAlgn="t"/>
                      <a:r>
                        <a:rPr lang="sv-SE" sz="1600" u="none" strike="noStrike" dirty="0">
                          <a:effectLst/>
                        </a:rPr>
                        <a:t>CM 017</a:t>
                      </a:r>
                    </a:p>
                    <a:p>
                      <a:pPr algn="l" fontAlgn="t"/>
                      <a:r>
                        <a:rPr lang="sv-SE" sz="1600" b="0" i="0" u="none" strike="noStrike" dirty="0" err="1">
                          <a:solidFill>
                            <a:srgbClr val="000000"/>
                          </a:solidFill>
                          <a:effectLst/>
                          <a:latin typeface="Calibri" panose="020F0502020204030204" pitchFamily="34" charset="0"/>
                        </a:rPr>
                        <a:t>Squamous</a:t>
                      </a:r>
                      <a:endParaRPr lang="sv-SE" sz="1600" b="0" i="0" u="none" strike="noStrike" dirty="0">
                        <a:solidFill>
                          <a:srgbClr val="000000"/>
                        </a:solidFill>
                        <a:effectLst/>
                        <a:latin typeface="Calibri" panose="020F0502020204030204" pitchFamily="34" charset="0"/>
                      </a:endParaRP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sv-SE" sz="1600" u="none" strike="noStrike" dirty="0">
                          <a:effectLst/>
                        </a:rPr>
                        <a:t>135 </a:t>
                      </a:r>
                      <a:r>
                        <a:rPr lang="sv-SE" sz="1600" u="none" strike="noStrike" dirty="0" err="1">
                          <a:effectLst/>
                        </a:rPr>
                        <a:t>nivolumab</a:t>
                      </a:r>
                      <a:br>
                        <a:rPr lang="sv-SE" sz="1600" u="none" strike="noStrike" dirty="0">
                          <a:effectLst/>
                        </a:rPr>
                      </a:br>
                      <a:r>
                        <a:rPr lang="sv-SE" sz="1600" u="none" strike="noStrike" dirty="0">
                          <a:effectLst/>
                        </a:rPr>
                        <a:t>137 </a:t>
                      </a:r>
                      <a:r>
                        <a:rPr lang="sv-SE" sz="1600" u="none" strike="noStrike" dirty="0" err="1">
                          <a:effectLst/>
                        </a:rPr>
                        <a:t>docetaxel</a:t>
                      </a:r>
                      <a:endParaRPr lang="sv-SE" sz="1600" b="0" i="0" u="none" strike="noStrike" dirty="0">
                        <a:solidFill>
                          <a:srgbClr val="000000"/>
                        </a:solidFill>
                        <a:effectLst/>
                        <a:latin typeface="Calibri" panose="020F0502020204030204" pitchFamily="34" charset="0"/>
                      </a:endParaRP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Calibri" panose="020F0502020204030204" pitchFamily="34" charset="0"/>
                        </a:rPr>
                        <a:t>All comers</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&gt;=1%</a:t>
                      </a:r>
                    </a:p>
                    <a:p>
                      <a:pPr marL="28575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&gt;=5%</a:t>
                      </a:r>
                    </a:p>
                    <a:p>
                      <a:pPr marL="28575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&gt;=10%</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288317"/>
                  </a:ext>
                </a:extLst>
              </a:tr>
              <a:tr h="686472">
                <a:tc>
                  <a:txBody>
                    <a:bodyPr/>
                    <a:lstStyle/>
                    <a:p>
                      <a:pPr algn="l" fontAlgn="t"/>
                      <a:r>
                        <a:rPr lang="sv-SE" sz="1600" u="none" strike="noStrike" dirty="0">
                          <a:effectLst/>
                        </a:rPr>
                        <a:t>CM 057 </a:t>
                      </a:r>
                    </a:p>
                    <a:p>
                      <a:pPr algn="l" fontAlgn="t"/>
                      <a:r>
                        <a:rPr lang="sv-SE" sz="1600" b="0" i="0" u="none" strike="noStrike" dirty="0">
                          <a:solidFill>
                            <a:srgbClr val="000000"/>
                          </a:solidFill>
                          <a:effectLst/>
                          <a:latin typeface="Calibri" panose="020F0502020204030204" pitchFamily="34" charset="0"/>
                        </a:rPr>
                        <a:t>Non-</a:t>
                      </a:r>
                      <a:r>
                        <a:rPr lang="sv-SE" sz="1600" b="0" i="0" u="none" strike="noStrike" dirty="0" err="1">
                          <a:solidFill>
                            <a:srgbClr val="000000"/>
                          </a:solidFill>
                          <a:effectLst/>
                          <a:latin typeface="Calibri" panose="020F0502020204030204" pitchFamily="34" charset="0"/>
                        </a:rPr>
                        <a:t>squamous</a:t>
                      </a:r>
                      <a:endParaRPr lang="sv-SE" sz="1600" b="0" i="0" u="none" strike="noStrike" dirty="0">
                        <a:solidFill>
                          <a:srgbClr val="000000"/>
                        </a:solidFill>
                        <a:effectLst/>
                        <a:latin typeface="Calibri" panose="020F0502020204030204" pitchFamily="34" charset="0"/>
                      </a:endParaRP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sv-SE" sz="1600" u="none" strike="noStrike" dirty="0">
                          <a:effectLst/>
                        </a:rPr>
                        <a:t>292 </a:t>
                      </a:r>
                      <a:r>
                        <a:rPr lang="sv-SE" sz="1600" u="none" strike="noStrike" dirty="0" err="1">
                          <a:effectLst/>
                        </a:rPr>
                        <a:t>nivolumab</a:t>
                      </a:r>
                      <a:br>
                        <a:rPr lang="sv-SE" sz="1600" u="none" strike="noStrike" dirty="0">
                          <a:effectLst/>
                        </a:rPr>
                      </a:br>
                      <a:r>
                        <a:rPr lang="sv-SE" sz="1600" u="none" strike="noStrike" dirty="0">
                          <a:effectLst/>
                        </a:rPr>
                        <a:t>290 </a:t>
                      </a:r>
                      <a:r>
                        <a:rPr lang="sv-SE" sz="1600" u="none" strike="noStrike" dirty="0" err="1">
                          <a:effectLst/>
                        </a:rPr>
                        <a:t>docetaxel</a:t>
                      </a:r>
                      <a:endParaRPr lang="sv-SE" sz="1600" b="0" i="0" u="none" strike="noStrike" dirty="0">
                        <a:solidFill>
                          <a:srgbClr val="000000"/>
                        </a:solidFill>
                        <a:effectLst/>
                        <a:latin typeface="Calibri" panose="020F0502020204030204" pitchFamily="34" charset="0"/>
                      </a:endParaRP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Calibri" panose="020F0502020204030204" pitchFamily="34" charset="0"/>
                        </a:rPr>
                        <a:t>All comers</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&gt;=1%</a:t>
                      </a:r>
                    </a:p>
                    <a:p>
                      <a:pPr marL="28575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&gt;=5%</a:t>
                      </a:r>
                    </a:p>
                    <a:p>
                      <a:pPr marL="28575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&gt;=10%</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087490"/>
                  </a:ext>
                </a:extLst>
              </a:tr>
              <a:tr h="642767">
                <a:tc>
                  <a:txBody>
                    <a:bodyPr/>
                    <a:lstStyle/>
                    <a:p>
                      <a:pPr algn="l" fontAlgn="t"/>
                      <a:r>
                        <a:rPr lang="sv-SE" sz="1600" u="none" strike="noStrike" dirty="0">
                          <a:effectLst/>
                        </a:rPr>
                        <a:t>KN 010</a:t>
                      </a:r>
                    </a:p>
                    <a:p>
                      <a:pPr algn="l" fontAlgn="t"/>
                      <a:r>
                        <a:rPr lang="sv-SE" sz="1600" b="0" i="0" u="none" strike="noStrike" dirty="0">
                          <a:solidFill>
                            <a:srgbClr val="000000"/>
                          </a:solidFill>
                          <a:effectLst/>
                          <a:latin typeface="Calibri" panose="020F0502020204030204" pitchFamily="34" charset="0"/>
                        </a:rPr>
                        <a:t>79% non-</a:t>
                      </a:r>
                      <a:r>
                        <a:rPr lang="sv-SE" sz="1600" b="0" i="0" u="none" strike="noStrike" dirty="0" err="1">
                          <a:solidFill>
                            <a:srgbClr val="000000"/>
                          </a:solidFill>
                          <a:effectLst/>
                          <a:latin typeface="Calibri" panose="020F0502020204030204" pitchFamily="34" charset="0"/>
                        </a:rPr>
                        <a:t>squamous</a:t>
                      </a:r>
                      <a:endParaRPr lang="sv-SE" sz="1600" b="0" i="0" u="none" strike="noStrike" dirty="0">
                        <a:solidFill>
                          <a:srgbClr val="000000"/>
                        </a:solidFill>
                        <a:effectLst/>
                        <a:latin typeface="Calibri" panose="020F0502020204030204" pitchFamily="34" charset="0"/>
                      </a:endParaRP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sv-SE" sz="1600" u="none" strike="noStrike" dirty="0">
                          <a:effectLst/>
                        </a:rPr>
                        <a:t>345 </a:t>
                      </a:r>
                      <a:r>
                        <a:rPr lang="sv-SE" sz="1600" u="none" strike="noStrike" dirty="0" err="1">
                          <a:effectLst/>
                        </a:rPr>
                        <a:t>pembro</a:t>
                      </a:r>
                      <a:r>
                        <a:rPr lang="sv-SE" sz="1600" u="none" strike="noStrike" dirty="0">
                          <a:effectLst/>
                        </a:rPr>
                        <a:t>   2mg</a:t>
                      </a:r>
                      <a:br>
                        <a:rPr lang="sv-SE" sz="1600" u="none" strike="noStrike" dirty="0">
                          <a:effectLst/>
                        </a:rPr>
                      </a:br>
                      <a:r>
                        <a:rPr lang="sv-SE" sz="1600" u="none" strike="noStrike" dirty="0">
                          <a:effectLst/>
                        </a:rPr>
                        <a:t>346 </a:t>
                      </a:r>
                      <a:r>
                        <a:rPr lang="sv-SE" sz="1600" u="none" strike="noStrike" dirty="0" err="1">
                          <a:effectLst/>
                        </a:rPr>
                        <a:t>pembro</a:t>
                      </a:r>
                      <a:r>
                        <a:rPr lang="sv-SE" sz="1600" u="none" strike="noStrike" dirty="0">
                          <a:effectLst/>
                        </a:rPr>
                        <a:t> 10mg</a:t>
                      </a:r>
                      <a:br>
                        <a:rPr lang="sv-SE" sz="1600" u="none" strike="noStrike" dirty="0">
                          <a:effectLst/>
                        </a:rPr>
                      </a:br>
                      <a:r>
                        <a:rPr lang="sv-SE" sz="1600" u="none" strike="noStrike" dirty="0">
                          <a:effectLst/>
                        </a:rPr>
                        <a:t>343 </a:t>
                      </a:r>
                      <a:r>
                        <a:rPr lang="sv-SE" sz="1600" u="none" strike="noStrike" dirty="0" err="1">
                          <a:effectLst/>
                        </a:rPr>
                        <a:t>docetaxel</a:t>
                      </a:r>
                      <a:endParaRPr lang="sv-SE" sz="1600" b="0" i="0" u="none" strike="noStrike" dirty="0">
                        <a:solidFill>
                          <a:srgbClr val="000000"/>
                        </a:solidFill>
                        <a:effectLst/>
                        <a:latin typeface="Calibri" panose="020F0502020204030204" pitchFamily="34" charset="0"/>
                      </a:endParaRP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sv-SE" sz="1600" b="0" i="0" u="none" strike="noStrike" dirty="0">
                          <a:solidFill>
                            <a:srgbClr val="000000"/>
                          </a:solidFill>
                          <a:effectLst/>
                          <a:latin typeface="Calibri" panose="020F0502020204030204" pitchFamily="34" charset="0"/>
                        </a:rPr>
                        <a:t>&gt;=1%</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Calibri" panose="020F0502020204030204" pitchFamily="34" charset="0"/>
                        </a:rPr>
                        <a:t>&gt;=1%</a:t>
                      </a:r>
                    </a:p>
                    <a:p>
                      <a:pPr marL="285750" indent="-285750" algn="l" fontAlgn="t">
                        <a:buFont typeface="Arial" panose="020B0604020202020204" pitchFamily="34" charset="0"/>
                        <a:buChar char="•"/>
                      </a:pPr>
                      <a:r>
                        <a:rPr lang="en-US" sz="1600" b="0" i="0" u="none" strike="noStrike" dirty="0">
                          <a:solidFill>
                            <a:schemeClr val="tx1"/>
                          </a:solidFill>
                          <a:effectLst/>
                          <a:latin typeface="Calibri" panose="020F0502020204030204" pitchFamily="34" charset="0"/>
                        </a:rPr>
                        <a:t>&gt;=50% </a:t>
                      </a:r>
                    </a:p>
                  </a:txBody>
                  <a:tcPr marL="3733" marR="3733" marT="37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0597600"/>
                  </a:ext>
                </a:extLst>
              </a:tr>
            </a:tbl>
          </a:graphicData>
        </a:graphic>
      </p:graphicFrame>
      <p:cxnSp>
        <p:nvCxnSpPr>
          <p:cNvPr id="7" name="Straight Arrow Connector 6">
            <a:extLst>
              <a:ext uri="{FF2B5EF4-FFF2-40B4-BE49-F238E27FC236}">
                <a16:creationId xmlns:a16="http://schemas.microsoft.com/office/drawing/2014/main" id="{53F18AB8-784C-4F63-99A5-323A83D7C101}"/>
              </a:ext>
            </a:extLst>
          </p:cNvPr>
          <p:cNvCxnSpPr/>
          <p:nvPr/>
        </p:nvCxnSpPr>
        <p:spPr>
          <a:xfrm flipH="1" flipV="1">
            <a:off x="6502976" y="1549681"/>
            <a:ext cx="744006" cy="67056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C751DB4-46F7-4476-B1AC-71A00BCE684F}"/>
              </a:ext>
            </a:extLst>
          </p:cNvPr>
          <p:cNvCxnSpPr>
            <a:cxnSpLocks/>
          </p:cNvCxnSpPr>
          <p:nvPr/>
        </p:nvCxnSpPr>
        <p:spPr>
          <a:xfrm flipH="1">
            <a:off x="6518429" y="2245812"/>
            <a:ext cx="744006" cy="64008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FE4B389-26A8-47BB-8DEC-698FE223444E}"/>
              </a:ext>
            </a:extLst>
          </p:cNvPr>
          <p:cNvSpPr txBox="1"/>
          <p:nvPr/>
        </p:nvSpPr>
        <p:spPr>
          <a:xfrm>
            <a:off x="7347507" y="1549681"/>
            <a:ext cx="1655206" cy="1077218"/>
          </a:xfrm>
          <a:prstGeom prst="rect">
            <a:avLst/>
          </a:prstGeom>
          <a:noFill/>
        </p:spPr>
        <p:txBody>
          <a:bodyPr wrap="square" rtlCol="0">
            <a:spAutoFit/>
          </a:bodyPr>
          <a:lstStyle/>
          <a:p>
            <a:r>
              <a:rPr lang="sv-SE" sz="1600" dirty="0" err="1"/>
              <a:t>Only</a:t>
            </a:r>
            <a:r>
              <a:rPr lang="sv-SE" sz="1600" dirty="0"/>
              <a:t> for </a:t>
            </a:r>
            <a:r>
              <a:rPr lang="sv-SE" sz="1600" dirty="0" err="1"/>
              <a:t>these</a:t>
            </a:r>
            <a:r>
              <a:rPr lang="sv-SE" sz="1600" dirty="0"/>
              <a:t> </a:t>
            </a:r>
            <a:r>
              <a:rPr lang="sv-SE" sz="1600" dirty="0" err="1"/>
              <a:t>levels</a:t>
            </a:r>
            <a:r>
              <a:rPr lang="sv-SE" sz="1600" dirty="0"/>
              <a:t>, KM data </a:t>
            </a:r>
            <a:r>
              <a:rPr lang="sv-SE" sz="1600" dirty="0" err="1"/>
              <a:t>are</a:t>
            </a:r>
            <a:r>
              <a:rPr lang="sv-SE" sz="1600" dirty="0"/>
              <a:t> </a:t>
            </a:r>
            <a:r>
              <a:rPr lang="sv-SE" sz="1600" dirty="0" err="1"/>
              <a:t>publically</a:t>
            </a:r>
            <a:r>
              <a:rPr lang="sv-SE" sz="1600" dirty="0"/>
              <a:t> </a:t>
            </a:r>
            <a:r>
              <a:rPr lang="sv-SE" sz="1600" dirty="0" err="1"/>
              <a:t>available</a:t>
            </a:r>
            <a:endParaRPr lang="sv-SE" sz="1600" dirty="0"/>
          </a:p>
        </p:txBody>
      </p:sp>
    </p:spTree>
    <p:extLst>
      <p:ext uri="{BB962C8B-B14F-4D97-AF65-F5344CB8AC3E}">
        <p14:creationId xmlns:p14="http://schemas.microsoft.com/office/powerpoint/2010/main" val="247120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137B-85E7-4F4F-A61A-A428F7885EB8}"/>
              </a:ext>
            </a:extLst>
          </p:cNvPr>
          <p:cNvSpPr>
            <a:spLocks noGrp="1"/>
          </p:cNvSpPr>
          <p:nvPr>
            <p:ph type="title"/>
          </p:nvPr>
        </p:nvSpPr>
        <p:spPr/>
        <p:txBody>
          <a:bodyPr/>
          <a:lstStyle/>
          <a:p>
            <a:r>
              <a:rPr lang="sv-SE" dirty="0"/>
              <a:t>HR second </a:t>
            </a:r>
            <a:r>
              <a:rPr lang="sv-SE" dirty="0" err="1"/>
              <a:t>line</a:t>
            </a:r>
            <a:r>
              <a:rPr lang="sv-SE" dirty="0"/>
              <a:t> or later </a:t>
            </a:r>
            <a:r>
              <a:rPr lang="sv-SE" dirty="0" err="1"/>
              <a:t>nivolumab</a:t>
            </a:r>
            <a:r>
              <a:rPr lang="sv-SE" dirty="0"/>
              <a:t> and </a:t>
            </a:r>
            <a:r>
              <a:rPr lang="sv-SE" dirty="0" err="1"/>
              <a:t>pembrolizumab</a:t>
            </a:r>
            <a:r>
              <a:rPr lang="sv-SE" dirty="0"/>
              <a:t>; </a:t>
            </a:r>
            <a:br>
              <a:rPr lang="sv-SE" dirty="0"/>
            </a:br>
            <a:r>
              <a:rPr lang="sv-SE" dirty="0"/>
              <a:t>PD-L1 </a:t>
            </a:r>
            <a:r>
              <a:rPr lang="sv-SE" dirty="0" err="1"/>
              <a:t>dependency</a:t>
            </a:r>
            <a:endParaRPr lang="sv-SE" dirty="0"/>
          </a:p>
        </p:txBody>
      </p:sp>
      <p:sp>
        <p:nvSpPr>
          <p:cNvPr id="3" name="Slide Number Placeholder 2">
            <a:extLst>
              <a:ext uri="{FF2B5EF4-FFF2-40B4-BE49-F238E27FC236}">
                <a16:creationId xmlns:a16="http://schemas.microsoft.com/office/drawing/2014/main" id="{C12B9210-0542-41B0-97D7-694538F278DF}"/>
              </a:ext>
            </a:extLst>
          </p:cNvPr>
          <p:cNvSpPr>
            <a:spLocks noGrp="1"/>
          </p:cNvSpPr>
          <p:nvPr>
            <p:ph type="sldNum" sz="quarter" idx="4"/>
          </p:nvPr>
        </p:nvSpPr>
        <p:spPr/>
        <p:txBody>
          <a:bodyPr/>
          <a:lstStyle/>
          <a:p>
            <a:fld id="{3C4F54F3-C349-4609-AFEE-01462D5C7942}" type="slidenum">
              <a:rPr lang="en-GB" smtClean="0"/>
              <a:pPr/>
              <a:t>9</a:t>
            </a:fld>
            <a:endParaRPr lang="en-GB" dirty="0"/>
          </a:p>
        </p:txBody>
      </p:sp>
      <p:sp>
        <p:nvSpPr>
          <p:cNvPr id="4" name="Content Placeholder 3">
            <a:extLst>
              <a:ext uri="{FF2B5EF4-FFF2-40B4-BE49-F238E27FC236}">
                <a16:creationId xmlns:a16="http://schemas.microsoft.com/office/drawing/2014/main" id="{484CB4F3-623C-451E-B254-F2CE32A1C2FB}"/>
              </a:ext>
            </a:extLst>
          </p:cNvPr>
          <p:cNvSpPr>
            <a:spLocks noGrp="1"/>
          </p:cNvSpPr>
          <p:nvPr>
            <p:ph idx="16"/>
          </p:nvPr>
        </p:nvSpPr>
        <p:spPr/>
        <p:txBody>
          <a:bodyPr/>
          <a:lstStyle/>
          <a:p>
            <a:pPr marL="0" indent="0">
              <a:buNone/>
            </a:pPr>
            <a:r>
              <a:rPr lang="sv-SE" sz="1600" b="1" u="sng" dirty="0"/>
              <a:t>HR 1-49%:</a:t>
            </a:r>
          </a:p>
          <a:p>
            <a:pPr marL="0" indent="0">
              <a:buNone/>
            </a:pPr>
            <a:r>
              <a:rPr lang="sv-SE" sz="1600" dirty="0" err="1"/>
              <a:t>Nivolumab</a:t>
            </a:r>
            <a:r>
              <a:rPr lang="sv-SE" sz="1600" dirty="0"/>
              <a:t> </a:t>
            </a:r>
            <a:r>
              <a:rPr lang="sv-SE" sz="1600" dirty="0" err="1"/>
              <a:t>versus</a:t>
            </a:r>
            <a:r>
              <a:rPr lang="sv-SE" sz="1600" dirty="0"/>
              <a:t> </a:t>
            </a:r>
            <a:r>
              <a:rPr lang="sv-SE" sz="1600" dirty="0" err="1"/>
              <a:t>docetaxel</a:t>
            </a:r>
            <a:endParaRPr lang="sv-SE" sz="1600" dirty="0"/>
          </a:p>
          <a:p>
            <a:r>
              <a:rPr lang="sv-SE" sz="1600" dirty="0"/>
              <a:t>Checkmate 017: 0.75 [0.49, 1.16]				</a:t>
            </a:r>
          </a:p>
          <a:p>
            <a:r>
              <a:rPr lang="sv-SE" sz="1600" dirty="0"/>
              <a:t>Checkmate 057: 0.77 [0.55, 1.08]			</a:t>
            </a:r>
          </a:p>
          <a:p>
            <a:pPr marL="0" indent="0">
              <a:buNone/>
            </a:pPr>
            <a:endParaRPr lang="sv-SE" sz="1600" dirty="0"/>
          </a:p>
          <a:p>
            <a:pPr marL="0" indent="0">
              <a:buNone/>
            </a:pPr>
            <a:r>
              <a:rPr lang="sv-SE" sz="1600" dirty="0" err="1"/>
              <a:t>Pembrolizumab</a:t>
            </a:r>
            <a:r>
              <a:rPr lang="sv-SE" sz="1600" dirty="0"/>
              <a:t> </a:t>
            </a:r>
            <a:r>
              <a:rPr lang="sv-SE" sz="1600" dirty="0" err="1"/>
              <a:t>versus</a:t>
            </a:r>
            <a:r>
              <a:rPr lang="sv-SE" sz="1600" dirty="0"/>
              <a:t> </a:t>
            </a:r>
            <a:r>
              <a:rPr lang="sv-SE" sz="1600" dirty="0" err="1"/>
              <a:t>docetaxel</a:t>
            </a:r>
            <a:endParaRPr lang="sv-SE" sz="1600" dirty="0"/>
          </a:p>
          <a:p>
            <a:r>
              <a:rPr lang="sv-SE" sz="1600" dirty="0" err="1"/>
              <a:t>Keynote</a:t>
            </a:r>
            <a:r>
              <a:rPr lang="sv-SE" sz="1600" dirty="0"/>
              <a:t> 010:     0.76 [0.64, 0.89]</a:t>
            </a:r>
          </a:p>
          <a:p>
            <a:endParaRPr lang="sv-SE" sz="1600" dirty="0"/>
          </a:p>
          <a:p>
            <a:endParaRPr lang="sv-SE" sz="1600" dirty="0"/>
          </a:p>
          <a:p>
            <a:r>
              <a:rPr lang="sv-SE" sz="1600" dirty="0"/>
              <a:t>Checkmate 017 </a:t>
            </a:r>
            <a:r>
              <a:rPr lang="sv-SE" sz="1600" dirty="0" err="1"/>
              <a:t>Squamous</a:t>
            </a:r>
            <a:r>
              <a:rPr lang="sv-SE" sz="1600" dirty="0"/>
              <a:t> </a:t>
            </a:r>
            <a:r>
              <a:rPr lang="sv-SE" sz="1600" dirty="0" err="1"/>
              <a:t>showing</a:t>
            </a:r>
            <a:r>
              <a:rPr lang="sv-SE" sz="1600" dirty="0"/>
              <a:t> </a:t>
            </a:r>
            <a:r>
              <a:rPr lang="sv-SE" sz="1600" dirty="0" err="1"/>
              <a:t>much</a:t>
            </a:r>
            <a:r>
              <a:rPr lang="sv-SE" sz="1600" dirty="0"/>
              <a:t> less </a:t>
            </a:r>
            <a:r>
              <a:rPr lang="sv-SE" sz="1600" dirty="0" err="1"/>
              <a:t>change</a:t>
            </a:r>
            <a:r>
              <a:rPr lang="sv-SE" sz="1600" dirty="0"/>
              <a:t> </a:t>
            </a:r>
            <a:r>
              <a:rPr lang="sv-SE" sz="1600" dirty="0" err="1"/>
              <a:t>than</a:t>
            </a:r>
            <a:r>
              <a:rPr lang="sv-SE" sz="1600" dirty="0"/>
              <a:t> </a:t>
            </a:r>
            <a:br>
              <a:rPr lang="sv-SE" sz="1600" dirty="0"/>
            </a:br>
            <a:r>
              <a:rPr lang="sv-SE" sz="1600" dirty="0"/>
              <a:t>Checkmate 057 Non-</a:t>
            </a:r>
            <a:r>
              <a:rPr lang="sv-SE" sz="1600" dirty="0" err="1"/>
              <a:t>squamous</a:t>
            </a:r>
            <a:endParaRPr lang="sv-SE" sz="1600" dirty="0"/>
          </a:p>
          <a:p>
            <a:endParaRPr lang="sv-SE" sz="1600" dirty="0"/>
          </a:p>
          <a:p>
            <a:r>
              <a:rPr lang="sv-SE" sz="1600" dirty="0" err="1"/>
              <a:t>Pembrolizumab</a:t>
            </a:r>
            <a:r>
              <a:rPr lang="sv-SE" sz="1600" dirty="0"/>
              <a:t> in </a:t>
            </a:r>
            <a:r>
              <a:rPr lang="sv-SE" sz="1600" dirty="0" err="1"/>
              <a:t>between</a:t>
            </a:r>
            <a:r>
              <a:rPr lang="sv-SE" sz="1600" dirty="0"/>
              <a:t> </a:t>
            </a:r>
            <a:r>
              <a:rPr lang="sv-SE" sz="1600" dirty="0" err="1"/>
              <a:t>with</a:t>
            </a:r>
            <a:r>
              <a:rPr lang="sv-SE" sz="1600" dirty="0"/>
              <a:t> 79% non-</a:t>
            </a:r>
            <a:r>
              <a:rPr lang="sv-SE" sz="1600" dirty="0" err="1"/>
              <a:t>squamous</a:t>
            </a:r>
            <a:endParaRPr lang="sv-SE" sz="1600" dirty="0"/>
          </a:p>
        </p:txBody>
      </p:sp>
      <p:sp>
        <p:nvSpPr>
          <p:cNvPr id="5" name="Rectangle 4">
            <a:extLst>
              <a:ext uri="{FF2B5EF4-FFF2-40B4-BE49-F238E27FC236}">
                <a16:creationId xmlns:a16="http://schemas.microsoft.com/office/drawing/2014/main" id="{F769E55C-61BF-4149-AC8A-36045E978028}"/>
              </a:ext>
            </a:extLst>
          </p:cNvPr>
          <p:cNvSpPr/>
          <p:nvPr/>
        </p:nvSpPr>
        <p:spPr>
          <a:xfrm>
            <a:off x="4334400" y="1241173"/>
            <a:ext cx="4572000" cy="1846659"/>
          </a:xfrm>
          <a:prstGeom prst="rect">
            <a:avLst/>
          </a:prstGeom>
        </p:spPr>
        <p:txBody>
          <a:bodyPr>
            <a:spAutoFit/>
          </a:bodyPr>
          <a:lstStyle/>
          <a:p>
            <a:r>
              <a:rPr lang="sv-SE" sz="1600" b="1" u="sng" dirty="0"/>
              <a:t>HR 50%+</a:t>
            </a:r>
          </a:p>
          <a:p>
            <a:r>
              <a:rPr lang="sv-SE" sz="1600" dirty="0" err="1"/>
              <a:t>Nivolumab</a:t>
            </a:r>
            <a:r>
              <a:rPr lang="sv-SE" sz="1600" dirty="0"/>
              <a:t> </a:t>
            </a:r>
            <a:r>
              <a:rPr lang="sv-SE" sz="1600" dirty="0" err="1"/>
              <a:t>versus</a:t>
            </a:r>
            <a:r>
              <a:rPr lang="sv-SE" sz="1600" dirty="0"/>
              <a:t> </a:t>
            </a:r>
            <a:r>
              <a:rPr lang="sv-SE" sz="1600" dirty="0" err="1"/>
              <a:t>docetaxel</a:t>
            </a:r>
            <a:endParaRPr lang="sv-SE" sz="1600" dirty="0"/>
          </a:p>
          <a:p>
            <a:r>
              <a:rPr lang="sv-SE" sz="1600" dirty="0"/>
              <a:t>Checkmate 017: 0.68 [0.27, 1.66]</a:t>
            </a:r>
          </a:p>
          <a:p>
            <a:r>
              <a:rPr lang="sv-SE" sz="1600" dirty="0"/>
              <a:t>Checkmate 057: 0.35 [0.22, 0.55]		</a:t>
            </a:r>
          </a:p>
          <a:p>
            <a:endParaRPr lang="sv-SE" sz="1600" dirty="0"/>
          </a:p>
          <a:p>
            <a:r>
              <a:rPr lang="sv-SE" sz="1600" dirty="0" err="1"/>
              <a:t>Pembrolizumab</a:t>
            </a:r>
            <a:r>
              <a:rPr lang="sv-SE" sz="1600" dirty="0"/>
              <a:t> </a:t>
            </a:r>
            <a:r>
              <a:rPr lang="sv-SE" sz="1600" dirty="0" err="1"/>
              <a:t>versus</a:t>
            </a:r>
            <a:r>
              <a:rPr lang="sv-SE" sz="1600" dirty="0"/>
              <a:t> </a:t>
            </a:r>
            <a:r>
              <a:rPr lang="sv-SE" sz="1600" dirty="0" err="1"/>
              <a:t>docetaxel</a:t>
            </a:r>
            <a:endParaRPr lang="sv-SE" sz="1600" dirty="0"/>
          </a:p>
          <a:p>
            <a:r>
              <a:rPr lang="sv-SE" sz="1600" dirty="0" err="1"/>
              <a:t>Keynote</a:t>
            </a:r>
            <a:r>
              <a:rPr lang="sv-SE" sz="1600" dirty="0"/>
              <a:t> 010: 	   0.51 [0.41, 0.64]		</a:t>
            </a:r>
          </a:p>
        </p:txBody>
      </p:sp>
    </p:spTree>
    <p:extLst>
      <p:ext uri="{BB962C8B-B14F-4D97-AF65-F5344CB8AC3E}">
        <p14:creationId xmlns:p14="http://schemas.microsoft.com/office/powerpoint/2010/main" val="444631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486903CA-157C-8D40-9E45-A33364036335}"/>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22F59B28-75E4-FA47-BEF3-42A69DD73B76}"/>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9A6155BA-EA37-0947-B12D-0BABB2E4DF97}"/>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8D2D6F2B-54FA-C94B-8B40-C7D4069E81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14392</TotalTime>
  <Words>833</Words>
  <Application>Microsoft Office PowerPoint</Application>
  <PresentationFormat>On-screen Show (16:9)</PresentationFormat>
  <Paragraphs>243</Paragraphs>
  <Slides>22</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Arial</vt:lpstr>
      <vt:lpstr>Calibri</vt:lpstr>
      <vt:lpstr>AZ Cover Slide Options</vt:lpstr>
      <vt:lpstr>AZ Divider Slide Options</vt:lpstr>
      <vt:lpstr>AZ Divider Slide Options - Colours</vt:lpstr>
      <vt:lpstr>AZ General Master Slide Options</vt:lpstr>
      <vt:lpstr>Difficulties with network meta-analysis when starting to use PD-L1 thresholds </vt:lpstr>
      <vt:lpstr>Disclaimer</vt:lpstr>
      <vt:lpstr>Summary presentation</vt:lpstr>
      <vt:lpstr>Lung cancer (NSCLC) and its treatment</vt:lpstr>
      <vt:lpstr>Immuno-oncology: PD-1 and PD-L1 inhibitors</vt:lpstr>
      <vt:lpstr>NMA: 2018 scientific report comparing atezolizumab, nivolumab and pembrolizumab at different PD-L1 levels</vt:lpstr>
      <vt:lpstr>2nd line or later nivolumab and pembrolizumab trials included in Kim et al (2018)</vt:lpstr>
      <vt:lpstr>PD-L1 levels </vt:lpstr>
      <vt:lpstr>HR second line or later nivolumab and pembrolizumab;  PD-L1 dependency</vt:lpstr>
      <vt:lpstr>PD-L1 dependent treatment effect in Checkmate 057</vt:lpstr>
      <vt:lpstr>Included Kaplan Meiers Nivolumab for PD-L1 &gt;= 1% </vt:lpstr>
      <vt:lpstr>Included Kaplan Meiers Pembrolizumab for PD-L1 &gt;= 1%</vt:lpstr>
      <vt:lpstr>Kaplan Meier extraction</vt:lpstr>
      <vt:lpstr>Fit of parametric distributions to Checkmate 057</vt:lpstr>
      <vt:lpstr>Fit of splines (PD-L1 &gt;=1%)</vt:lpstr>
      <vt:lpstr>Simple NMA: Combining vectors ignoring covariance</vt:lpstr>
      <vt:lpstr>Results for PD-L1 &gt;= 1% for 2nd line and later</vt:lpstr>
      <vt:lpstr>Take home message</vt:lpstr>
      <vt:lpstr>Personal opinion</vt:lpstr>
      <vt:lpstr>Background slides</vt:lpstr>
      <vt:lpstr>Accounting for PD-L1 level when Individual Patient Data are available from the own trial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Difficulties with network meta-analysis when starting to use PDL1 thresholds</dc:title>
  <dc:creator>Ouwens, Mario</dc:creator>
  <cp:keywords>16:9</cp:keywords>
  <dc:description>v1.0</dc:description>
  <cp:lastModifiedBy>Ouwens, Mario</cp:lastModifiedBy>
  <cp:revision>404</cp:revision>
  <cp:lastPrinted>2018-03-07T14:46:57Z</cp:lastPrinted>
  <dcterms:created xsi:type="dcterms:W3CDTF">2019-05-13T06:53:49Z</dcterms:created>
  <dcterms:modified xsi:type="dcterms:W3CDTF">2019-06-03T14:11:25Z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